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notesMasterIdLst>
    <p:notesMasterId r:id="rId22"/>
  </p:notesMasterIdLst>
  <p:sldSz cx="12192000" cy="6858000"/>
  <p:notesSz cx="6858000" cy="12192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3.png"/><Relationship Id="rId10" Type="http://schemas.openxmlformats.org/officeDocument/2006/relationships/image" Target="../media/image-1-6.png"/><Relationship Id="rId11" Type="http://schemas.openxmlformats.org/officeDocument/2006/relationships/image" Target="../media/image-1-11.png"/><Relationship Id="rId12" Type="http://schemas.openxmlformats.org/officeDocument/2006/relationships/image" Target="../media/image-1-12.png"/><Relationship Id="rId13" Type="http://schemas.openxmlformats.org/officeDocument/2006/relationships/image" Target="../media/image-1-13.png"/><Relationship Id="rId14" Type="http://schemas.openxmlformats.org/officeDocument/2006/relationships/image" Target="../media/image-1-14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11-2.jp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4.png"/><Relationship Id="rId3" Type="http://schemas.openxmlformats.org/officeDocument/2006/relationships/image" Target="../media/image-1-1.png"/><Relationship Id="rId4" Type="http://schemas.openxmlformats.org/officeDocument/2006/relationships/image" Target="../media/image-1-12.png"/><Relationship Id="rId5" Type="http://schemas.openxmlformats.org/officeDocument/2006/relationships/image" Target="../media/image-1-7.png"/><Relationship Id="rId6" Type="http://schemas.openxmlformats.org/officeDocument/2006/relationships/image" Target="../media/image-1-6.png"/><Relationship Id="rId7" Type="http://schemas.openxmlformats.org/officeDocument/2006/relationships/image" Target="../media/image-1-11.png"/><Relationship Id="rId8" Type="http://schemas.openxmlformats.org/officeDocument/2006/relationships/image" Target="../media/image-1-13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14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4.png"/><Relationship Id="rId3" Type="http://schemas.openxmlformats.org/officeDocument/2006/relationships/image" Target="../media/image-1-1.png"/><Relationship Id="rId4" Type="http://schemas.openxmlformats.org/officeDocument/2006/relationships/image" Target="../media/image-1-12.png"/><Relationship Id="rId5" Type="http://schemas.openxmlformats.org/officeDocument/2006/relationships/image" Target="../media/image-1-7.png"/><Relationship Id="rId6" Type="http://schemas.openxmlformats.org/officeDocument/2006/relationships/image" Target="../media/image-1-6.png"/><Relationship Id="rId7" Type="http://schemas.openxmlformats.org/officeDocument/2006/relationships/image" Target="../media/image-1-11.png"/><Relationship Id="rId8" Type="http://schemas.openxmlformats.org/officeDocument/2006/relationships/image" Target="../media/image-1-13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19-2.jp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1-7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jp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7.png"/><Relationship Id="rId10" Type="http://schemas.openxmlformats.org/officeDocument/2006/relationships/image" Target="../media/image-2-8.png"/><Relationship Id="rId11" Type="http://schemas.openxmlformats.org/officeDocument/2006/relationships/image" Target="../media/image-2-7.png"/><Relationship Id="rId12" Type="http://schemas.openxmlformats.org/officeDocument/2006/relationships/image" Target="../media/image-2-8.png"/><Relationship Id="rId13" Type="http://schemas.openxmlformats.org/officeDocument/2006/relationships/image" Target="../media/image-2-7.png"/><Relationship Id="rId14" Type="http://schemas.openxmlformats.org/officeDocument/2006/relationships/image" Target="../media/image-2-8.png"/><Relationship Id="rId15" Type="http://schemas.openxmlformats.org/officeDocument/2006/relationships/image" Target="../media/image-2-7.png"/><Relationship Id="rId16" Type="http://schemas.openxmlformats.org/officeDocument/2006/relationships/image" Target="../media/image-2-8.png"/><Relationship Id="rId17" Type="http://schemas.openxmlformats.org/officeDocument/2006/relationships/image" Target="../media/image-1-4.png"/><Relationship Id="rId18" Type="http://schemas.openxmlformats.org/officeDocument/2006/relationships/image" Target="../media/image-1-7.png"/><Relationship Id="rId19" Type="http://schemas.openxmlformats.org/officeDocument/2006/relationships/image" Target="../media/image-1-2.png"/><Relationship Id="rId20" Type="http://schemas.openxmlformats.org/officeDocument/2006/relationships/image" Target="../media/image-1-13.png"/><Relationship Id="rId21" Type="http://schemas.openxmlformats.org/officeDocument/2006/relationships/image" Target="../media/image-2-21.png"/><Relationship Id="rId22" Type="http://schemas.openxmlformats.org/officeDocument/2006/relationships/slideLayout" Target="../slideLayouts/slideLayout1.xml"/><Relationship Id="rId2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3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5.png"/><Relationship Id="rId7" Type="http://schemas.openxmlformats.org/officeDocument/2006/relationships/image" Target="../media/image-1-7.png"/><Relationship Id="rId8" Type="http://schemas.openxmlformats.org/officeDocument/2006/relationships/image" Target="../media/image-1-3.png"/><Relationship Id="rId9" Type="http://schemas.openxmlformats.org/officeDocument/2006/relationships/image" Target="../media/image-1-12.png"/><Relationship Id="rId10" Type="http://schemas.openxmlformats.org/officeDocument/2006/relationships/image" Target="../media/image-1-14.png"/><Relationship Id="rId11" Type="http://schemas.openxmlformats.org/officeDocument/2006/relationships/image" Target="../media/image-2-4.png"/><Relationship Id="rId12" Type="http://schemas.openxmlformats.org/officeDocument/2006/relationships/image" Target="../media/image-2-5.jp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4.png"/><Relationship Id="rId3" Type="http://schemas.openxmlformats.org/officeDocument/2006/relationships/image" Target="../media/image-1-1.png"/><Relationship Id="rId4" Type="http://schemas.openxmlformats.org/officeDocument/2006/relationships/image" Target="../media/image-1-12.png"/><Relationship Id="rId5" Type="http://schemas.openxmlformats.org/officeDocument/2006/relationships/image" Target="../media/image-1-7.png"/><Relationship Id="rId6" Type="http://schemas.openxmlformats.org/officeDocument/2006/relationships/image" Target="../media/image-1-6.png"/><Relationship Id="rId7" Type="http://schemas.openxmlformats.org/officeDocument/2006/relationships/image" Target="../media/image-1-11.png"/><Relationship Id="rId8" Type="http://schemas.openxmlformats.org/officeDocument/2006/relationships/image" Target="../media/image-1-13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4.png"/><Relationship Id="rId3" Type="http://schemas.openxmlformats.org/officeDocument/2006/relationships/image" Target="../media/image-1-1.png"/><Relationship Id="rId4" Type="http://schemas.openxmlformats.org/officeDocument/2006/relationships/image" Target="../media/image-1-12.png"/><Relationship Id="rId5" Type="http://schemas.openxmlformats.org/officeDocument/2006/relationships/image" Target="../media/image-1-7.png"/><Relationship Id="rId6" Type="http://schemas.openxmlformats.org/officeDocument/2006/relationships/image" Target="../media/image-1-6.png"/><Relationship Id="rId7" Type="http://schemas.openxmlformats.org/officeDocument/2006/relationships/image" Target="../media/image-1-11.png"/><Relationship Id="rId8" Type="http://schemas.openxmlformats.org/officeDocument/2006/relationships/image" Target="../media/image-1-13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4.png"/><Relationship Id="rId3" Type="http://schemas.openxmlformats.org/officeDocument/2006/relationships/image" Target="../media/image-1-1.png"/><Relationship Id="rId4" Type="http://schemas.openxmlformats.org/officeDocument/2006/relationships/image" Target="../media/image-1-12.png"/><Relationship Id="rId5" Type="http://schemas.openxmlformats.org/officeDocument/2006/relationships/image" Target="../media/image-1-7.png"/><Relationship Id="rId6" Type="http://schemas.openxmlformats.org/officeDocument/2006/relationships/image" Target="../media/image-1-6.png"/><Relationship Id="rId7" Type="http://schemas.openxmlformats.org/officeDocument/2006/relationships/image" Target="../media/image-1-11.png"/><Relationship Id="rId8" Type="http://schemas.openxmlformats.org/officeDocument/2006/relationships/image" Target="../media/image-1-13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g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pic>
        <p:nvPicPr>
          <p:cNvPr id="7" name="Image 2" descr="https://kimi-img.moonshot.cn/pub/slides/slides_tmpl/image/25-10-09-17:37:07-d3jo4gos8jdo4os5dm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85" y="4032885"/>
            <a:ext cx="2289810" cy="77914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70840" y="4206875"/>
            <a:ext cx="2123440" cy="311745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授课人：徐傲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288290" y="1749425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>
              <a:lnSpc>
                <a:spcPct val="120000"/>
              </a:lnSpc>
            </a:pPr>
            <a:r>
              <a:rPr lang="en-US" sz="4400" b="1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从无为到有为：</a:t>
            </a:r>
            <a:endParaRPr lang="en-US" sz="1600" dirty="0"/>
          </a:p>
          <a:p>
            <a:pPr algn="just">
              <a:lnSpc>
                <a:spcPct val="120000"/>
              </a:lnSpc>
            </a:pPr>
            <a:r>
              <a:rPr lang="en-US" sz="4400" b="1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ACT情绪应对法</a:t>
            </a:r>
          </a:p>
        </p:txBody>
      </p:sp>
      <p:pic>
        <p:nvPicPr>
          <p:cNvPr id="10" name="Image 3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1" name="Image 4" descr="https://kimi-img.moonshot.cn/pub/slides/slides_tmpl/image/25-10-09-17:37:07-d3jo4gos8jdo4os5dmf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2" name="Image 5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3" name="Image 6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4" name="Image 7" descr="https://kimi-img.moonshot.cn/pub/slides/slides_tmpl/image/25-10-09-17:37:08-d3jo4h0s8jdo4os5dm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5" name="Image 8" descr="https://kimi-img.moonshot.cn/pub/slides/slides_tmpl/image/25-10-09-17:37:07-d3jo4gos8jdo4os5dm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6715" y="4032885"/>
            <a:ext cx="2480945" cy="779145"/>
          </a:xfrm>
          <a:prstGeom prst="rect">
            <a:avLst/>
          </a:prstGeom>
        </p:spPr>
      </p:pic>
      <p:pic>
        <p:nvPicPr>
          <p:cNvPr id="16" name="Image 9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48325" y="1619250"/>
            <a:ext cx="4660265" cy="4178935"/>
          </a:xfrm>
          <a:prstGeom prst="rect">
            <a:avLst/>
          </a:prstGeom>
        </p:spPr>
      </p:pic>
      <p:pic>
        <p:nvPicPr>
          <p:cNvPr id="17" name="Image 10" descr="https://kimi-img.moonshot.cn/pub/slides/slides_tmpl/image/25-10-09-17:37:07-d3jo4gos8jdo4os5dmi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11520" y="1758950"/>
            <a:ext cx="4334510" cy="3895725"/>
          </a:xfrm>
          <a:prstGeom prst="rect">
            <a:avLst/>
          </a:prstGeom>
        </p:spPr>
      </p:pic>
      <p:pic>
        <p:nvPicPr>
          <p:cNvPr id="18" name="Image 11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9" name="Image 12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sp>
        <p:nvSpPr>
          <p:cNvPr id="20" name="Text 5"/>
          <p:cNvSpPr/>
          <p:nvPr/>
        </p:nvSpPr>
        <p:spPr>
          <a:xfrm>
            <a:off x="3015615" y="4206875"/>
            <a:ext cx="2519426" cy="311745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时间:2025/01/01 </a:t>
            </a:r>
            <a:endParaRPr lang="en-US" sz="1600" dirty="0"/>
          </a:p>
        </p:txBody>
      </p:sp>
      <p:pic>
        <p:nvPicPr>
          <p:cNvPr id="21" name="Image 13" descr="https://kimi-img.moonshot.cn/pub/slides/slides_tmpl/image/25-10-09-17:37:07-d3jo4gos8jdo4os5dmj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902" y="2362544"/>
            <a:ext cx="48641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认知解离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902" y="3022755"/>
            <a:ext cx="47879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学会“看见”想法，而不等于这个想法本身。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253902" y="3581307"/>
            <a:ext cx="4775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我们很容易陷入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highlight>
                  <a:srgbClr val="9CCB89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“我 = 我的想法” 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的陷阱，尤其是负面想法。认知解离就是要把想法，还原成大脑中的</a:t>
            </a:r>
            <a:pPr>
              <a:lnSpc>
                <a:spcPct val="130000"/>
              </a:lnSpc>
            </a:pPr>
            <a:r>
              <a:rPr lang="en-US" sz="16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文字或画面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5333902" y="2159552"/>
            <a:ext cx="6604000" cy="1168400"/>
          </a:xfrm>
          <a:custGeom>
            <a:avLst/>
            <a:gdLst/>
            <a:ahLst/>
            <a:cxnLst/>
            <a:rect l="l" t="t" r="r" b="b"/>
            <a:pathLst>
              <a:path w="6604000" h="1168400">
                <a:moveTo>
                  <a:pt x="101604" y="0"/>
                </a:moveTo>
                <a:lnTo>
                  <a:pt x="6502396" y="0"/>
                </a:lnTo>
                <a:cubicBezTo>
                  <a:pt x="6558510" y="0"/>
                  <a:pt x="6604000" y="45490"/>
                  <a:pt x="6604000" y="101604"/>
                </a:cubicBezTo>
                <a:lnTo>
                  <a:pt x="6604000" y="1066796"/>
                </a:lnTo>
                <a:cubicBezTo>
                  <a:pt x="6604000" y="1122910"/>
                  <a:pt x="6558510" y="1168400"/>
                  <a:pt x="6502396" y="1168400"/>
                </a:cubicBezTo>
                <a:lnTo>
                  <a:pt x="101604" y="1168400"/>
                </a:lnTo>
                <a:cubicBezTo>
                  <a:pt x="45490" y="1168400"/>
                  <a:pt x="0" y="1122910"/>
                  <a:pt x="0" y="10667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7" name="Text 4"/>
          <p:cNvSpPr/>
          <p:nvPr/>
        </p:nvSpPr>
        <p:spPr>
          <a:xfrm>
            <a:off x="5479906" y="2362705"/>
            <a:ext cx="63119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技巧一：加上前缀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486256" y="2819602"/>
            <a:ext cx="62992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“我现在注意到，我有个想法：</a:t>
            </a:r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我肯定会失败</a:t>
            </a:r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。”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5333902" y="3530560"/>
            <a:ext cx="6604000" cy="1168400"/>
          </a:xfrm>
          <a:custGeom>
            <a:avLst/>
            <a:gdLst/>
            <a:ahLst/>
            <a:cxnLst/>
            <a:rect l="l" t="t" r="r" b="b"/>
            <a:pathLst>
              <a:path w="6604000" h="1168400">
                <a:moveTo>
                  <a:pt x="101604" y="0"/>
                </a:moveTo>
                <a:lnTo>
                  <a:pt x="6502396" y="0"/>
                </a:lnTo>
                <a:cubicBezTo>
                  <a:pt x="6558510" y="0"/>
                  <a:pt x="6604000" y="45490"/>
                  <a:pt x="6604000" y="101604"/>
                </a:cubicBezTo>
                <a:lnTo>
                  <a:pt x="6604000" y="1066796"/>
                </a:lnTo>
                <a:cubicBezTo>
                  <a:pt x="6604000" y="1122910"/>
                  <a:pt x="6558510" y="1168400"/>
                  <a:pt x="6502396" y="1168400"/>
                </a:cubicBezTo>
                <a:lnTo>
                  <a:pt x="101604" y="1168400"/>
                </a:lnTo>
                <a:cubicBezTo>
                  <a:pt x="45490" y="1168400"/>
                  <a:pt x="0" y="1122910"/>
                  <a:pt x="0" y="10667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5479906" y="3733713"/>
            <a:ext cx="63119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技巧二：弹幕想象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5486256" y="4190609"/>
            <a:ext cx="62992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想象这个想法在脑中像</a:t>
            </a:r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弹幕</a:t>
            </a:r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一样飘过，你只是观看者。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pic>
        <p:nvPicPr>
          <p:cNvPr id="3" name="Image 1" descr="https://kimi-web-img.moonshot.cn/img/pic.huitu.com/3a38d7d5cfa43f08e741a8adde8657d7eddd2479.jpg">    </p:cNvPr>
          <p:cNvPicPr>
            <a:picLocks noChangeAspect="1"/>
          </p:cNvPicPr>
          <p:nvPr/>
        </p:nvPicPr>
        <p:blipFill>
          <a:blip r:embed="rId2"/>
          <a:srcRect l="19459" r="19459" t="0" b="0"/>
          <a:stretch/>
        </p:blipFill>
        <p:spPr>
          <a:xfrm>
            <a:off x="457057" y="457054"/>
            <a:ext cx="5435600" cy="5943600"/>
          </a:xfrm>
          <a:prstGeom prst="roundRect">
            <a:avLst>
              <a:gd name="adj" fmla="val 2804"/>
            </a:avLst>
          </a:prstGeom>
        </p:spPr>
      </p:pic>
      <p:sp>
        <p:nvSpPr>
          <p:cNvPr id="4" name="Text 0"/>
          <p:cNvSpPr/>
          <p:nvPr/>
        </p:nvSpPr>
        <p:spPr>
          <a:xfrm>
            <a:off x="6400585" y="1270974"/>
            <a:ext cx="57277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体验练习：溪流上的落叶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6400585" y="1931184"/>
            <a:ext cx="56388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让我们通过一个小练习，来体验与想法、情绪的分离感。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400585" y="2438989"/>
            <a:ext cx="56388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1. 想象：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闭上眼睛，想象你正站在一条宁静的溪流旁。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400585" y="2895885"/>
            <a:ext cx="56388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 放置：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当任何想法或情绪浮现时，把它轻轻地放在一片落叶上。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400585" y="3657429"/>
            <a:ext cx="56388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3. 目送：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看着这片落叶随着溪流缓缓漂走，你的想法也随之远去。</a:t>
            </a:r>
            <a:endParaRPr lang="en-US" sz="1600" dirty="0"/>
          </a:p>
        </p:txBody>
      </p:sp>
      <p:sp>
        <p:nvSpPr>
          <p:cNvPr id="9" name="Shape 5"/>
          <p:cNvSpPr/>
          <p:nvPr/>
        </p:nvSpPr>
        <p:spPr>
          <a:xfrm>
            <a:off x="6400585" y="4571380"/>
            <a:ext cx="5537200" cy="1016000"/>
          </a:xfrm>
          <a:custGeom>
            <a:avLst/>
            <a:gdLst/>
            <a:ahLst/>
            <a:cxnLst/>
            <a:rect l="l" t="t" r="r" b="b"/>
            <a:pathLst>
              <a:path w="5537200" h="1016000">
                <a:moveTo>
                  <a:pt x="101600" y="0"/>
                </a:moveTo>
                <a:lnTo>
                  <a:pt x="5435600" y="0"/>
                </a:lnTo>
                <a:cubicBezTo>
                  <a:pt x="5491675" y="0"/>
                  <a:pt x="5537200" y="45525"/>
                  <a:pt x="5537200" y="101600"/>
                </a:cubicBezTo>
                <a:lnTo>
                  <a:pt x="5537200" y="914400"/>
                </a:lnTo>
                <a:cubicBezTo>
                  <a:pt x="5537200" y="970475"/>
                  <a:pt x="5491675" y="1016000"/>
                  <a:pt x="54356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9CCB89">
              <a:alpha val="50196"/>
            </a:srgbClr>
          </a:solidFill>
          <a:ln/>
        </p:spPr>
      </p:sp>
      <p:sp>
        <p:nvSpPr>
          <p:cNvPr id="10" name="Text 6"/>
          <p:cNvSpPr/>
          <p:nvPr/>
        </p:nvSpPr>
        <p:spPr>
          <a:xfrm>
            <a:off x="6603739" y="4774533"/>
            <a:ext cx="52324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练习后，你可能会发现，焦虑感或许还在，但你对它的挣扎感下降了，内心获得了更多平静。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8-d3jo4h0s8jdo4os5dmr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7312787" cy="1214120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/>
          <a:lstStyle/>
          <a:p>
            <a:pPr algn="ctr">
              <a:lnSpc>
                <a:spcPct val="100000"/>
              </a:lnSpc>
            </a:pPr>
            <a:r>
              <a:rPr lang="en-US" sz="420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价值指南针：为行动注入方向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2148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3800" dirty="0">
                <a:solidFill>
                  <a:srgbClr val="1580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kimi-img.moonshot.cn/pub/slides/slides_tmpl/image/25-10-09-17:37:07-d3jo4gos8jdo4os5dm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kimi-img.moonshot.cn/pub/slides/slides_tmpl/image/25-10-09-17:37:08-d3jo4h0s8jdo4os5dmt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kimi-img.moonshot.cn/pub/slides/slides_tmpl/image/25-10-09-17:37:08-d3jo4h0s8jdo4os5dmq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kimi-img.moonshot.cn/pub/slides/slides_tmpl/image/25-10-09-17:37:08-d3jo4h0s8jdo4os5dms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8652" y="712099"/>
            <a:ext cx="118745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价值澄清：找到你的人生指南针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96752" y="1372310"/>
            <a:ext cx="117983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价值是持续的方向，目标是途中的站点。现在，让我们来找找自己的方向。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732104" y="2134019"/>
            <a:ext cx="4673600" cy="2489200"/>
          </a:xfrm>
          <a:custGeom>
            <a:avLst/>
            <a:gdLst/>
            <a:ahLst/>
            <a:cxnLst/>
            <a:rect l="l" t="t" r="r" b="b"/>
            <a:pathLst>
              <a:path w="4673600" h="2489200">
                <a:moveTo>
                  <a:pt x="101609" y="0"/>
                </a:moveTo>
                <a:lnTo>
                  <a:pt x="4571991" y="0"/>
                </a:lnTo>
                <a:cubicBezTo>
                  <a:pt x="4628108" y="0"/>
                  <a:pt x="4673600" y="45492"/>
                  <a:pt x="4673600" y="101609"/>
                </a:cubicBezTo>
                <a:lnTo>
                  <a:pt x="4673600" y="2387591"/>
                </a:lnTo>
                <a:cubicBezTo>
                  <a:pt x="4673600" y="2443708"/>
                  <a:pt x="4628108" y="2489200"/>
                  <a:pt x="4571991" y="2489200"/>
                </a:cubicBezTo>
                <a:lnTo>
                  <a:pt x="101609" y="2489200"/>
                </a:lnTo>
                <a:cubicBezTo>
                  <a:pt x="45492" y="2489200"/>
                  <a:pt x="0" y="2443708"/>
                  <a:pt x="0" y="2387591"/>
                </a:cubicBezTo>
                <a:lnTo>
                  <a:pt x="0" y="101609"/>
                </a:lnTo>
                <a:cubicBezTo>
                  <a:pt x="0" y="45492"/>
                  <a:pt x="45492" y="0"/>
                  <a:pt x="101609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2840317" y="2469896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457200"/>
                </a:moveTo>
                <a:cubicBezTo>
                  <a:pt x="354768" y="457200"/>
                  <a:pt x="457200" y="354768"/>
                  <a:pt x="457200" y="228600"/>
                </a:cubicBezTo>
                <a:cubicBezTo>
                  <a:pt x="457200" y="102432"/>
                  <a:pt x="354768" y="0"/>
                  <a:pt x="228600" y="0"/>
                </a:cubicBezTo>
                <a:cubicBezTo>
                  <a:pt x="102432" y="0"/>
                  <a:pt x="0" y="102432"/>
                  <a:pt x="0" y="228600"/>
                </a:cubicBezTo>
                <a:cubicBezTo>
                  <a:pt x="0" y="354768"/>
                  <a:pt x="102432" y="457200"/>
                  <a:pt x="228600" y="457200"/>
                </a:cubicBezTo>
                <a:close/>
                <a:moveTo>
                  <a:pt x="273874" y="290304"/>
                </a:moveTo>
                <a:lnTo>
                  <a:pt x="145018" y="339864"/>
                </a:lnTo>
                <a:cubicBezTo>
                  <a:pt x="127695" y="346561"/>
                  <a:pt x="110639" y="329505"/>
                  <a:pt x="117336" y="312182"/>
                </a:cubicBezTo>
                <a:lnTo>
                  <a:pt x="166896" y="183326"/>
                </a:lnTo>
                <a:cubicBezTo>
                  <a:pt x="169843" y="175736"/>
                  <a:pt x="175736" y="169843"/>
                  <a:pt x="183326" y="166896"/>
                </a:cubicBezTo>
                <a:lnTo>
                  <a:pt x="312182" y="117336"/>
                </a:lnTo>
                <a:cubicBezTo>
                  <a:pt x="329505" y="110639"/>
                  <a:pt x="346561" y="127695"/>
                  <a:pt x="339864" y="145018"/>
                </a:cubicBezTo>
                <a:lnTo>
                  <a:pt x="290304" y="273874"/>
                </a:lnTo>
                <a:cubicBezTo>
                  <a:pt x="287447" y="281464"/>
                  <a:pt x="281464" y="287357"/>
                  <a:pt x="273874" y="290304"/>
                </a:cubicBezTo>
                <a:close/>
                <a:moveTo>
                  <a:pt x="257175" y="228600"/>
                </a:moveTo>
                <a:cubicBezTo>
                  <a:pt x="257175" y="212829"/>
                  <a:pt x="244371" y="200025"/>
                  <a:pt x="228600" y="200025"/>
                </a:cubicBezTo>
                <a:cubicBezTo>
                  <a:pt x="212829" y="200025"/>
                  <a:pt x="200025" y="212829"/>
                  <a:pt x="200025" y="228600"/>
                </a:cubicBezTo>
                <a:cubicBezTo>
                  <a:pt x="200025" y="244371"/>
                  <a:pt x="212829" y="257175"/>
                  <a:pt x="228600" y="257175"/>
                </a:cubicBezTo>
                <a:cubicBezTo>
                  <a:pt x="244371" y="257175"/>
                  <a:pt x="257175" y="244371"/>
                  <a:pt x="257175" y="228600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7" name="Text 4"/>
          <p:cNvSpPr/>
          <p:nvPr/>
        </p:nvSpPr>
        <p:spPr>
          <a:xfrm>
            <a:off x="973255" y="3098878"/>
            <a:ext cx="419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价值 ( compass )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992305" y="3555935"/>
            <a:ext cx="41529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我想成为什么样的人？</a:t>
            </a:r>
            <a:endParaRPr lang="en-US" sz="1600" dirty="0"/>
          </a:p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什么对我最重要？</a:t>
            </a:r>
            <a:endParaRPr lang="en-US" sz="1600" dirty="0"/>
          </a:p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如：持续成长、真诚待人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11941" y="3124091"/>
            <a:ext cx="800100" cy="508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9CCB8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VS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6786236" y="2134019"/>
            <a:ext cx="4673600" cy="2489200"/>
          </a:xfrm>
          <a:custGeom>
            <a:avLst/>
            <a:gdLst/>
            <a:ahLst/>
            <a:cxnLst/>
            <a:rect l="l" t="t" r="r" b="b"/>
            <a:pathLst>
              <a:path w="4673600" h="2489200">
                <a:moveTo>
                  <a:pt x="101609" y="0"/>
                </a:moveTo>
                <a:lnTo>
                  <a:pt x="4571991" y="0"/>
                </a:lnTo>
                <a:cubicBezTo>
                  <a:pt x="4628108" y="0"/>
                  <a:pt x="4673600" y="45492"/>
                  <a:pt x="4673600" y="101609"/>
                </a:cubicBezTo>
                <a:lnTo>
                  <a:pt x="4673600" y="2387591"/>
                </a:lnTo>
                <a:cubicBezTo>
                  <a:pt x="4673600" y="2443708"/>
                  <a:pt x="4628108" y="2489200"/>
                  <a:pt x="4571991" y="2489200"/>
                </a:cubicBezTo>
                <a:lnTo>
                  <a:pt x="101609" y="2489200"/>
                </a:lnTo>
                <a:cubicBezTo>
                  <a:pt x="45492" y="2489200"/>
                  <a:pt x="0" y="2443708"/>
                  <a:pt x="0" y="2387591"/>
                </a:cubicBezTo>
                <a:lnTo>
                  <a:pt x="0" y="101609"/>
                </a:lnTo>
                <a:cubicBezTo>
                  <a:pt x="0" y="45492"/>
                  <a:pt x="45492" y="0"/>
                  <a:pt x="101609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8923024" y="2469896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28575" y="0"/>
                </a:moveTo>
                <a:cubicBezTo>
                  <a:pt x="44381" y="0"/>
                  <a:pt x="57150" y="12769"/>
                  <a:pt x="57150" y="28575"/>
                </a:cubicBezTo>
                <a:lnTo>
                  <a:pt x="57150" y="42863"/>
                </a:lnTo>
                <a:lnTo>
                  <a:pt x="118765" y="27503"/>
                </a:lnTo>
                <a:cubicBezTo>
                  <a:pt x="152787" y="19020"/>
                  <a:pt x="188684" y="22949"/>
                  <a:pt x="220117" y="38666"/>
                </a:cubicBezTo>
                <a:cubicBezTo>
                  <a:pt x="261461" y="59382"/>
                  <a:pt x="310128" y="59382"/>
                  <a:pt x="351473" y="38666"/>
                </a:cubicBezTo>
                <a:lnTo>
                  <a:pt x="360045" y="34379"/>
                </a:lnTo>
                <a:cubicBezTo>
                  <a:pt x="378440" y="25092"/>
                  <a:pt x="400050" y="38487"/>
                  <a:pt x="400050" y="59025"/>
                </a:cubicBezTo>
                <a:lnTo>
                  <a:pt x="400050" y="308789"/>
                </a:lnTo>
                <a:cubicBezTo>
                  <a:pt x="400050" y="320665"/>
                  <a:pt x="392638" y="331381"/>
                  <a:pt x="381476" y="335578"/>
                </a:cubicBezTo>
                <a:lnTo>
                  <a:pt x="350490" y="347186"/>
                </a:lnTo>
                <a:cubicBezTo>
                  <a:pt x="309235" y="362635"/>
                  <a:pt x="263336" y="360224"/>
                  <a:pt x="223957" y="340578"/>
                </a:cubicBezTo>
                <a:cubicBezTo>
                  <a:pt x="190113" y="323612"/>
                  <a:pt x="151269" y="319415"/>
                  <a:pt x="114568" y="328613"/>
                </a:cubicBezTo>
                <a:lnTo>
                  <a:pt x="57150" y="342900"/>
                </a:lnTo>
                <a:lnTo>
                  <a:pt x="57150" y="428625"/>
                </a:lnTo>
                <a:cubicBezTo>
                  <a:pt x="57150" y="444431"/>
                  <a:pt x="44381" y="457200"/>
                  <a:pt x="28575" y="457200"/>
                </a:cubicBezTo>
                <a:cubicBezTo>
                  <a:pt x="12769" y="457200"/>
                  <a:pt x="0" y="444431"/>
                  <a:pt x="0" y="428625"/>
                </a:cubicBezTo>
                <a:lnTo>
                  <a:pt x="0" y="28575"/>
                </a:lnTo>
                <a:cubicBezTo>
                  <a:pt x="0" y="12769"/>
                  <a:pt x="12769" y="0"/>
                  <a:pt x="28575" y="0"/>
                </a:cubicBezTo>
                <a:close/>
                <a:moveTo>
                  <a:pt x="57150" y="167074"/>
                </a:moveTo>
                <a:lnTo>
                  <a:pt x="114300" y="154662"/>
                </a:lnTo>
                <a:lnTo>
                  <a:pt x="114300" y="213152"/>
                </a:lnTo>
                <a:lnTo>
                  <a:pt x="57150" y="225564"/>
                </a:lnTo>
                <a:lnTo>
                  <a:pt x="57150" y="284053"/>
                </a:lnTo>
                <a:lnTo>
                  <a:pt x="100727" y="273159"/>
                </a:lnTo>
                <a:cubicBezTo>
                  <a:pt x="105281" y="271998"/>
                  <a:pt x="109746" y="271016"/>
                  <a:pt x="114300" y="270212"/>
                </a:cubicBezTo>
                <a:lnTo>
                  <a:pt x="114300" y="213152"/>
                </a:lnTo>
                <a:lnTo>
                  <a:pt x="149036" y="205651"/>
                </a:lnTo>
                <a:cubicBezTo>
                  <a:pt x="156448" y="204043"/>
                  <a:pt x="163949" y="203418"/>
                  <a:pt x="171450" y="203775"/>
                </a:cubicBezTo>
                <a:lnTo>
                  <a:pt x="171450" y="146625"/>
                </a:lnTo>
                <a:cubicBezTo>
                  <a:pt x="183594" y="146983"/>
                  <a:pt x="195739" y="148947"/>
                  <a:pt x="207526" y="152340"/>
                </a:cubicBezTo>
                <a:lnTo>
                  <a:pt x="228600" y="158502"/>
                </a:lnTo>
                <a:lnTo>
                  <a:pt x="228600" y="218063"/>
                </a:lnTo>
                <a:lnTo>
                  <a:pt x="191363" y="207079"/>
                </a:lnTo>
                <a:cubicBezTo>
                  <a:pt x="184845" y="205204"/>
                  <a:pt x="178147" y="204043"/>
                  <a:pt x="171450" y="203686"/>
                </a:cubicBezTo>
                <a:lnTo>
                  <a:pt x="171450" y="267444"/>
                </a:lnTo>
                <a:cubicBezTo>
                  <a:pt x="190917" y="269141"/>
                  <a:pt x="210116" y="273427"/>
                  <a:pt x="228600" y="280303"/>
                </a:cubicBezTo>
                <a:lnTo>
                  <a:pt x="228600" y="217974"/>
                </a:lnTo>
                <a:lnTo>
                  <a:pt x="248870" y="223957"/>
                </a:lnTo>
                <a:cubicBezTo>
                  <a:pt x="260925" y="227528"/>
                  <a:pt x="273248" y="229672"/>
                  <a:pt x="285750" y="230565"/>
                </a:cubicBezTo>
                <a:lnTo>
                  <a:pt x="285750" y="173236"/>
                </a:lnTo>
                <a:cubicBezTo>
                  <a:pt x="278785" y="172522"/>
                  <a:pt x="271820" y="171182"/>
                  <a:pt x="265033" y="169218"/>
                </a:cubicBezTo>
                <a:lnTo>
                  <a:pt x="228600" y="158502"/>
                </a:lnTo>
                <a:lnTo>
                  <a:pt x="228600" y="103138"/>
                </a:lnTo>
                <a:cubicBezTo>
                  <a:pt x="216991" y="99745"/>
                  <a:pt x="205561" y="95280"/>
                  <a:pt x="194489" y="89743"/>
                </a:cubicBezTo>
                <a:cubicBezTo>
                  <a:pt x="187166" y="86082"/>
                  <a:pt x="179397" y="83493"/>
                  <a:pt x="171450" y="81885"/>
                </a:cubicBezTo>
                <a:lnTo>
                  <a:pt x="171450" y="146536"/>
                </a:lnTo>
                <a:cubicBezTo>
                  <a:pt x="159841" y="146179"/>
                  <a:pt x="148233" y="147251"/>
                  <a:pt x="136892" y="149751"/>
                </a:cubicBezTo>
                <a:lnTo>
                  <a:pt x="114300" y="154662"/>
                </a:lnTo>
                <a:lnTo>
                  <a:pt x="114300" y="87511"/>
                </a:lnTo>
                <a:lnTo>
                  <a:pt x="57150" y="101798"/>
                </a:lnTo>
                <a:lnTo>
                  <a:pt x="57150" y="167074"/>
                </a:lnTo>
                <a:close/>
                <a:moveTo>
                  <a:pt x="285750" y="299770"/>
                </a:moveTo>
                <a:cubicBezTo>
                  <a:pt x="300752" y="301109"/>
                  <a:pt x="316022" y="299145"/>
                  <a:pt x="330398" y="293697"/>
                </a:cubicBezTo>
                <a:lnTo>
                  <a:pt x="342900" y="289054"/>
                </a:lnTo>
                <a:lnTo>
                  <a:pt x="342900" y="225028"/>
                </a:lnTo>
                <a:lnTo>
                  <a:pt x="335846" y="226635"/>
                </a:lnTo>
                <a:cubicBezTo>
                  <a:pt x="319415" y="230475"/>
                  <a:pt x="302538" y="231725"/>
                  <a:pt x="285750" y="230654"/>
                </a:cubicBezTo>
                <a:lnTo>
                  <a:pt x="285750" y="299770"/>
                </a:lnTo>
                <a:close/>
                <a:moveTo>
                  <a:pt x="342900" y="166360"/>
                </a:moveTo>
                <a:lnTo>
                  <a:pt x="342900" y="103138"/>
                </a:lnTo>
                <a:cubicBezTo>
                  <a:pt x="324237" y="108585"/>
                  <a:pt x="305038" y="111264"/>
                  <a:pt x="285750" y="111264"/>
                </a:cubicBezTo>
                <a:lnTo>
                  <a:pt x="285750" y="173236"/>
                </a:lnTo>
                <a:cubicBezTo>
                  <a:pt x="298162" y="174486"/>
                  <a:pt x="310753" y="173682"/>
                  <a:pt x="322987" y="170914"/>
                </a:cubicBezTo>
                <a:lnTo>
                  <a:pt x="342900" y="166271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2" name="Text 9"/>
          <p:cNvSpPr/>
          <p:nvPr/>
        </p:nvSpPr>
        <p:spPr>
          <a:xfrm>
            <a:off x="7027387" y="3098878"/>
            <a:ext cx="419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目标 ( Goal )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7046437" y="3555935"/>
            <a:ext cx="41529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我想要达成什么结果？</a:t>
            </a:r>
            <a:endParaRPr lang="en-US" sz="1600" dirty="0"/>
          </a:p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一个具体的成就。</a:t>
            </a:r>
            <a:endParaRPr lang="en-US" sz="1600" dirty="0"/>
          </a:p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如：考上理想大学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253902" y="5028602"/>
            <a:ext cx="11684000" cy="1117600"/>
          </a:xfrm>
          <a:custGeom>
            <a:avLst/>
            <a:gdLst/>
            <a:ahLst/>
            <a:cxnLst/>
            <a:rect l="l" t="t" r="r" b="b"/>
            <a:pathLst>
              <a:path w="11684000" h="1117600">
                <a:moveTo>
                  <a:pt x="101601" y="0"/>
                </a:moveTo>
                <a:lnTo>
                  <a:pt x="11582399" y="0"/>
                </a:lnTo>
                <a:cubicBezTo>
                  <a:pt x="11638512" y="0"/>
                  <a:pt x="11684000" y="45488"/>
                  <a:pt x="11684000" y="101601"/>
                </a:cubicBezTo>
                <a:lnTo>
                  <a:pt x="11684000" y="1015999"/>
                </a:lnTo>
                <a:cubicBezTo>
                  <a:pt x="11684000" y="1072112"/>
                  <a:pt x="11638512" y="1117600"/>
                  <a:pt x="115823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5" name="Text 12"/>
          <p:cNvSpPr/>
          <p:nvPr/>
        </p:nvSpPr>
        <p:spPr>
          <a:xfrm>
            <a:off x="399907" y="5231758"/>
            <a:ext cx="11391900" cy="711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小测：在高中三年里，你最不想放弃的三个方面是？</a:t>
            </a:r>
            <a:endParaRPr lang="en-US" sz="1600" dirty="0"/>
          </a:p>
          <a:p>
            <a:pPr algn="ctr">
              <a:lnSpc>
                <a:spcPct val="130000"/>
              </a:lnSpc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(如：学习成长、友谊、健康、家庭、创造力...)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902" y="1093360"/>
            <a:ext cx="57277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承诺行动：为所当为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902" y="1753570"/>
            <a:ext cx="5651500" cy="711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即使有不舒服的情绪，也选择朝着价值方向，迈出一小步。这就是“有为”。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253902" y="2769019"/>
            <a:ext cx="5537200" cy="863600"/>
          </a:xfrm>
          <a:custGeom>
            <a:avLst/>
            <a:gdLst/>
            <a:ahLst/>
            <a:cxnLst/>
            <a:rect l="l" t="t" r="r" b="b"/>
            <a:pathLst>
              <a:path w="5537200" h="863600">
                <a:moveTo>
                  <a:pt x="101603" y="0"/>
                </a:moveTo>
                <a:lnTo>
                  <a:pt x="5435597" y="0"/>
                </a:lnTo>
                <a:cubicBezTo>
                  <a:pt x="5491711" y="0"/>
                  <a:pt x="5537200" y="45489"/>
                  <a:pt x="5537200" y="101603"/>
                </a:cubicBezTo>
                <a:lnTo>
                  <a:pt x="5537200" y="761997"/>
                </a:lnTo>
                <a:cubicBezTo>
                  <a:pt x="5537200" y="818111"/>
                  <a:pt x="5491711" y="863600"/>
                  <a:pt x="54355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444246" y="304942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33350" y="0"/>
                </a:moveTo>
                <a:cubicBezTo>
                  <a:pt x="154365" y="0"/>
                  <a:pt x="171450" y="12799"/>
                  <a:pt x="171450" y="28575"/>
                </a:cubicBezTo>
                <a:cubicBezTo>
                  <a:pt x="171450" y="34766"/>
                  <a:pt x="168831" y="40481"/>
                  <a:pt x="164306" y="45184"/>
                </a:cubicBezTo>
                <a:cubicBezTo>
                  <a:pt x="160377" y="49292"/>
                  <a:pt x="157163" y="54293"/>
                  <a:pt x="157163" y="60008"/>
                </a:cubicBezTo>
                <a:cubicBezTo>
                  <a:pt x="157163" y="68937"/>
                  <a:pt x="164425" y="76200"/>
                  <a:pt x="173355" y="76200"/>
                </a:cubicBezTo>
                <a:lnTo>
                  <a:pt x="200025" y="76200"/>
                </a:lnTo>
                <a:cubicBezTo>
                  <a:pt x="215801" y="76200"/>
                  <a:pt x="228600" y="88999"/>
                  <a:pt x="228600" y="104775"/>
                </a:cubicBezTo>
                <a:lnTo>
                  <a:pt x="228600" y="131445"/>
                </a:lnTo>
                <a:cubicBezTo>
                  <a:pt x="228600" y="140375"/>
                  <a:pt x="235863" y="147638"/>
                  <a:pt x="244793" y="147638"/>
                </a:cubicBezTo>
                <a:cubicBezTo>
                  <a:pt x="250448" y="147638"/>
                  <a:pt x="255508" y="144423"/>
                  <a:pt x="259616" y="140494"/>
                </a:cubicBezTo>
                <a:cubicBezTo>
                  <a:pt x="264319" y="136029"/>
                  <a:pt x="270034" y="133350"/>
                  <a:pt x="276225" y="133350"/>
                </a:cubicBezTo>
                <a:cubicBezTo>
                  <a:pt x="292001" y="133350"/>
                  <a:pt x="304800" y="150435"/>
                  <a:pt x="304800" y="171450"/>
                </a:cubicBezTo>
                <a:cubicBezTo>
                  <a:pt x="304800" y="192465"/>
                  <a:pt x="292001" y="209550"/>
                  <a:pt x="276225" y="209550"/>
                </a:cubicBezTo>
                <a:cubicBezTo>
                  <a:pt x="270034" y="209550"/>
                  <a:pt x="264259" y="206931"/>
                  <a:pt x="259616" y="202406"/>
                </a:cubicBezTo>
                <a:cubicBezTo>
                  <a:pt x="255508" y="198477"/>
                  <a:pt x="250507" y="195263"/>
                  <a:pt x="244793" y="195263"/>
                </a:cubicBezTo>
                <a:cubicBezTo>
                  <a:pt x="235863" y="195263"/>
                  <a:pt x="228600" y="202525"/>
                  <a:pt x="228600" y="211455"/>
                </a:cubicBezTo>
                <a:lnTo>
                  <a:pt x="228600" y="276225"/>
                </a:lnTo>
                <a:cubicBezTo>
                  <a:pt x="228600" y="292001"/>
                  <a:pt x="215801" y="304800"/>
                  <a:pt x="200025" y="304800"/>
                </a:cubicBezTo>
                <a:lnTo>
                  <a:pt x="166211" y="304800"/>
                </a:lnTo>
                <a:cubicBezTo>
                  <a:pt x="158591" y="304800"/>
                  <a:pt x="152400" y="298609"/>
                  <a:pt x="152400" y="290989"/>
                </a:cubicBezTo>
                <a:cubicBezTo>
                  <a:pt x="152400" y="285512"/>
                  <a:pt x="155853" y="280690"/>
                  <a:pt x="160258" y="277416"/>
                </a:cubicBezTo>
                <a:cubicBezTo>
                  <a:pt x="167164" y="272236"/>
                  <a:pt x="171450" y="265093"/>
                  <a:pt x="171450" y="257175"/>
                </a:cubicBezTo>
                <a:cubicBezTo>
                  <a:pt x="171450" y="241399"/>
                  <a:pt x="154365" y="228600"/>
                  <a:pt x="133350" y="228600"/>
                </a:cubicBezTo>
                <a:cubicBezTo>
                  <a:pt x="112335" y="228600"/>
                  <a:pt x="95250" y="241399"/>
                  <a:pt x="95250" y="257175"/>
                </a:cubicBezTo>
                <a:cubicBezTo>
                  <a:pt x="95250" y="265093"/>
                  <a:pt x="99536" y="272236"/>
                  <a:pt x="106442" y="277416"/>
                </a:cubicBezTo>
                <a:cubicBezTo>
                  <a:pt x="110847" y="280690"/>
                  <a:pt x="114300" y="285452"/>
                  <a:pt x="114300" y="290989"/>
                </a:cubicBezTo>
                <a:cubicBezTo>
                  <a:pt x="114300" y="298609"/>
                  <a:pt x="108109" y="304800"/>
                  <a:pt x="100489" y="304800"/>
                </a:cubicBezTo>
                <a:lnTo>
                  <a:pt x="28575" y="304800"/>
                </a:lnTo>
                <a:cubicBezTo>
                  <a:pt x="12799" y="304800"/>
                  <a:pt x="0" y="292001"/>
                  <a:pt x="0" y="276225"/>
                </a:cubicBezTo>
                <a:lnTo>
                  <a:pt x="0" y="204311"/>
                </a:lnTo>
                <a:cubicBezTo>
                  <a:pt x="0" y="196691"/>
                  <a:pt x="6191" y="190500"/>
                  <a:pt x="13811" y="190500"/>
                </a:cubicBezTo>
                <a:cubicBezTo>
                  <a:pt x="19288" y="190500"/>
                  <a:pt x="24110" y="193953"/>
                  <a:pt x="27384" y="198358"/>
                </a:cubicBezTo>
                <a:cubicBezTo>
                  <a:pt x="32564" y="205264"/>
                  <a:pt x="39707" y="209550"/>
                  <a:pt x="47625" y="209550"/>
                </a:cubicBezTo>
                <a:cubicBezTo>
                  <a:pt x="63401" y="209550"/>
                  <a:pt x="76200" y="192465"/>
                  <a:pt x="76200" y="171450"/>
                </a:cubicBezTo>
                <a:cubicBezTo>
                  <a:pt x="76200" y="150435"/>
                  <a:pt x="63401" y="133350"/>
                  <a:pt x="47625" y="133350"/>
                </a:cubicBezTo>
                <a:cubicBezTo>
                  <a:pt x="39707" y="133350"/>
                  <a:pt x="32564" y="137636"/>
                  <a:pt x="27384" y="144542"/>
                </a:cubicBezTo>
                <a:cubicBezTo>
                  <a:pt x="24110" y="148947"/>
                  <a:pt x="19348" y="152400"/>
                  <a:pt x="13811" y="152400"/>
                </a:cubicBezTo>
                <a:cubicBezTo>
                  <a:pt x="6191" y="152400"/>
                  <a:pt x="0" y="146209"/>
                  <a:pt x="0" y="138589"/>
                </a:cubicBezTo>
                <a:lnTo>
                  <a:pt x="0" y="104775"/>
                </a:lnTo>
                <a:cubicBezTo>
                  <a:pt x="0" y="88999"/>
                  <a:pt x="12799" y="76200"/>
                  <a:pt x="28575" y="76200"/>
                </a:cubicBezTo>
                <a:lnTo>
                  <a:pt x="93345" y="76200"/>
                </a:lnTo>
                <a:cubicBezTo>
                  <a:pt x="102275" y="76200"/>
                  <a:pt x="109537" y="68937"/>
                  <a:pt x="109537" y="60007"/>
                </a:cubicBezTo>
                <a:cubicBezTo>
                  <a:pt x="109537" y="54352"/>
                  <a:pt x="106323" y="49292"/>
                  <a:pt x="102394" y="45184"/>
                </a:cubicBezTo>
                <a:cubicBezTo>
                  <a:pt x="97929" y="40481"/>
                  <a:pt x="95250" y="34766"/>
                  <a:pt x="95250" y="28575"/>
                </a:cubicBezTo>
                <a:cubicBezTo>
                  <a:pt x="95250" y="12799"/>
                  <a:pt x="112335" y="0"/>
                  <a:pt x="133350" y="0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7" name="Text 4"/>
          <p:cNvSpPr/>
          <p:nvPr/>
        </p:nvSpPr>
        <p:spPr>
          <a:xfrm>
            <a:off x="990236" y="2921264"/>
            <a:ext cx="25908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小步分解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990236" y="3225909"/>
            <a:ext cx="265125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将挑战分解为可执行的微行为。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253902" y="3835211"/>
            <a:ext cx="5537200" cy="863600"/>
          </a:xfrm>
          <a:custGeom>
            <a:avLst/>
            <a:gdLst/>
            <a:ahLst/>
            <a:cxnLst/>
            <a:rect l="l" t="t" r="r" b="b"/>
            <a:pathLst>
              <a:path w="5537200" h="863600">
                <a:moveTo>
                  <a:pt x="101603" y="0"/>
                </a:moveTo>
                <a:lnTo>
                  <a:pt x="5435597" y="0"/>
                </a:lnTo>
                <a:cubicBezTo>
                  <a:pt x="5491711" y="0"/>
                  <a:pt x="5537200" y="45489"/>
                  <a:pt x="5537200" y="101603"/>
                </a:cubicBezTo>
                <a:lnTo>
                  <a:pt x="5537200" y="761997"/>
                </a:lnTo>
                <a:cubicBezTo>
                  <a:pt x="5537200" y="818111"/>
                  <a:pt x="5491711" y="863600"/>
                  <a:pt x="54355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463296" y="4115628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38100" y="19050"/>
                </a:moveTo>
                <a:cubicBezTo>
                  <a:pt x="17085" y="19050"/>
                  <a:pt x="0" y="36135"/>
                  <a:pt x="0" y="57150"/>
                </a:cubicBezTo>
                <a:lnTo>
                  <a:pt x="0" y="247650"/>
                </a:lnTo>
                <a:cubicBezTo>
                  <a:pt x="0" y="268665"/>
                  <a:pt x="17085" y="285750"/>
                  <a:pt x="38100" y="285750"/>
                </a:cubicBezTo>
                <a:lnTo>
                  <a:pt x="228600" y="285750"/>
                </a:lnTo>
                <a:cubicBezTo>
                  <a:pt x="249615" y="285750"/>
                  <a:pt x="266700" y="268665"/>
                  <a:pt x="266700" y="247650"/>
                </a:cubicBezTo>
                <a:lnTo>
                  <a:pt x="266700" y="57150"/>
                </a:lnTo>
                <a:cubicBezTo>
                  <a:pt x="266700" y="36135"/>
                  <a:pt x="249615" y="19050"/>
                  <a:pt x="228600" y="19050"/>
                </a:cubicBezTo>
                <a:lnTo>
                  <a:pt x="38100" y="19050"/>
                </a:lnTo>
                <a:close/>
                <a:moveTo>
                  <a:pt x="183594" y="126623"/>
                </a:moveTo>
                <a:lnTo>
                  <a:pt x="135969" y="202823"/>
                </a:lnTo>
                <a:cubicBezTo>
                  <a:pt x="133469" y="206812"/>
                  <a:pt x="129183" y="209312"/>
                  <a:pt x="124480" y="209550"/>
                </a:cubicBezTo>
                <a:cubicBezTo>
                  <a:pt x="119777" y="209788"/>
                  <a:pt x="115252" y="207645"/>
                  <a:pt x="112455" y="203835"/>
                </a:cubicBezTo>
                <a:lnTo>
                  <a:pt x="83880" y="165735"/>
                </a:lnTo>
                <a:cubicBezTo>
                  <a:pt x="79117" y="159425"/>
                  <a:pt x="80427" y="150495"/>
                  <a:pt x="86737" y="145733"/>
                </a:cubicBezTo>
                <a:cubicBezTo>
                  <a:pt x="93047" y="140970"/>
                  <a:pt x="101977" y="142280"/>
                  <a:pt x="106740" y="148590"/>
                </a:cubicBezTo>
                <a:lnTo>
                  <a:pt x="122813" y="170021"/>
                </a:lnTo>
                <a:lnTo>
                  <a:pt x="159365" y="111502"/>
                </a:lnTo>
                <a:cubicBezTo>
                  <a:pt x="163532" y="104835"/>
                  <a:pt x="172343" y="102751"/>
                  <a:pt x="179070" y="106978"/>
                </a:cubicBezTo>
                <a:cubicBezTo>
                  <a:pt x="185797" y="111204"/>
                  <a:pt x="187821" y="119955"/>
                  <a:pt x="183594" y="126683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1" name="Text 8"/>
          <p:cNvSpPr/>
          <p:nvPr/>
        </p:nvSpPr>
        <p:spPr>
          <a:xfrm>
            <a:off x="990236" y="3987456"/>
            <a:ext cx="27686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即时记录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990236" y="4292107"/>
            <a:ext cx="282905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完成后立即打钩，强化正向体验。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253902" y="4901409"/>
            <a:ext cx="5537200" cy="863600"/>
          </a:xfrm>
          <a:custGeom>
            <a:avLst/>
            <a:gdLst/>
            <a:ahLst/>
            <a:cxnLst/>
            <a:rect l="l" t="t" r="r" b="b"/>
            <a:pathLst>
              <a:path w="5537200" h="863600">
                <a:moveTo>
                  <a:pt x="101603" y="0"/>
                </a:moveTo>
                <a:lnTo>
                  <a:pt x="5435597" y="0"/>
                </a:lnTo>
                <a:cubicBezTo>
                  <a:pt x="5491711" y="0"/>
                  <a:pt x="5537200" y="45489"/>
                  <a:pt x="5537200" y="101603"/>
                </a:cubicBezTo>
                <a:lnTo>
                  <a:pt x="5537200" y="761997"/>
                </a:lnTo>
                <a:cubicBezTo>
                  <a:pt x="5537200" y="818111"/>
                  <a:pt x="5491711" y="863600"/>
                  <a:pt x="54355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14" name="Shape 11"/>
          <p:cNvSpPr/>
          <p:nvPr/>
        </p:nvSpPr>
        <p:spPr>
          <a:xfrm>
            <a:off x="444246" y="518182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47650" y="123825"/>
                </a:moveTo>
                <a:cubicBezTo>
                  <a:pt x="247650" y="151150"/>
                  <a:pt x="238780" y="176391"/>
                  <a:pt x="223838" y="196870"/>
                </a:cubicBezTo>
                <a:lnTo>
                  <a:pt x="299204" y="272296"/>
                </a:lnTo>
                <a:cubicBezTo>
                  <a:pt x="306645" y="279737"/>
                  <a:pt x="306645" y="291822"/>
                  <a:pt x="299204" y="299264"/>
                </a:cubicBezTo>
                <a:cubicBezTo>
                  <a:pt x="291763" y="306705"/>
                  <a:pt x="279678" y="306705"/>
                  <a:pt x="272236" y="299264"/>
                </a:cubicBezTo>
                <a:lnTo>
                  <a:pt x="196870" y="223838"/>
                </a:lnTo>
                <a:cubicBezTo>
                  <a:pt x="176391" y="238780"/>
                  <a:pt x="151150" y="247650"/>
                  <a:pt x="123825" y="247650"/>
                </a:cubicBezTo>
                <a:cubicBezTo>
                  <a:pt x="55424" y="247650"/>
                  <a:pt x="0" y="192226"/>
                  <a:pt x="0" y="123825"/>
                </a:cubicBezTo>
                <a:cubicBezTo>
                  <a:pt x="0" y="55424"/>
                  <a:pt x="55424" y="0"/>
                  <a:pt x="123825" y="0"/>
                </a:cubicBezTo>
                <a:cubicBezTo>
                  <a:pt x="192226" y="0"/>
                  <a:pt x="247650" y="55424"/>
                  <a:pt x="247650" y="123825"/>
                </a:cubicBezTo>
                <a:close/>
                <a:moveTo>
                  <a:pt x="61912" y="128588"/>
                </a:moveTo>
                <a:lnTo>
                  <a:pt x="61912" y="166688"/>
                </a:lnTo>
                <a:cubicBezTo>
                  <a:pt x="61912" y="174605"/>
                  <a:pt x="68282" y="180975"/>
                  <a:pt x="76200" y="180975"/>
                </a:cubicBezTo>
                <a:cubicBezTo>
                  <a:pt x="84118" y="180975"/>
                  <a:pt x="90488" y="174605"/>
                  <a:pt x="90488" y="166688"/>
                </a:cubicBezTo>
                <a:lnTo>
                  <a:pt x="90488" y="128588"/>
                </a:lnTo>
                <a:cubicBezTo>
                  <a:pt x="90488" y="120670"/>
                  <a:pt x="84118" y="114300"/>
                  <a:pt x="76200" y="114300"/>
                </a:cubicBezTo>
                <a:cubicBezTo>
                  <a:pt x="68282" y="114300"/>
                  <a:pt x="61912" y="120670"/>
                  <a:pt x="61912" y="128588"/>
                </a:cubicBezTo>
                <a:close/>
                <a:moveTo>
                  <a:pt x="109537" y="71438"/>
                </a:moveTo>
                <a:lnTo>
                  <a:pt x="109537" y="166688"/>
                </a:lnTo>
                <a:cubicBezTo>
                  <a:pt x="109537" y="174605"/>
                  <a:pt x="115907" y="180975"/>
                  <a:pt x="123825" y="180975"/>
                </a:cubicBezTo>
                <a:cubicBezTo>
                  <a:pt x="131743" y="180975"/>
                  <a:pt x="138113" y="174605"/>
                  <a:pt x="138113" y="166688"/>
                </a:cubicBezTo>
                <a:lnTo>
                  <a:pt x="138113" y="71438"/>
                </a:lnTo>
                <a:cubicBezTo>
                  <a:pt x="138113" y="63520"/>
                  <a:pt x="131743" y="57150"/>
                  <a:pt x="123825" y="57150"/>
                </a:cubicBezTo>
                <a:cubicBezTo>
                  <a:pt x="115907" y="57150"/>
                  <a:pt x="109537" y="63520"/>
                  <a:pt x="109537" y="71438"/>
                </a:cubicBezTo>
                <a:close/>
                <a:moveTo>
                  <a:pt x="157163" y="109537"/>
                </a:moveTo>
                <a:lnTo>
                  <a:pt x="157163" y="166688"/>
                </a:lnTo>
                <a:cubicBezTo>
                  <a:pt x="157163" y="174605"/>
                  <a:pt x="163532" y="180975"/>
                  <a:pt x="171450" y="180975"/>
                </a:cubicBezTo>
                <a:cubicBezTo>
                  <a:pt x="179368" y="180975"/>
                  <a:pt x="185738" y="174605"/>
                  <a:pt x="185738" y="166688"/>
                </a:cubicBezTo>
                <a:lnTo>
                  <a:pt x="185738" y="109537"/>
                </a:lnTo>
                <a:cubicBezTo>
                  <a:pt x="185738" y="101620"/>
                  <a:pt x="179368" y="95250"/>
                  <a:pt x="171450" y="95250"/>
                </a:cubicBezTo>
                <a:cubicBezTo>
                  <a:pt x="163532" y="95250"/>
                  <a:pt x="157163" y="101620"/>
                  <a:pt x="157163" y="109537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5" name="Text 12"/>
          <p:cNvSpPr/>
          <p:nvPr/>
        </p:nvSpPr>
        <p:spPr>
          <a:xfrm>
            <a:off x="990236" y="5053648"/>
            <a:ext cx="29464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复盘感受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990236" y="5358299"/>
            <a:ext cx="300685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用一分钟写下情绪变化，积累信心。</a:t>
            </a:r>
            <a:endParaRPr lang="en-US" sz="1600" dirty="0"/>
          </a:p>
        </p:txBody>
      </p:sp>
      <p:pic>
        <p:nvPicPr>
          <p:cNvPr id="17" name="Image 1" descr="https://kimi-web-img.moonshot.cn/img/img.tmuyun.com/710c529990898c9b6f77a5ba7673892bcd0ca387.jpeg">    </p:cNvPr>
          <p:cNvPicPr>
            <a:picLocks noChangeAspect="1"/>
          </p:cNvPicPr>
          <p:nvPr/>
        </p:nvPicPr>
        <p:blipFill>
          <a:blip r:embed="rId2"/>
          <a:srcRect l="24263" r="24263" t="0" b="0"/>
          <a:stretch/>
        </p:blipFill>
        <p:spPr>
          <a:xfrm>
            <a:off x="6299089" y="457057"/>
            <a:ext cx="5435600" cy="5943600"/>
          </a:xfrm>
          <a:prstGeom prst="roundRect">
            <a:avLst>
              <a:gd name="adj" fmla="val 2804"/>
            </a:avLst>
          </a:prstGeom>
        </p:spPr>
      </p:pic>
    </p:spTree>
  </p:cSld>
  <p:clrMapOvr>
    <a:masterClrMapping/>
  </p:clrMapOvr>
  <p:transition>
    <p:fade/>
    <p:spd val="me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92172" y="1169150"/>
            <a:ext cx="4394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无为 + 有为：整合的力量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539848" y="2032515"/>
            <a:ext cx="4673600" cy="2489200"/>
          </a:xfrm>
          <a:custGeom>
            <a:avLst/>
            <a:gdLst/>
            <a:ahLst/>
            <a:cxnLst/>
            <a:rect l="l" t="t" r="r" b="b"/>
            <a:pathLst>
              <a:path w="4673600" h="2489200">
                <a:moveTo>
                  <a:pt x="101609" y="0"/>
                </a:moveTo>
                <a:lnTo>
                  <a:pt x="4571991" y="0"/>
                </a:lnTo>
                <a:cubicBezTo>
                  <a:pt x="4628108" y="0"/>
                  <a:pt x="4673600" y="45492"/>
                  <a:pt x="4673600" y="101609"/>
                </a:cubicBezTo>
                <a:lnTo>
                  <a:pt x="4673600" y="2387591"/>
                </a:lnTo>
                <a:cubicBezTo>
                  <a:pt x="4673600" y="2443708"/>
                  <a:pt x="4628108" y="2489200"/>
                  <a:pt x="4571991" y="2489200"/>
                </a:cubicBezTo>
                <a:lnTo>
                  <a:pt x="101609" y="2489200"/>
                </a:lnTo>
                <a:cubicBezTo>
                  <a:pt x="45492" y="2489200"/>
                  <a:pt x="0" y="2443708"/>
                  <a:pt x="0" y="2387591"/>
                </a:cubicBezTo>
                <a:lnTo>
                  <a:pt x="0" y="101609"/>
                </a:lnTo>
                <a:cubicBezTo>
                  <a:pt x="0" y="45492"/>
                  <a:pt x="45492" y="0"/>
                  <a:pt x="101609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2571795" y="233716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565904" y="119"/>
                </a:moveTo>
                <a:cubicBezTo>
                  <a:pt x="577691" y="-833"/>
                  <a:pt x="589240" y="3691"/>
                  <a:pt x="597575" y="12025"/>
                </a:cubicBezTo>
                <a:cubicBezTo>
                  <a:pt x="605909" y="20360"/>
                  <a:pt x="610433" y="31909"/>
                  <a:pt x="609481" y="43696"/>
                </a:cubicBezTo>
                <a:cubicBezTo>
                  <a:pt x="604718" y="102394"/>
                  <a:pt x="588764" y="193953"/>
                  <a:pt x="554355" y="281464"/>
                </a:cubicBezTo>
                <a:cubicBezTo>
                  <a:pt x="552212" y="286822"/>
                  <a:pt x="547807" y="290870"/>
                  <a:pt x="542211" y="292537"/>
                </a:cubicBezTo>
                <a:lnTo>
                  <a:pt x="445889" y="321469"/>
                </a:lnTo>
                <a:cubicBezTo>
                  <a:pt x="441246" y="322898"/>
                  <a:pt x="438150" y="327065"/>
                  <a:pt x="438150" y="331946"/>
                </a:cubicBezTo>
                <a:cubicBezTo>
                  <a:pt x="438150" y="338018"/>
                  <a:pt x="443032" y="342900"/>
                  <a:pt x="449104" y="342900"/>
                </a:cubicBezTo>
                <a:lnTo>
                  <a:pt x="495062" y="342900"/>
                </a:lnTo>
                <a:cubicBezTo>
                  <a:pt x="509349" y="342900"/>
                  <a:pt x="518517" y="358140"/>
                  <a:pt x="511135" y="370403"/>
                </a:cubicBezTo>
                <a:cubicBezTo>
                  <a:pt x="506373" y="378381"/>
                  <a:pt x="501253" y="386120"/>
                  <a:pt x="496014" y="393740"/>
                </a:cubicBezTo>
                <a:cubicBezTo>
                  <a:pt x="493633" y="397193"/>
                  <a:pt x="490061" y="399693"/>
                  <a:pt x="486013" y="401003"/>
                </a:cubicBezTo>
                <a:lnTo>
                  <a:pt x="369689" y="435769"/>
                </a:lnTo>
                <a:cubicBezTo>
                  <a:pt x="365046" y="437197"/>
                  <a:pt x="361950" y="441365"/>
                  <a:pt x="361950" y="446246"/>
                </a:cubicBezTo>
                <a:cubicBezTo>
                  <a:pt x="361950" y="452318"/>
                  <a:pt x="366832" y="457200"/>
                  <a:pt x="372904" y="457200"/>
                </a:cubicBezTo>
                <a:lnTo>
                  <a:pt x="391954" y="457200"/>
                </a:lnTo>
                <a:cubicBezTo>
                  <a:pt x="409337" y="457200"/>
                  <a:pt x="416957" y="477917"/>
                  <a:pt x="402431" y="487442"/>
                </a:cubicBezTo>
                <a:cubicBezTo>
                  <a:pt x="321469" y="541020"/>
                  <a:pt x="238482" y="538996"/>
                  <a:pt x="185261" y="524708"/>
                </a:cubicBezTo>
                <a:cubicBezTo>
                  <a:pt x="170140" y="520660"/>
                  <a:pt x="156686" y="512921"/>
                  <a:pt x="144304" y="503396"/>
                </a:cubicBezTo>
                <a:lnTo>
                  <a:pt x="57150" y="590550"/>
                </a:lnTo>
                <a:cubicBezTo>
                  <a:pt x="46673" y="601028"/>
                  <a:pt x="29527" y="601028"/>
                  <a:pt x="19050" y="590550"/>
                </a:cubicBezTo>
                <a:cubicBezTo>
                  <a:pt x="8573" y="580073"/>
                  <a:pt x="8573" y="562928"/>
                  <a:pt x="19050" y="552450"/>
                </a:cubicBezTo>
                <a:lnTo>
                  <a:pt x="114300" y="457200"/>
                </a:lnTo>
                <a:lnTo>
                  <a:pt x="114895" y="457795"/>
                </a:lnTo>
                <a:cubicBezTo>
                  <a:pt x="115729" y="456247"/>
                  <a:pt x="116800" y="454819"/>
                  <a:pt x="118110" y="453509"/>
                </a:cubicBezTo>
                <a:lnTo>
                  <a:pt x="304800" y="266700"/>
                </a:lnTo>
                <a:cubicBezTo>
                  <a:pt x="315278" y="256223"/>
                  <a:pt x="315278" y="239078"/>
                  <a:pt x="304800" y="228600"/>
                </a:cubicBezTo>
                <a:cubicBezTo>
                  <a:pt x="294322" y="218123"/>
                  <a:pt x="277178" y="218123"/>
                  <a:pt x="266700" y="228600"/>
                </a:cubicBezTo>
                <a:lnTo>
                  <a:pt x="106799" y="388382"/>
                </a:lnTo>
                <a:cubicBezTo>
                  <a:pt x="96203" y="398978"/>
                  <a:pt x="78224" y="393621"/>
                  <a:pt x="77033" y="378619"/>
                </a:cubicBezTo>
                <a:cubicBezTo>
                  <a:pt x="71914" y="315278"/>
                  <a:pt x="88106" y="232053"/>
                  <a:pt x="163473" y="156686"/>
                </a:cubicBezTo>
                <a:cubicBezTo>
                  <a:pt x="271939" y="48220"/>
                  <a:pt x="466130" y="8215"/>
                  <a:pt x="565785" y="119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6" name="Text 3"/>
          <p:cNvSpPr/>
          <p:nvPr/>
        </p:nvSpPr>
        <p:spPr>
          <a:xfrm>
            <a:off x="768298" y="3099036"/>
            <a:ext cx="4216400" cy="406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无为 (接纳)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93698" y="3606843"/>
            <a:ext cx="41656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节省心理资源</a:t>
            </a:r>
            <a:endParaRPr lang="en-US" sz="1600" dirty="0"/>
          </a:p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避免无谓对抗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762560" y="2895557"/>
            <a:ext cx="666750" cy="762000"/>
          </a:xfrm>
          <a:custGeom>
            <a:avLst/>
            <a:gdLst/>
            <a:ahLst/>
            <a:cxnLst/>
            <a:rect l="l" t="t" r="r" b="b"/>
            <a:pathLst>
              <a:path w="666750" h="762000">
                <a:moveTo>
                  <a:pt x="381000" y="95250"/>
                </a:moveTo>
                <a:cubicBezTo>
                  <a:pt x="381000" y="68907"/>
                  <a:pt x="359718" y="47625"/>
                  <a:pt x="333375" y="47625"/>
                </a:cubicBezTo>
                <a:cubicBezTo>
                  <a:pt x="307032" y="47625"/>
                  <a:pt x="285750" y="68907"/>
                  <a:pt x="285750" y="95250"/>
                </a:cubicBezTo>
                <a:lnTo>
                  <a:pt x="285750" y="333375"/>
                </a:lnTo>
                <a:lnTo>
                  <a:pt x="47625" y="333375"/>
                </a:lnTo>
                <a:cubicBezTo>
                  <a:pt x="21282" y="333375"/>
                  <a:pt x="0" y="354657"/>
                  <a:pt x="0" y="381000"/>
                </a:cubicBezTo>
                <a:cubicBezTo>
                  <a:pt x="0" y="407343"/>
                  <a:pt x="21282" y="428625"/>
                  <a:pt x="47625" y="428625"/>
                </a:cubicBezTo>
                <a:lnTo>
                  <a:pt x="285750" y="428625"/>
                </a:lnTo>
                <a:lnTo>
                  <a:pt x="285750" y="666750"/>
                </a:lnTo>
                <a:cubicBezTo>
                  <a:pt x="285750" y="693093"/>
                  <a:pt x="307032" y="714375"/>
                  <a:pt x="333375" y="714375"/>
                </a:cubicBezTo>
                <a:cubicBezTo>
                  <a:pt x="359718" y="714375"/>
                  <a:pt x="381000" y="693093"/>
                  <a:pt x="381000" y="666750"/>
                </a:cubicBezTo>
                <a:lnTo>
                  <a:pt x="381000" y="428625"/>
                </a:lnTo>
                <a:lnTo>
                  <a:pt x="619125" y="428625"/>
                </a:lnTo>
                <a:cubicBezTo>
                  <a:pt x="645468" y="428625"/>
                  <a:pt x="666750" y="407343"/>
                  <a:pt x="666750" y="381000"/>
                </a:cubicBezTo>
                <a:cubicBezTo>
                  <a:pt x="666750" y="354657"/>
                  <a:pt x="645468" y="333375"/>
                  <a:pt x="619125" y="333375"/>
                </a:cubicBezTo>
                <a:lnTo>
                  <a:pt x="381000" y="333375"/>
                </a:lnTo>
                <a:lnTo>
                  <a:pt x="381000" y="95250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9" name="Shape 6"/>
          <p:cNvSpPr/>
          <p:nvPr/>
        </p:nvSpPr>
        <p:spPr>
          <a:xfrm>
            <a:off x="6978493" y="2032515"/>
            <a:ext cx="4673600" cy="2489200"/>
          </a:xfrm>
          <a:custGeom>
            <a:avLst/>
            <a:gdLst/>
            <a:ahLst/>
            <a:cxnLst/>
            <a:rect l="l" t="t" r="r" b="b"/>
            <a:pathLst>
              <a:path w="4673600" h="2489200">
                <a:moveTo>
                  <a:pt x="101609" y="0"/>
                </a:moveTo>
                <a:lnTo>
                  <a:pt x="4571991" y="0"/>
                </a:lnTo>
                <a:cubicBezTo>
                  <a:pt x="4628108" y="0"/>
                  <a:pt x="4673600" y="45492"/>
                  <a:pt x="4673600" y="101609"/>
                </a:cubicBezTo>
                <a:lnTo>
                  <a:pt x="4673600" y="2387591"/>
                </a:lnTo>
                <a:cubicBezTo>
                  <a:pt x="4673600" y="2443708"/>
                  <a:pt x="4628108" y="2489200"/>
                  <a:pt x="4571991" y="2489200"/>
                </a:cubicBezTo>
                <a:lnTo>
                  <a:pt x="101609" y="2489200"/>
                </a:lnTo>
                <a:cubicBezTo>
                  <a:pt x="45492" y="2489200"/>
                  <a:pt x="0" y="2443708"/>
                  <a:pt x="0" y="2387591"/>
                </a:cubicBezTo>
                <a:lnTo>
                  <a:pt x="0" y="101609"/>
                </a:lnTo>
                <a:cubicBezTo>
                  <a:pt x="0" y="45492"/>
                  <a:pt x="45492" y="0"/>
                  <a:pt x="101609" y="0"/>
                </a:cubicBezTo>
                <a:close/>
              </a:path>
            </a:pathLst>
          </a:custGeom>
          <a:solidFill>
            <a:srgbClr val="9CCB89">
              <a:alpha val="80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9048541" y="2337166"/>
            <a:ext cx="533400" cy="609600"/>
          </a:xfrm>
          <a:custGeom>
            <a:avLst/>
            <a:gdLst/>
            <a:ahLst/>
            <a:cxnLst/>
            <a:rect l="l" t="t" r="r" b="b"/>
            <a:pathLst>
              <a:path w="533400" h="609600">
                <a:moveTo>
                  <a:pt x="305395" y="-38100"/>
                </a:moveTo>
                <a:cubicBezTo>
                  <a:pt x="342194" y="-38100"/>
                  <a:pt x="372070" y="-8224"/>
                  <a:pt x="372070" y="28575"/>
                </a:cubicBezTo>
                <a:cubicBezTo>
                  <a:pt x="372070" y="65374"/>
                  <a:pt x="342194" y="95250"/>
                  <a:pt x="305395" y="95250"/>
                </a:cubicBezTo>
                <a:cubicBezTo>
                  <a:pt x="268596" y="95250"/>
                  <a:pt x="238720" y="65374"/>
                  <a:pt x="238720" y="28575"/>
                </a:cubicBezTo>
                <a:cubicBezTo>
                  <a:pt x="238720" y="-8224"/>
                  <a:pt x="268596" y="-38100"/>
                  <a:pt x="305395" y="-38100"/>
                </a:cubicBezTo>
                <a:close/>
                <a:moveTo>
                  <a:pt x="147161" y="209550"/>
                </a:moveTo>
                <a:cubicBezTo>
                  <a:pt x="143232" y="209550"/>
                  <a:pt x="139779" y="211931"/>
                  <a:pt x="138351" y="215503"/>
                </a:cubicBezTo>
                <a:lnTo>
                  <a:pt x="112157" y="280868"/>
                </a:lnTo>
                <a:cubicBezTo>
                  <a:pt x="104299" y="300395"/>
                  <a:pt x="82153" y="309920"/>
                  <a:pt x="62627" y="302062"/>
                </a:cubicBezTo>
                <a:cubicBezTo>
                  <a:pt x="43101" y="294203"/>
                  <a:pt x="33576" y="272058"/>
                  <a:pt x="41434" y="252532"/>
                </a:cubicBezTo>
                <a:lnTo>
                  <a:pt x="67508" y="187166"/>
                </a:lnTo>
                <a:cubicBezTo>
                  <a:pt x="80605" y="154662"/>
                  <a:pt x="112038" y="133350"/>
                  <a:pt x="147161" y="133350"/>
                </a:cubicBezTo>
                <a:lnTo>
                  <a:pt x="263009" y="133350"/>
                </a:lnTo>
                <a:cubicBezTo>
                  <a:pt x="296942" y="133350"/>
                  <a:pt x="328255" y="151328"/>
                  <a:pt x="345281" y="180618"/>
                </a:cubicBezTo>
                <a:lnTo>
                  <a:pt x="384334" y="247650"/>
                </a:lnTo>
                <a:lnTo>
                  <a:pt x="457676" y="247650"/>
                </a:lnTo>
                <a:cubicBezTo>
                  <a:pt x="478750" y="247650"/>
                  <a:pt x="495776" y="264676"/>
                  <a:pt x="495776" y="285750"/>
                </a:cubicBezTo>
                <a:cubicBezTo>
                  <a:pt x="495776" y="306824"/>
                  <a:pt x="478750" y="323850"/>
                  <a:pt x="457676" y="323850"/>
                </a:cubicBezTo>
                <a:lnTo>
                  <a:pt x="384334" y="323850"/>
                </a:lnTo>
                <a:cubicBezTo>
                  <a:pt x="357188" y="323850"/>
                  <a:pt x="332184" y="309443"/>
                  <a:pt x="318492" y="285988"/>
                </a:cubicBezTo>
                <a:lnTo>
                  <a:pt x="306586" y="265628"/>
                </a:lnTo>
                <a:lnTo>
                  <a:pt x="281940" y="349448"/>
                </a:lnTo>
                <a:lnTo>
                  <a:pt x="371713" y="376357"/>
                </a:lnTo>
                <a:cubicBezTo>
                  <a:pt x="404693" y="386239"/>
                  <a:pt x="421481" y="422791"/>
                  <a:pt x="407551" y="454343"/>
                </a:cubicBezTo>
                <a:lnTo>
                  <a:pt x="340162" y="606028"/>
                </a:lnTo>
                <a:cubicBezTo>
                  <a:pt x="331589" y="625316"/>
                  <a:pt x="309086" y="633889"/>
                  <a:pt x="289917" y="625316"/>
                </a:cubicBezTo>
                <a:cubicBezTo>
                  <a:pt x="270748" y="616744"/>
                  <a:pt x="262057" y="594241"/>
                  <a:pt x="270629" y="575072"/>
                </a:cubicBezTo>
                <a:lnTo>
                  <a:pt x="329208" y="443151"/>
                </a:lnTo>
                <a:lnTo>
                  <a:pt x="215027" y="408861"/>
                </a:lnTo>
                <a:cubicBezTo>
                  <a:pt x="176093" y="397193"/>
                  <a:pt x="153114" y="356830"/>
                  <a:pt x="162997" y="317421"/>
                </a:cubicBezTo>
                <a:lnTo>
                  <a:pt x="190024" y="209550"/>
                </a:lnTo>
                <a:lnTo>
                  <a:pt x="147280" y="209550"/>
                </a:lnTo>
                <a:close/>
                <a:moveTo>
                  <a:pt x="137636" y="425053"/>
                </a:moveTo>
                <a:cubicBezTo>
                  <a:pt x="153472" y="442793"/>
                  <a:pt x="174188" y="456367"/>
                  <a:pt x="198596" y="463629"/>
                </a:cubicBezTo>
                <a:lnTo>
                  <a:pt x="204192" y="465296"/>
                </a:lnTo>
                <a:lnTo>
                  <a:pt x="195977" y="488275"/>
                </a:lnTo>
                <a:cubicBezTo>
                  <a:pt x="189071" y="507683"/>
                  <a:pt x="176927" y="524947"/>
                  <a:pt x="161092" y="538043"/>
                </a:cubicBezTo>
                <a:lnTo>
                  <a:pt x="62984" y="618887"/>
                </a:lnTo>
                <a:cubicBezTo>
                  <a:pt x="46792" y="632222"/>
                  <a:pt x="22741" y="629960"/>
                  <a:pt x="9406" y="613767"/>
                </a:cubicBezTo>
                <a:cubicBezTo>
                  <a:pt x="-3929" y="597575"/>
                  <a:pt x="-1667" y="573524"/>
                  <a:pt x="14526" y="560189"/>
                </a:cubicBezTo>
                <a:lnTo>
                  <a:pt x="112633" y="479346"/>
                </a:lnTo>
                <a:cubicBezTo>
                  <a:pt x="117991" y="474940"/>
                  <a:pt x="121920" y="469225"/>
                  <a:pt x="124301" y="462796"/>
                </a:cubicBezTo>
                <a:lnTo>
                  <a:pt x="137636" y="425053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8"/>
          <p:cNvSpPr/>
          <p:nvPr/>
        </p:nvSpPr>
        <p:spPr>
          <a:xfrm>
            <a:off x="7206944" y="3099036"/>
            <a:ext cx="4216400" cy="406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有为 (行动)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7232344" y="3606843"/>
            <a:ext cx="41656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投入价值行动</a:t>
            </a:r>
            <a:endParaRPr lang="en-US" sz="1600" dirty="0"/>
          </a:p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创造充实人生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253902" y="4927104"/>
            <a:ext cx="11684000" cy="762000"/>
          </a:xfrm>
          <a:custGeom>
            <a:avLst/>
            <a:gdLst/>
            <a:ahLst/>
            <a:cxnLst/>
            <a:rect l="l" t="t" r="r" b="b"/>
            <a:pathLst>
              <a:path w="11684000" h="762000">
                <a:moveTo>
                  <a:pt x="101597" y="0"/>
                </a:moveTo>
                <a:lnTo>
                  <a:pt x="11582403" y="0"/>
                </a:lnTo>
                <a:cubicBezTo>
                  <a:pt x="11638513" y="0"/>
                  <a:pt x="11684000" y="45487"/>
                  <a:pt x="11684000" y="101597"/>
                </a:cubicBezTo>
                <a:lnTo>
                  <a:pt x="11684000" y="660403"/>
                </a:lnTo>
                <a:cubicBezTo>
                  <a:pt x="11684000" y="716513"/>
                  <a:pt x="11638513" y="762000"/>
                  <a:pt x="11582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4" name="Text 11"/>
          <p:cNvSpPr/>
          <p:nvPr/>
        </p:nvSpPr>
        <p:spPr>
          <a:xfrm>
            <a:off x="399907" y="5130254"/>
            <a:ext cx="113919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“无为”是为了更好地“有为”，就像手掌松开后，才能更有力地握拳出击。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8-d3jo4h0s8jdo4os5dmr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7166483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440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实战整合：把ACT带回生活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2148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3800" dirty="0">
                <a:solidFill>
                  <a:srgbClr val="1580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kimi-img.moonshot.cn/pub/slides/slides_tmpl/image/25-10-09-17:37:07-d3jo4gos8jdo4os5dm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kimi-img.moonshot.cn/pub/slides/slides_tmpl/image/25-10-09-17:37:08-d3jo4h0s8jdo4os5dmt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kimi-img.moonshot.cn/pub/slides/slides_tmpl/image/25-10-09-17:37:08-d3jo4h0s8jdo4os5dmq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kimi-img.moonshot.cn/pub/slides/slides_tmpl/image/25-10-09-17:37:08-d3jo4h0s8jdo4os5dms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8652" y="1321402"/>
            <a:ext cx="118745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案例演练：害怕演讲的小明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253902" y="1981609"/>
            <a:ext cx="11684000" cy="762000"/>
          </a:xfrm>
          <a:custGeom>
            <a:avLst/>
            <a:gdLst/>
            <a:ahLst/>
            <a:cxnLst/>
            <a:rect l="l" t="t" r="r" b="b"/>
            <a:pathLst>
              <a:path w="11684000" h="762000">
                <a:moveTo>
                  <a:pt x="101597" y="0"/>
                </a:moveTo>
                <a:lnTo>
                  <a:pt x="11582403" y="0"/>
                </a:lnTo>
                <a:cubicBezTo>
                  <a:pt x="11638513" y="0"/>
                  <a:pt x="11684000" y="45487"/>
                  <a:pt x="11684000" y="101597"/>
                </a:cubicBezTo>
                <a:lnTo>
                  <a:pt x="11684000" y="660403"/>
                </a:lnTo>
                <a:cubicBezTo>
                  <a:pt x="11684000" y="716513"/>
                  <a:pt x="11638513" y="762000"/>
                  <a:pt x="11582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399907" y="2184766"/>
            <a:ext cx="113919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小明渴望“勇敢表达”，却非常害怕在班会上发言。基于ACT，他应该如何行动？请将以下步骤排序。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253902" y="3047969"/>
            <a:ext cx="5740400" cy="812800"/>
          </a:xfrm>
          <a:custGeom>
            <a:avLst/>
            <a:gdLst/>
            <a:ahLst/>
            <a:cxnLst/>
            <a:rect l="l" t="t" r="r" b="b"/>
            <a:pathLst>
              <a:path w="5740400" h="812800">
                <a:moveTo>
                  <a:pt x="101600" y="0"/>
                </a:moveTo>
                <a:lnTo>
                  <a:pt x="5638800" y="0"/>
                </a:lnTo>
                <a:cubicBezTo>
                  <a:pt x="5694875" y="0"/>
                  <a:pt x="5740400" y="45525"/>
                  <a:pt x="5740400" y="101600"/>
                </a:cubicBezTo>
                <a:lnTo>
                  <a:pt x="5740400" y="711200"/>
                </a:lnTo>
                <a:cubicBezTo>
                  <a:pt x="5740400" y="767275"/>
                  <a:pt x="5694875" y="812800"/>
                  <a:pt x="56388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533257" y="3303172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131862" y="30778"/>
                </a:moveTo>
                <a:cubicBezTo>
                  <a:pt x="128945" y="23693"/>
                  <a:pt x="121980" y="19050"/>
                  <a:pt x="114300" y="19050"/>
                </a:cubicBezTo>
                <a:cubicBezTo>
                  <a:pt x="106620" y="19050"/>
                  <a:pt x="99655" y="23693"/>
                  <a:pt x="96738" y="30778"/>
                </a:cubicBezTo>
                <a:cubicBezTo>
                  <a:pt x="41196" y="164128"/>
                  <a:pt x="9406" y="240328"/>
                  <a:pt x="1488" y="259378"/>
                </a:cubicBezTo>
                <a:cubicBezTo>
                  <a:pt x="-2560" y="269081"/>
                  <a:pt x="2024" y="280214"/>
                  <a:pt x="11728" y="284262"/>
                </a:cubicBezTo>
                <a:cubicBezTo>
                  <a:pt x="21431" y="288310"/>
                  <a:pt x="32564" y="283726"/>
                  <a:pt x="36612" y="274022"/>
                </a:cubicBezTo>
                <a:lnTo>
                  <a:pt x="55543" y="228600"/>
                </a:lnTo>
                <a:lnTo>
                  <a:pt x="172998" y="228600"/>
                </a:lnTo>
                <a:lnTo>
                  <a:pt x="191929" y="274022"/>
                </a:lnTo>
                <a:cubicBezTo>
                  <a:pt x="195977" y="283726"/>
                  <a:pt x="207109" y="288310"/>
                  <a:pt x="216813" y="284262"/>
                </a:cubicBezTo>
                <a:cubicBezTo>
                  <a:pt x="226516" y="280214"/>
                  <a:pt x="231100" y="269081"/>
                  <a:pt x="227052" y="259378"/>
                </a:cubicBezTo>
                <a:cubicBezTo>
                  <a:pt x="219135" y="240328"/>
                  <a:pt x="187345" y="164128"/>
                  <a:pt x="131802" y="30778"/>
                </a:cubicBezTo>
                <a:close/>
                <a:moveTo>
                  <a:pt x="157163" y="190500"/>
                </a:moveTo>
                <a:lnTo>
                  <a:pt x="71438" y="190500"/>
                </a:lnTo>
                <a:lnTo>
                  <a:pt x="114300" y="87630"/>
                </a:lnTo>
                <a:lnTo>
                  <a:pt x="157163" y="190500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8" name="Text 5"/>
          <p:cNvSpPr/>
          <p:nvPr/>
        </p:nvSpPr>
        <p:spPr>
          <a:xfrm>
            <a:off x="1041146" y="3301870"/>
            <a:ext cx="27432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接纳焦虑感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，允许它的存在。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197430" y="3047969"/>
            <a:ext cx="5740400" cy="812800"/>
          </a:xfrm>
          <a:custGeom>
            <a:avLst/>
            <a:gdLst/>
            <a:ahLst/>
            <a:cxnLst/>
            <a:rect l="l" t="t" r="r" b="b"/>
            <a:pathLst>
              <a:path w="5740400" h="812800">
                <a:moveTo>
                  <a:pt x="101600" y="0"/>
                </a:moveTo>
                <a:lnTo>
                  <a:pt x="5638800" y="0"/>
                </a:lnTo>
                <a:cubicBezTo>
                  <a:pt x="5694875" y="0"/>
                  <a:pt x="5740400" y="45525"/>
                  <a:pt x="5740400" y="101600"/>
                </a:cubicBezTo>
                <a:lnTo>
                  <a:pt x="5740400" y="711200"/>
                </a:lnTo>
                <a:cubicBezTo>
                  <a:pt x="5740400" y="767275"/>
                  <a:pt x="5694875" y="812800"/>
                  <a:pt x="56388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6495835" y="3303172"/>
            <a:ext cx="190500" cy="304800"/>
          </a:xfrm>
          <a:custGeom>
            <a:avLst/>
            <a:gdLst/>
            <a:ahLst/>
            <a:cxnLst/>
            <a:rect l="l" t="t" r="r" b="b"/>
            <a:pathLst>
              <a:path w="190500" h="304800">
                <a:moveTo>
                  <a:pt x="19050" y="19050"/>
                </a:moveTo>
                <a:cubicBezTo>
                  <a:pt x="8513" y="19050"/>
                  <a:pt x="0" y="27563"/>
                  <a:pt x="0" y="38100"/>
                </a:cubicBezTo>
                <a:lnTo>
                  <a:pt x="0" y="266700"/>
                </a:lnTo>
                <a:cubicBezTo>
                  <a:pt x="0" y="277237"/>
                  <a:pt x="8513" y="285750"/>
                  <a:pt x="19050" y="285750"/>
                </a:cubicBezTo>
                <a:lnTo>
                  <a:pt x="114300" y="285750"/>
                </a:lnTo>
                <a:cubicBezTo>
                  <a:pt x="156389" y="285750"/>
                  <a:pt x="190500" y="251639"/>
                  <a:pt x="190500" y="209550"/>
                </a:cubicBezTo>
                <a:cubicBezTo>
                  <a:pt x="190500" y="181868"/>
                  <a:pt x="175736" y="157579"/>
                  <a:pt x="153591" y="144244"/>
                </a:cubicBezTo>
                <a:cubicBezTo>
                  <a:pt x="164723" y="130969"/>
                  <a:pt x="171450" y="113883"/>
                  <a:pt x="171450" y="95250"/>
                </a:cubicBezTo>
                <a:cubicBezTo>
                  <a:pt x="171450" y="53161"/>
                  <a:pt x="137339" y="19050"/>
                  <a:pt x="95250" y="19050"/>
                </a:cubicBezTo>
                <a:lnTo>
                  <a:pt x="19050" y="19050"/>
                </a:lnTo>
                <a:close/>
                <a:moveTo>
                  <a:pt x="95250" y="133350"/>
                </a:moveTo>
                <a:lnTo>
                  <a:pt x="38100" y="133350"/>
                </a:lnTo>
                <a:lnTo>
                  <a:pt x="38100" y="57150"/>
                </a:lnTo>
                <a:lnTo>
                  <a:pt x="95250" y="57150"/>
                </a:lnTo>
                <a:cubicBezTo>
                  <a:pt x="116265" y="57150"/>
                  <a:pt x="133350" y="74235"/>
                  <a:pt x="133350" y="95250"/>
                </a:cubicBezTo>
                <a:cubicBezTo>
                  <a:pt x="133350" y="116265"/>
                  <a:pt x="116265" y="133350"/>
                  <a:pt x="95250" y="133350"/>
                </a:cubicBezTo>
                <a:close/>
                <a:moveTo>
                  <a:pt x="38100" y="171450"/>
                </a:moveTo>
                <a:lnTo>
                  <a:pt x="114300" y="171450"/>
                </a:lnTo>
                <a:cubicBezTo>
                  <a:pt x="135315" y="171450"/>
                  <a:pt x="152400" y="188535"/>
                  <a:pt x="152400" y="209550"/>
                </a:cubicBezTo>
                <a:cubicBezTo>
                  <a:pt x="152400" y="230565"/>
                  <a:pt x="135315" y="247650"/>
                  <a:pt x="114300" y="247650"/>
                </a:cubicBezTo>
                <a:lnTo>
                  <a:pt x="38100" y="247650"/>
                </a:lnTo>
                <a:lnTo>
                  <a:pt x="38100" y="171450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1" name="Text 8"/>
          <p:cNvSpPr/>
          <p:nvPr/>
        </p:nvSpPr>
        <p:spPr>
          <a:xfrm>
            <a:off x="6984674" y="3301870"/>
            <a:ext cx="27432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与“</a:t>
            </a:r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我会出丑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”的想法解离。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253902" y="4063740"/>
            <a:ext cx="5740400" cy="812800"/>
          </a:xfrm>
          <a:custGeom>
            <a:avLst/>
            <a:gdLst/>
            <a:ahLst/>
            <a:cxnLst/>
            <a:rect l="l" t="t" r="r" b="b"/>
            <a:pathLst>
              <a:path w="5740400" h="812800">
                <a:moveTo>
                  <a:pt x="101600" y="0"/>
                </a:moveTo>
                <a:lnTo>
                  <a:pt x="5638800" y="0"/>
                </a:lnTo>
                <a:cubicBezTo>
                  <a:pt x="5694875" y="0"/>
                  <a:pt x="5740400" y="45525"/>
                  <a:pt x="5740400" y="101600"/>
                </a:cubicBezTo>
                <a:lnTo>
                  <a:pt x="5740400" y="711200"/>
                </a:lnTo>
                <a:cubicBezTo>
                  <a:pt x="5740400" y="767275"/>
                  <a:pt x="5694875" y="812800"/>
                  <a:pt x="56388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/>
        </p:spPr>
      </p:sp>
      <p:sp>
        <p:nvSpPr>
          <p:cNvPr id="13" name="Shape 10"/>
          <p:cNvSpPr/>
          <p:nvPr/>
        </p:nvSpPr>
        <p:spPr>
          <a:xfrm>
            <a:off x="533257" y="4318943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195917" y="85070"/>
                </a:moveTo>
                <a:cubicBezTo>
                  <a:pt x="158710" y="47863"/>
                  <a:pt x="103168" y="47863"/>
                  <a:pt x="65961" y="85070"/>
                </a:cubicBezTo>
                <a:cubicBezTo>
                  <a:pt x="28754" y="122277"/>
                  <a:pt x="28754" y="182582"/>
                  <a:pt x="65961" y="219789"/>
                </a:cubicBezTo>
                <a:cubicBezTo>
                  <a:pt x="103168" y="256996"/>
                  <a:pt x="158710" y="256996"/>
                  <a:pt x="195917" y="219789"/>
                </a:cubicBezTo>
                <a:cubicBezTo>
                  <a:pt x="203359" y="212348"/>
                  <a:pt x="215444" y="212348"/>
                  <a:pt x="222885" y="219789"/>
                </a:cubicBezTo>
                <a:cubicBezTo>
                  <a:pt x="230326" y="227231"/>
                  <a:pt x="230326" y="239316"/>
                  <a:pt x="222885" y="246757"/>
                </a:cubicBezTo>
                <a:cubicBezTo>
                  <a:pt x="170795" y="298847"/>
                  <a:pt x="91142" y="298847"/>
                  <a:pt x="39053" y="246757"/>
                </a:cubicBezTo>
                <a:cubicBezTo>
                  <a:pt x="-13037" y="194667"/>
                  <a:pt x="-13037" y="110252"/>
                  <a:pt x="39053" y="58162"/>
                </a:cubicBezTo>
                <a:cubicBezTo>
                  <a:pt x="91142" y="6072"/>
                  <a:pt x="170795" y="6072"/>
                  <a:pt x="222885" y="58162"/>
                </a:cubicBezTo>
                <a:cubicBezTo>
                  <a:pt x="230326" y="65603"/>
                  <a:pt x="230326" y="77688"/>
                  <a:pt x="222885" y="85130"/>
                </a:cubicBezTo>
                <a:cubicBezTo>
                  <a:pt x="215444" y="92571"/>
                  <a:pt x="203359" y="92571"/>
                  <a:pt x="195917" y="85130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4" name="Text 11"/>
          <p:cNvSpPr/>
          <p:nvPr/>
        </p:nvSpPr>
        <p:spPr>
          <a:xfrm>
            <a:off x="1041146" y="4317647"/>
            <a:ext cx="322275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关注当下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，聚焦在要讲的内容上。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6197430" y="4063740"/>
            <a:ext cx="5740400" cy="812800"/>
          </a:xfrm>
          <a:custGeom>
            <a:avLst/>
            <a:gdLst/>
            <a:ahLst/>
            <a:cxnLst/>
            <a:rect l="l" t="t" r="r" b="b"/>
            <a:pathLst>
              <a:path w="5740400" h="812800">
                <a:moveTo>
                  <a:pt x="101600" y="0"/>
                </a:moveTo>
                <a:lnTo>
                  <a:pt x="5638800" y="0"/>
                </a:lnTo>
                <a:cubicBezTo>
                  <a:pt x="5694875" y="0"/>
                  <a:pt x="5740400" y="45525"/>
                  <a:pt x="5740400" y="101600"/>
                </a:cubicBezTo>
                <a:lnTo>
                  <a:pt x="5740400" y="711200"/>
                </a:lnTo>
                <a:cubicBezTo>
                  <a:pt x="5740400" y="767275"/>
                  <a:pt x="5694875" y="812800"/>
                  <a:pt x="56388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/>
        </p:spPr>
      </p:sp>
      <p:sp>
        <p:nvSpPr>
          <p:cNvPr id="16" name="Shape 13"/>
          <p:cNvSpPr/>
          <p:nvPr/>
        </p:nvSpPr>
        <p:spPr>
          <a:xfrm>
            <a:off x="6476785" y="4318943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0" y="38100"/>
                </a:moveTo>
                <a:cubicBezTo>
                  <a:pt x="0" y="27563"/>
                  <a:pt x="8513" y="19050"/>
                  <a:pt x="19050" y="19050"/>
                </a:cubicBezTo>
                <a:lnTo>
                  <a:pt x="95250" y="19050"/>
                </a:lnTo>
                <a:cubicBezTo>
                  <a:pt x="168890" y="19050"/>
                  <a:pt x="228600" y="78760"/>
                  <a:pt x="228600" y="152400"/>
                </a:cubicBezTo>
                <a:cubicBezTo>
                  <a:pt x="228600" y="226040"/>
                  <a:pt x="168890" y="285750"/>
                  <a:pt x="95250" y="285750"/>
                </a:cubicBezTo>
                <a:lnTo>
                  <a:pt x="19050" y="285750"/>
                </a:lnTo>
                <a:cubicBezTo>
                  <a:pt x="8513" y="285750"/>
                  <a:pt x="0" y="277237"/>
                  <a:pt x="0" y="266700"/>
                </a:cubicBezTo>
                <a:lnTo>
                  <a:pt x="0" y="38100"/>
                </a:lnTo>
                <a:close/>
                <a:moveTo>
                  <a:pt x="38100" y="57150"/>
                </a:moveTo>
                <a:lnTo>
                  <a:pt x="38100" y="247650"/>
                </a:lnTo>
                <a:lnTo>
                  <a:pt x="95250" y="247650"/>
                </a:lnTo>
                <a:cubicBezTo>
                  <a:pt x="147876" y="247650"/>
                  <a:pt x="190500" y="205026"/>
                  <a:pt x="190500" y="152400"/>
                </a:cubicBezTo>
                <a:cubicBezTo>
                  <a:pt x="190500" y="99774"/>
                  <a:pt x="147876" y="57150"/>
                  <a:pt x="95250" y="57150"/>
                </a:cubicBezTo>
                <a:lnTo>
                  <a:pt x="38100" y="57150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7" name="Text 14"/>
          <p:cNvSpPr/>
          <p:nvPr/>
        </p:nvSpPr>
        <p:spPr>
          <a:xfrm>
            <a:off x="6984674" y="4317647"/>
            <a:ext cx="342595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即使紧张，也完成发言并</a:t>
            </a:r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记录感受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196752" y="5181011"/>
            <a:ext cx="117983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正确顺序：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highlight>
                  <a:srgbClr val="9CCB89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A 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→ 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highlight>
                  <a:srgbClr val="9CCB89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B 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→ 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highlight>
                  <a:srgbClr val="9CCB89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 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→ </a:t>
            </a:r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highlight>
                  <a:srgbClr val="9CCB89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57525" y="1869542"/>
            <a:ext cx="368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ACT 六边形核心流程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719580" y="2631250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C9DDAF"/>
          </a:solidFill>
          <a:ln/>
        </p:spPr>
      </p:sp>
      <p:sp>
        <p:nvSpPr>
          <p:cNvPr id="5" name="Shape 2"/>
          <p:cNvSpPr/>
          <p:nvPr/>
        </p:nvSpPr>
        <p:spPr>
          <a:xfrm>
            <a:off x="1010060" y="2948750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208062" y="23068"/>
                </a:moveTo>
                <a:cubicBezTo>
                  <a:pt x="197569" y="8558"/>
                  <a:pt x="180752" y="0"/>
                  <a:pt x="162892" y="0"/>
                </a:cubicBezTo>
                <a:cubicBezTo>
                  <a:pt x="132085" y="0"/>
                  <a:pt x="107156" y="24929"/>
                  <a:pt x="107156" y="55736"/>
                </a:cubicBezTo>
                <a:lnTo>
                  <a:pt x="107156" y="57522"/>
                </a:lnTo>
                <a:cubicBezTo>
                  <a:pt x="107156" y="105445"/>
                  <a:pt x="168176" y="156790"/>
                  <a:pt x="198090" y="179040"/>
                </a:cubicBezTo>
                <a:cubicBezTo>
                  <a:pt x="207764" y="186258"/>
                  <a:pt x="220787" y="186258"/>
                  <a:pt x="230460" y="179040"/>
                </a:cubicBezTo>
                <a:cubicBezTo>
                  <a:pt x="260375" y="156716"/>
                  <a:pt x="321394" y="105445"/>
                  <a:pt x="321394" y="57522"/>
                </a:cubicBezTo>
                <a:lnTo>
                  <a:pt x="321394" y="55736"/>
                </a:lnTo>
                <a:cubicBezTo>
                  <a:pt x="321394" y="24929"/>
                  <a:pt x="296466" y="0"/>
                  <a:pt x="265658" y="0"/>
                </a:cubicBezTo>
                <a:cubicBezTo>
                  <a:pt x="247799" y="0"/>
                  <a:pt x="230981" y="8558"/>
                  <a:pt x="220489" y="23068"/>
                </a:cubicBezTo>
                <a:lnTo>
                  <a:pt x="214313" y="31775"/>
                </a:lnTo>
                <a:lnTo>
                  <a:pt x="208062" y="23068"/>
                </a:lnTo>
                <a:close/>
                <a:moveTo>
                  <a:pt x="81335" y="254124"/>
                </a:moveTo>
                <a:lnTo>
                  <a:pt x="49634" y="285750"/>
                </a:lnTo>
                <a:lnTo>
                  <a:pt x="23812" y="285750"/>
                </a:lnTo>
                <a:cubicBezTo>
                  <a:pt x="10641" y="285750"/>
                  <a:pt x="0" y="296391"/>
                  <a:pt x="0" y="309563"/>
                </a:cubicBezTo>
                <a:lnTo>
                  <a:pt x="0" y="357188"/>
                </a:lnTo>
                <a:cubicBezTo>
                  <a:pt x="0" y="370359"/>
                  <a:pt x="10641" y="381000"/>
                  <a:pt x="23812" y="381000"/>
                </a:cubicBezTo>
                <a:lnTo>
                  <a:pt x="262310" y="381000"/>
                </a:lnTo>
                <a:cubicBezTo>
                  <a:pt x="283890" y="381000"/>
                  <a:pt x="304949" y="374079"/>
                  <a:pt x="322362" y="361280"/>
                </a:cubicBezTo>
                <a:lnTo>
                  <a:pt x="416570" y="291852"/>
                </a:lnTo>
                <a:cubicBezTo>
                  <a:pt x="429816" y="282104"/>
                  <a:pt x="432643" y="263500"/>
                  <a:pt x="422895" y="250254"/>
                </a:cubicBezTo>
                <a:cubicBezTo>
                  <a:pt x="413147" y="237009"/>
                  <a:pt x="394543" y="234181"/>
                  <a:pt x="381298" y="243929"/>
                </a:cubicBezTo>
                <a:lnTo>
                  <a:pt x="292150" y="309563"/>
                </a:lnTo>
                <a:lnTo>
                  <a:pt x="208359" y="309563"/>
                </a:lnTo>
                <a:cubicBezTo>
                  <a:pt x="198462" y="309563"/>
                  <a:pt x="190500" y="301600"/>
                  <a:pt x="190500" y="291703"/>
                </a:cubicBezTo>
                <a:cubicBezTo>
                  <a:pt x="190500" y="281806"/>
                  <a:pt x="198462" y="273844"/>
                  <a:pt x="208359" y="273844"/>
                </a:cubicBezTo>
                <a:lnTo>
                  <a:pt x="261938" y="273844"/>
                </a:lnTo>
                <a:cubicBezTo>
                  <a:pt x="275109" y="273844"/>
                  <a:pt x="285750" y="263203"/>
                  <a:pt x="285750" y="250031"/>
                </a:cubicBezTo>
                <a:cubicBezTo>
                  <a:pt x="285750" y="236860"/>
                  <a:pt x="275109" y="226219"/>
                  <a:pt x="261938" y="226219"/>
                </a:cubicBezTo>
                <a:lnTo>
                  <a:pt x="148679" y="226219"/>
                </a:lnTo>
                <a:cubicBezTo>
                  <a:pt x="123453" y="226219"/>
                  <a:pt x="99194" y="236265"/>
                  <a:pt x="81335" y="254124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6" name="Text 3"/>
          <p:cNvSpPr/>
          <p:nvPr/>
        </p:nvSpPr>
        <p:spPr>
          <a:xfrm>
            <a:off x="1005154" y="3748683"/>
            <a:ext cx="4445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接纳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2292155" y="296257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99204" y="165854"/>
                </a:moveTo>
                <a:cubicBezTo>
                  <a:pt x="306645" y="158413"/>
                  <a:pt x="306645" y="146328"/>
                  <a:pt x="299204" y="138886"/>
                </a:cubicBezTo>
                <a:lnTo>
                  <a:pt x="203954" y="43636"/>
                </a:lnTo>
                <a:cubicBezTo>
                  <a:pt x="196513" y="36195"/>
                  <a:pt x="184428" y="36195"/>
                  <a:pt x="176986" y="43636"/>
                </a:cubicBezTo>
                <a:cubicBezTo>
                  <a:pt x="169545" y="51078"/>
                  <a:pt x="169545" y="63163"/>
                  <a:pt x="176986" y="70604"/>
                </a:cubicBezTo>
                <a:lnTo>
                  <a:pt x="239732" y="133350"/>
                </a:lnTo>
                <a:lnTo>
                  <a:pt x="19050" y="133350"/>
                </a:lnTo>
                <a:cubicBezTo>
                  <a:pt x="8513" y="133350"/>
                  <a:pt x="0" y="141863"/>
                  <a:pt x="0" y="152400"/>
                </a:cubicBezTo>
                <a:cubicBezTo>
                  <a:pt x="0" y="162937"/>
                  <a:pt x="8513" y="171450"/>
                  <a:pt x="19050" y="171450"/>
                </a:cubicBezTo>
                <a:lnTo>
                  <a:pt x="239732" y="171450"/>
                </a:lnTo>
                <a:lnTo>
                  <a:pt x="176986" y="234196"/>
                </a:lnTo>
                <a:cubicBezTo>
                  <a:pt x="169545" y="241637"/>
                  <a:pt x="169545" y="253722"/>
                  <a:pt x="176986" y="261164"/>
                </a:cubicBezTo>
                <a:cubicBezTo>
                  <a:pt x="184428" y="268605"/>
                  <a:pt x="196513" y="268605"/>
                  <a:pt x="203954" y="261164"/>
                </a:cubicBezTo>
                <a:lnTo>
                  <a:pt x="299204" y="165914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8" name="Shape 5"/>
          <p:cNvSpPr/>
          <p:nvPr/>
        </p:nvSpPr>
        <p:spPr>
          <a:xfrm>
            <a:off x="3153529" y="2631250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C9DDAF"/>
          </a:solidFill>
          <a:ln/>
        </p:spPr>
      </p:sp>
      <p:sp>
        <p:nvSpPr>
          <p:cNvPr id="9" name="Shape 6"/>
          <p:cNvSpPr/>
          <p:nvPr/>
        </p:nvSpPr>
        <p:spPr>
          <a:xfrm>
            <a:off x="3467822" y="29487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357188"/>
                </a:moveTo>
                <a:cubicBezTo>
                  <a:pt x="295721" y="357188"/>
                  <a:pt x="381000" y="277192"/>
                  <a:pt x="381000" y="178594"/>
                </a:cubicBezTo>
                <a:cubicBezTo>
                  <a:pt x="381000" y="79995"/>
                  <a:pt x="295721" y="0"/>
                  <a:pt x="190500" y="0"/>
                </a:cubicBezTo>
                <a:cubicBezTo>
                  <a:pt x="85279" y="0"/>
                  <a:pt x="0" y="79995"/>
                  <a:pt x="0" y="178594"/>
                </a:cubicBezTo>
                <a:cubicBezTo>
                  <a:pt x="0" y="219001"/>
                  <a:pt x="14288" y="256208"/>
                  <a:pt x="38398" y="286122"/>
                </a:cubicBezTo>
                <a:lnTo>
                  <a:pt x="2084" y="354806"/>
                </a:lnTo>
                <a:cubicBezTo>
                  <a:pt x="-1488" y="361504"/>
                  <a:pt x="-372" y="369689"/>
                  <a:pt x="4763" y="375270"/>
                </a:cubicBezTo>
                <a:cubicBezTo>
                  <a:pt x="9897" y="380851"/>
                  <a:pt x="18008" y="382563"/>
                  <a:pt x="24929" y="379586"/>
                </a:cubicBezTo>
                <a:lnTo>
                  <a:pt x="113035" y="341858"/>
                </a:lnTo>
                <a:cubicBezTo>
                  <a:pt x="136699" y="351681"/>
                  <a:pt x="162892" y="357188"/>
                  <a:pt x="190500" y="357188"/>
                </a:cubicBezTo>
                <a:close/>
                <a:moveTo>
                  <a:pt x="95250" y="154781"/>
                </a:moveTo>
                <a:cubicBezTo>
                  <a:pt x="108392" y="154781"/>
                  <a:pt x="119063" y="165451"/>
                  <a:pt x="119063" y="178594"/>
                </a:cubicBezTo>
                <a:cubicBezTo>
                  <a:pt x="119063" y="191736"/>
                  <a:pt x="108392" y="202406"/>
                  <a:pt x="95250" y="202406"/>
                </a:cubicBezTo>
                <a:cubicBezTo>
                  <a:pt x="82108" y="202406"/>
                  <a:pt x="71438" y="191736"/>
                  <a:pt x="71438" y="178594"/>
                </a:cubicBezTo>
                <a:cubicBezTo>
                  <a:pt x="71438" y="165451"/>
                  <a:pt x="82108" y="154781"/>
                  <a:pt x="95250" y="154781"/>
                </a:cubicBezTo>
                <a:close/>
                <a:moveTo>
                  <a:pt x="190500" y="154781"/>
                </a:moveTo>
                <a:cubicBezTo>
                  <a:pt x="203642" y="154781"/>
                  <a:pt x="214313" y="165451"/>
                  <a:pt x="214313" y="178594"/>
                </a:cubicBezTo>
                <a:cubicBezTo>
                  <a:pt x="214313" y="191736"/>
                  <a:pt x="203642" y="202406"/>
                  <a:pt x="190500" y="202406"/>
                </a:cubicBezTo>
                <a:cubicBezTo>
                  <a:pt x="177358" y="202406"/>
                  <a:pt x="166688" y="191736"/>
                  <a:pt x="166688" y="178594"/>
                </a:cubicBezTo>
                <a:cubicBezTo>
                  <a:pt x="166688" y="165451"/>
                  <a:pt x="177358" y="154781"/>
                  <a:pt x="190500" y="154781"/>
                </a:cubicBezTo>
                <a:close/>
                <a:moveTo>
                  <a:pt x="261938" y="178594"/>
                </a:moveTo>
                <a:cubicBezTo>
                  <a:pt x="261938" y="165451"/>
                  <a:pt x="272608" y="154781"/>
                  <a:pt x="285750" y="154781"/>
                </a:cubicBezTo>
                <a:cubicBezTo>
                  <a:pt x="298892" y="154781"/>
                  <a:pt x="309563" y="165451"/>
                  <a:pt x="309563" y="178594"/>
                </a:cubicBezTo>
                <a:cubicBezTo>
                  <a:pt x="309563" y="191736"/>
                  <a:pt x="298892" y="202406"/>
                  <a:pt x="285750" y="202406"/>
                </a:cubicBezTo>
                <a:cubicBezTo>
                  <a:pt x="272608" y="202406"/>
                  <a:pt x="261938" y="191736"/>
                  <a:pt x="261938" y="178594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0" name="Text 7"/>
          <p:cNvSpPr/>
          <p:nvPr/>
        </p:nvSpPr>
        <p:spPr>
          <a:xfrm>
            <a:off x="3261323" y="3748683"/>
            <a:ext cx="8001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认知解离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4726104" y="296257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99204" y="165854"/>
                </a:moveTo>
                <a:cubicBezTo>
                  <a:pt x="306645" y="158413"/>
                  <a:pt x="306645" y="146328"/>
                  <a:pt x="299204" y="138886"/>
                </a:cubicBezTo>
                <a:lnTo>
                  <a:pt x="203954" y="43636"/>
                </a:lnTo>
                <a:cubicBezTo>
                  <a:pt x="196513" y="36195"/>
                  <a:pt x="184428" y="36195"/>
                  <a:pt x="176986" y="43636"/>
                </a:cubicBezTo>
                <a:cubicBezTo>
                  <a:pt x="169545" y="51078"/>
                  <a:pt x="169545" y="63163"/>
                  <a:pt x="176986" y="70604"/>
                </a:cubicBezTo>
                <a:lnTo>
                  <a:pt x="239732" y="133350"/>
                </a:lnTo>
                <a:lnTo>
                  <a:pt x="19050" y="133350"/>
                </a:lnTo>
                <a:cubicBezTo>
                  <a:pt x="8513" y="133350"/>
                  <a:pt x="0" y="141863"/>
                  <a:pt x="0" y="152400"/>
                </a:cubicBezTo>
                <a:cubicBezTo>
                  <a:pt x="0" y="162937"/>
                  <a:pt x="8513" y="171450"/>
                  <a:pt x="19050" y="171450"/>
                </a:cubicBezTo>
                <a:lnTo>
                  <a:pt x="239732" y="171450"/>
                </a:lnTo>
                <a:lnTo>
                  <a:pt x="176986" y="234196"/>
                </a:lnTo>
                <a:cubicBezTo>
                  <a:pt x="169545" y="241637"/>
                  <a:pt x="169545" y="253722"/>
                  <a:pt x="176986" y="261164"/>
                </a:cubicBezTo>
                <a:cubicBezTo>
                  <a:pt x="184428" y="268605"/>
                  <a:pt x="196513" y="268605"/>
                  <a:pt x="203954" y="261164"/>
                </a:cubicBezTo>
                <a:lnTo>
                  <a:pt x="299204" y="165914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2" name="Shape 9"/>
          <p:cNvSpPr/>
          <p:nvPr/>
        </p:nvSpPr>
        <p:spPr>
          <a:xfrm>
            <a:off x="5587479" y="2631250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C9DDAF"/>
          </a:solidFill>
          <a:ln/>
        </p:spPr>
      </p:sp>
      <p:sp>
        <p:nvSpPr>
          <p:cNvPr id="13" name="Shape 10"/>
          <p:cNvSpPr/>
          <p:nvPr/>
        </p:nvSpPr>
        <p:spPr>
          <a:xfrm>
            <a:off x="5901772" y="29487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6676" y="17859"/>
                </a:moveTo>
                <a:cubicBezTo>
                  <a:pt x="196676" y="-5140"/>
                  <a:pt x="215349" y="-23812"/>
                  <a:pt x="238348" y="-23812"/>
                </a:cubicBezTo>
                <a:cubicBezTo>
                  <a:pt x="261348" y="-23812"/>
                  <a:pt x="280020" y="-5140"/>
                  <a:pt x="280020" y="17859"/>
                </a:cubicBezTo>
                <a:cubicBezTo>
                  <a:pt x="280020" y="40859"/>
                  <a:pt x="261348" y="59531"/>
                  <a:pt x="238348" y="59531"/>
                </a:cubicBezTo>
                <a:cubicBezTo>
                  <a:pt x="215349" y="59531"/>
                  <a:pt x="196676" y="40859"/>
                  <a:pt x="196676" y="17859"/>
                </a:cubicBezTo>
                <a:close/>
                <a:moveTo>
                  <a:pt x="190723" y="152772"/>
                </a:moveTo>
                <a:lnTo>
                  <a:pt x="173906" y="169590"/>
                </a:lnTo>
                <a:cubicBezTo>
                  <a:pt x="169441" y="174054"/>
                  <a:pt x="166911" y="180082"/>
                  <a:pt x="166911" y="186407"/>
                </a:cubicBezTo>
                <a:lnTo>
                  <a:pt x="166911" y="214313"/>
                </a:lnTo>
                <a:cubicBezTo>
                  <a:pt x="166911" y="223465"/>
                  <a:pt x="161702" y="231428"/>
                  <a:pt x="154112" y="235446"/>
                </a:cubicBezTo>
                <a:cubicBezTo>
                  <a:pt x="153442" y="238571"/>
                  <a:pt x="152326" y="241697"/>
                  <a:pt x="150912" y="244599"/>
                </a:cubicBezTo>
                <a:lnTo>
                  <a:pt x="99566" y="347365"/>
                </a:lnTo>
                <a:lnTo>
                  <a:pt x="98971" y="347067"/>
                </a:lnTo>
                <a:lnTo>
                  <a:pt x="78358" y="388218"/>
                </a:lnTo>
                <a:cubicBezTo>
                  <a:pt x="70991" y="402952"/>
                  <a:pt x="53132" y="408905"/>
                  <a:pt x="38398" y="401538"/>
                </a:cubicBezTo>
                <a:lnTo>
                  <a:pt x="10864" y="387697"/>
                </a:lnTo>
                <a:cubicBezTo>
                  <a:pt x="-3870" y="380330"/>
                  <a:pt x="-9823" y="362471"/>
                  <a:pt x="-2456" y="347737"/>
                </a:cubicBezTo>
                <a:lnTo>
                  <a:pt x="35198" y="272579"/>
                </a:lnTo>
                <a:cubicBezTo>
                  <a:pt x="42565" y="257845"/>
                  <a:pt x="60424" y="251892"/>
                  <a:pt x="75158" y="259259"/>
                </a:cubicBezTo>
                <a:lnTo>
                  <a:pt x="98003" y="270644"/>
                </a:lnTo>
                <a:lnTo>
                  <a:pt x="119063" y="228526"/>
                </a:lnTo>
                <a:cubicBezTo>
                  <a:pt x="119286" y="228079"/>
                  <a:pt x="119360" y="227633"/>
                  <a:pt x="119360" y="227186"/>
                </a:cubicBezTo>
                <a:lnTo>
                  <a:pt x="119360" y="214610"/>
                </a:lnTo>
                <a:cubicBezTo>
                  <a:pt x="119360" y="214461"/>
                  <a:pt x="119360" y="214387"/>
                  <a:pt x="119360" y="214238"/>
                </a:cubicBezTo>
                <a:lnTo>
                  <a:pt x="119360" y="186333"/>
                </a:lnTo>
                <a:cubicBezTo>
                  <a:pt x="119360" y="167357"/>
                  <a:pt x="126876" y="149200"/>
                  <a:pt x="140271" y="135806"/>
                </a:cubicBezTo>
                <a:lnTo>
                  <a:pt x="166390" y="109686"/>
                </a:lnTo>
                <a:cubicBezTo>
                  <a:pt x="183356" y="92720"/>
                  <a:pt x="206276" y="83195"/>
                  <a:pt x="230237" y="83195"/>
                </a:cubicBezTo>
                <a:cubicBezTo>
                  <a:pt x="257696" y="83195"/>
                  <a:pt x="283666" y="95696"/>
                  <a:pt x="300782" y="117128"/>
                </a:cubicBezTo>
                <a:lnTo>
                  <a:pt x="314102" y="133945"/>
                </a:lnTo>
                <a:cubicBezTo>
                  <a:pt x="318641" y="139601"/>
                  <a:pt x="325487" y="142875"/>
                  <a:pt x="332705" y="142875"/>
                </a:cubicBezTo>
                <a:lnTo>
                  <a:pt x="357411" y="142875"/>
                </a:lnTo>
                <a:cubicBezTo>
                  <a:pt x="370582" y="142875"/>
                  <a:pt x="381223" y="153516"/>
                  <a:pt x="381223" y="166688"/>
                </a:cubicBezTo>
                <a:cubicBezTo>
                  <a:pt x="381223" y="179859"/>
                  <a:pt x="370582" y="190500"/>
                  <a:pt x="357411" y="190500"/>
                </a:cubicBezTo>
                <a:lnTo>
                  <a:pt x="332705" y="190500"/>
                </a:lnTo>
                <a:cubicBezTo>
                  <a:pt x="310976" y="190500"/>
                  <a:pt x="290513" y="180603"/>
                  <a:pt x="276895" y="163711"/>
                </a:cubicBezTo>
                <a:lnTo>
                  <a:pt x="274067" y="160213"/>
                </a:lnTo>
                <a:lnTo>
                  <a:pt x="274067" y="245938"/>
                </a:lnTo>
                <a:lnTo>
                  <a:pt x="299740" y="267965"/>
                </a:lnTo>
                <a:cubicBezTo>
                  <a:pt x="312911" y="279276"/>
                  <a:pt x="321543" y="294903"/>
                  <a:pt x="323999" y="312093"/>
                </a:cubicBezTo>
                <a:lnTo>
                  <a:pt x="333375" y="377651"/>
                </a:lnTo>
                <a:cubicBezTo>
                  <a:pt x="335235" y="390674"/>
                  <a:pt x="326157" y="402729"/>
                  <a:pt x="313134" y="404589"/>
                </a:cubicBezTo>
                <a:cubicBezTo>
                  <a:pt x="300112" y="406450"/>
                  <a:pt x="288057" y="397371"/>
                  <a:pt x="286196" y="384349"/>
                </a:cubicBezTo>
                <a:lnTo>
                  <a:pt x="276820" y="318790"/>
                </a:lnTo>
                <a:cubicBezTo>
                  <a:pt x="276002" y="313060"/>
                  <a:pt x="273100" y="307851"/>
                  <a:pt x="268709" y="304056"/>
                </a:cubicBezTo>
                <a:lnTo>
                  <a:pt x="215578" y="258514"/>
                </a:lnTo>
                <a:cubicBezTo>
                  <a:pt x="199727" y="244971"/>
                  <a:pt x="190649" y="225103"/>
                  <a:pt x="190649" y="204267"/>
                </a:cubicBezTo>
                <a:lnTo>
                  <a:pt x="190649" y="152698"/>
                </a:lnTo>
                <a:close/>
                <a:moveTo>
                  <a:pt x="190798" y="276151"/>
                </a:moveTo>
                <a:cubicBezTo>
                  <a:pt x="192584" y="277862"/>
                  <a:pt x="194370" y="279574"/>
                  <a:pt x="196304" y="281211"/>
                </a:cubicBezTo>
                <a:lnTo>
                  <a:pt x="230535" y="310530"/>
                </a:lnTo>
                <a:lnTo>
                  <a:pt x="228898" y="316185"/>
                </a:lnTo>
                <a:cubicBezTo>
                  <a:pt x="225549" y="327868"/>
                  <a:pt x="219298" y="338510"/>
                  <a:pt x="210741" y="347067"/>
                </a:cubicBezTo>
                <a:lnTo>
                  <a:pt x="159916" y="397892"/>
                </a:lnTo>
                <a:cubicBezTo>
                  <a:pt x="150614" y="407194"/>
                  <a:pt x="135508" y="407194"/>
                  <a:pt x="126206" y="397892"/>
                </a:cubicBezTo>
                <a:cubicBezTo>
                  <a:pt x="116904" y="388590"/>
                  <a:pt x="116904" y="373484"/>
                  <a:pt x="126206" y="364182"/>
                </a:cubicBezTo>
                <a:lnTo>
                  <a:pt x="177105" y="313358"/>
                </a:lnTo>
                <a:cubicBezTo>
                  <a:pt x="179933" y="310530"/>
                  <a:pt x="182017" y="306958"/>
                  <a:pt x="183133" y="303088"/>
                </a:cubicBezTo>
                <a:lnTo>
                  <a:pt x="190798" y="276076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4" name="Text 11"/>
          <p:cNvSpPr/>
          <p:nvPr/>
        </p:nvSpPr>
        <p:spPr>
          <a:xfrm>
            <a:off x="5695273" y="3748683"/>
            <a:ext cx="8001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关注当下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7160054" y="296257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99204" y="165854"/>
                </a:moveTo>
                <a:cubicBezTo>
                  <a:pt x="306645" y="158413"/>
                  <a:pt x="306645" y="146328"/>
                  <a:pt x="299204" y="138886"/>
                </a:cubicBezTo>
                <a:lnTo>
                  <a:pt x="203954" y="43636"/>
                </a:lnTo>
                <a:cubicBezTo>
                  <a:pt x="196513" y="36195"/>
                  <a:pt x="184428" y="36195"/>
                  <a:pt x="176986" y="43636"/>
                </a:cubicBezTo>
                <a:cubicBezTo>
                  <a:pt x="169545" y="51078"/>
                  <a:pt x="169545" y="63163"/>
                  <a:pt x="176986" y="70604"/>
                </a:cubicBezTo>
                <a:lnTo>
                  <a:pt x="239732" y="133350"/>
                </a:lnTo>
                <a:lnTo>
                  <a:pt x="19050" y="133350"/>
                </a:lnTo>
                <a:cubicBezTo>
                  <a:pt x="8513" y="133350"/>
                  <a:pt x="0" y="141863"/>
                  <a:pt x="0" y="152400"/>
                </a:cubicBezTo>
                <a:cubicBezTo>
                  <a:pt x="0" y="162937"/>
                  <a:pt x="8513" y="171450"/>
                  <a:pt x="19050" y="171450"/>
                </a:cubicBezTo>
                <a:lnTo>
                  <a:pt x="239732" y="171450"/>
                </a:lnTo>
                <a:lnTo>
                  <a:pt x="176986" y="234196"/>
                </a:lnTo>
                <a:cubicBezTo>
                  <a:pt x="169545" y="241637"/>
                  <a:pt x="169545" y="253722"/>
                  <a:pt x="176986" y="261164"/>
                </a:cubicBezTo>
                <a:cubicBezTo>
                  <a:pt x="184428" y="268605"/>
                  <a:pt x="196513" y="268605"/>
                  <a:pt x="203954" y="261164"/>
                </a:cubicBezTo>
                <a:lnTo>
                  <a:pt x="299204" y="165914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6" name="Shape 13"/>
          <p:cNvSpPr/>
          <p:nvPr/>
        </p:nvSpPr>
        <p:spPr>
          <a:xfrm>
            <a:off x="8021428" y="2631250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7" name="Shape 14"/>
          <p:cNvSpPr/>
          <p:nvPr/>
        </p:nvSpPr>
        <p:spPr>
          <a:xfrm>
            <a:off x="8335721" y="29487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381000"/>
                </a:moveTo>
                <a:cubicBezTo>
                  <a:pt x="295640" y="381000"/>
                  <a:pt x="381000" y="295640"/>
                  <a:pt x="381000" y="190500"/>
                </a:cubicBezTo>
                <a:cubicBezTo>
                  <a:pt x="381000" y="85360"/>
                  <a:pt x="295640" y="0"/>
                  <a:pt x="190500" y="0"/>
                </a:cubicBezTo>
                <a:cubicBezTo>
                  <a:pt x="85360" y="0"/>
                  <a:pt x="0" y="85360"/>
                  <a:pt x="0" y="190500"/>
                </a:cubicBezTo>
                <a:cubicBezTo>
                  <a:pt x="0" y="295640"/>
                  <a:pt x="85360" y="381000"/>
                  <a:pt x="190500" y="381000"/>
                </a:cubicBezTo>
                <a:close/>
                <a:moveTo>
                  <a:pt x="228228" y="241920"/>
                </a:moveTo>
                <a:lnTo>
                  <a:pt x="120848" y="283220"/>
                </a:lnTo>
                <a:cubicBezTo>
                  <a:pt x="106412" y="288801"/>
                  <a:pt x="92199" y="274588"/>
                  <a:pt x="97780" y="260152"/>
                </a:cubicBezTo>
                <a:lnTo>
                  <a:pt x="139080" y="152772"/>
                </a:lnTo>
                <a:cubicBezTo>
                  <a:pt x="141536" y="146447"/>
                  <a:pt x="146447" y="141536"/>
                  <a:pt x="152772" y="139080"/>
                </a:cubicBezTo>
                <a:lnTo>
                  <a:pt x="260152" y="97780"/>
                </a:lnTo>
                <a:cubicBezTo>
                  <a:pt x="274588" y="92199"/>
                  <a:pt x="288801" y="106412"/>
                  <a:pt x="283220" y="120848"/>
                </a:cubicBezTo>
                <a:lnTo>
                  <a:pt x="241920" y="228228"/>
                </a:lnTo>
                <a:cubicBezTo>
                  <a:pt x="239539" y="234553"/>
                  <a:pt x="234553" y="239464"/>
                  <a:pt x="228228" y="241920"/>
                </a:cubicBezTo>
                <a:close/>
                <a:moveTo>
                  <a:pt x="214313" y="190500"/>
                </a:moveTo>
                <a:cubicBezTo>
                  <a:pt x="214313" y="177358"/>
                  <a:pt x="203642" y="166688"/>
                  <a:pt x="190500" y="166688"/>
                </a:cubicBezTo>
                <a:cubicBezTo>
                  <a:pt x="177358" y="166688"/>
                  <a:pt x="166688" y="177358"/>
                  <a:pt x="166688" y="190500"/>
                </a:cubicBezTo>
                <a:cubicBezTo>
                  <a:pt x="166688" y="203642"/>
                  <a:pt x="177358" y="214313"/>
                  <a:pt x="190500" y="214313"/>
                </a:cubicBezTo>
                <a:cubicBezTo>
                  <a:pt x="203642" y="214313"/>
                  <a:pt x="214313" y="203642"/>
                  <a:pt x="214313" y="19050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8" name="Text 15"/>
          <p:cNvSpPr/>
          <p:nvPr/>
        </p:nvSpPr>
        <p:spPr>
          <a:xfrm>
            <a:off x="8129222" y="3748683"/>
            <a:ext cx="8001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明确价值</a:t>
            </a:r>
            <a:endParaRPr lang="en-US" sz="1600" dirty="0"/>
          </a:p>
        </p:txBody>
      </p:sp>
      <p:sp>
        <p:nvSpPr>
          <p:cNvPr id="19" name="Shape 16"/>
          <p:cNvSpPr/>
          <p:nvPr/>
        </p:nvSpPr>
        <p:spPr>
          <a:xfrm>
            <a:off x="9594004" y="296257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99204" y="165854"/>
                </a:moveTo>
                <a:cubicBezTo>
                  <a:pt x="306645" y="158413"/>
                  <a:pt x="306645" y="146328"/>
                  <a:pt x="299204" y="138886"/>
                </a:cubicBezTo>
                <a:lnTo>
                  <a:pt x="203954" y="43636"/>
                </a:lnTo>
                <a:cubicBezTo>
                  <a:pt x="196513" y="36195"/>
                  <a:pt x="184428" y="36195"/>
                  <a:pt x="176986" y="43636"/>
                </a:cubicBezTo>
                <a:cubicBezTo>
                  <a:pt x="169545" y="51078"/>
                  <a:pt x="169545" y="63163"/>
                  <a:pt x="176986" y="70604"/>
                </a:cubicBezTo>
                <a:lnTo>
                  <a:pt x="239732" y="133350"/>
                </a:lnTo>
                <a:lnTo>
                  <a:pt x="19050" y="133350"/>
                </a:lnTo>
                <a:cubicBezTo>
                  <a:pt x="8513" y="133350"/>
                  <a:pt x="0" y="141863"/>
                  <a:pt x="0" y="152400"/>
                </a:cubicBezTo>
                <a:cubicBezTo>
                  <a:pt x="0" y="162937"/>
                  <a:pt x="8513" y="171450"/>
                  <a:pt x="19050" y="171450"/>
                </a:cubicBezTo>
                <a:lnTo>
                  <a:pt x="239732" y="171450"/>
                </a:lnTo>
                <a:lnTo>
                  <a:pt x="176986" y="234196"/>
                </a:lnTo>
                <a:cubicBezTo>
                  <a:pt x="169545" y="241637"/>
                  <a:pt x="169545" y="253722"/>
                  <a:pt x="176986" y="261164"/>
                </a:cubicBezTo>
                <a:cubicBezTo>
                  <a:pt x="184428" y="268605"/>
                  <a:pt x="196513" y="268605"/>
                  <a:pt x="203954" y="261164"/>
                </a:cubicBezTo>
                <a:lnTo>
                  <a:pt x="299204" y="165914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20" name="Shape 17"/>
          <p:cNvSpPr/>
          <p:nvPr/>
        </p:nvSpPr>
        <p:spPr>
          <a:xfrm>
            <a:off x="10455378" y="2631250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21" name="Shape 18"/>
          <p:cNvSpPr/>
          <p:nvPr/>
        </p:nvSpPr>
        <p:spPr>
          <a:xfrm>
            <a:off x="10793483" y="2948750"/>
            <a:ext cx="333375" cy="381000"/>
          </a:xfrm>
          <a:custGeom>
            <a:avLst/>
            <a:gdLst/>
            <a:ahLst/>
            <a:cxnLst/>
            <a:rect l="l" t="t" r="r" b="b"/>
            <a:pathLst>
              <a:path w="333375" h="381000">
                <a:moveTo>
                  <a:pt x="190872" y="-23812"/>
                </a:moveTo>
                <a:cubicBezTo>
                  <a:pt x="213871" y="-23812"/>
                  <a:pt x="232544" y="-5140"/>
                  <a:pt x="232544" y="17859"/>
                </a:cubicBezTo>
                <a:cubicBezTo>
                  <a:pt x="232544" y="40859"/>
                  <a:pt x="213871" y="59531"/>
                  <a:pt x="190872" y="59531"/>
                </a:cubicBezTo>
                <a:cubicBezTo>
                  <a:pt x="167873" y="59531"/>
                  <a:pt x="149200" y="40859"/>
                  <a:pt x="149200" y="17859"/>
                </a:cubicBezTo>
                <a:cubicBezTo>
                  <a:pt x="149200" y="-5140"/>
                  <a:pt x="167873" y="-23812"/>
                  <a:pt x="190872" y="-23812"/>
                </a:cubicBezTo>
                <a:close/>
                <a:moveTo>
                  <a:pt x="91976" y="130969"/>
                </a:moveTo>
                <a:cubicBezTo>
                  <a:pt x="89520" y="130969"/>
                  <a:pt x="87362" y="132457"/>
                  <a:pt x="86469" y="134689"/>
                </a:cubicBezTo>
                <a:lnTo>
                  <a:pt x="70098" y="175543"/>
                </a:lnTo>
                <a:cubicBezTo>
                  <a:pt x="65187" y="187747"/>
                  <a:pt x="51346" y="193700"/>
                  <a:pt x="39142" y="188788"/>
                </a:cubicBezTo>
                <a:cubicBezTo>
                  <a:pt x="26938" y="183877"/>
                  <a:pt x="20985" y="170036"/>
                  <a:pt x="25896" y="157832"/>
                </a:cubicBezTo>
                <a:lnTo>
                  <a:pt x="42193" y="116979"/>
                </a:lnTo>
                <a:cubicBezTo>
                  <a:pt x="50378" y="96664"/>
                  <a:pt x="70024" y="83344"/>
                  <a:pt x="91976" y="83344"/>
                </a:cubicBezTo>
                <a:lnTo>
                  <a:pt x="164381" y="83344"/>
                </a:lnTo>
                <a:cubicBezTo>
                  <a:pt x="185589" y="83344"/>
                  <a:pt x="205160" y="94580"/>
                  <a:pt x="215801" y="112886"/>
                </a:cubicBezTo>
                <a:lnTo>
                  <a:pt x="240209" y="154781"/>
                </a:lnTo>
                <a:lnTo>
                  <a:pt x="286048" y="154781"/>
                </a:lnTo>
                <a:cubicBezTo>
                  <a:pt x="299219" y="154781"/>
                  <a:pt x="309860" y="165422"/>
                  <a:pt x="309860" y="178594"/>
                </a:cubicBezTo>
                <a:cubicBezTo>
                  <a:pt x="309860" y="191765"/>
                  <a:pt x="299219" y="202406"/>
                  <a:pt x="286048" y="202406"/>
                </a:cubicBezTo>
                <a:lnTo>
                  <a:pt x="240209" y="202406"/>
                </a:lnTo>
                <a:cubicBezTo>
                  <a:pt x="223242" y="202406"/>
                  <a:pt x="207615" y="193402"/>
                  <a:pt x="199058" y="178743"/>
                </a:cubicBezTo>
                <a:lnTo>
                  <a:pt x="191616" y="166018"/>
                </a:lnTo>
                <a:lnTo>
                  <a:pt x="176213" y="218405"/>
                </a:lnTo>
                <a:lnTo>
                  <a:pt x="232321" y="235223"/>
                </a:lnTo>
                <a:cubicBezTo>
                  <a:pt x="252933" y="241399"/>
                  <a:pt x="263426" y="264244"/>
                  <a:pt x="254719" y="283964"/>
                </a:cubicBezTo>
                <a:lnTo>
                  <a:pt x="212601" y="378768"/>
                </a:lnTo>
                <a:cubicBezTo>
                  <a:pt x="207243" y="390823"/>
                  <a:pt x="193179" y="396180"/>
                  <a:pt x="181198" y="390823"/>
                </a:cubicBezTo>
                <a:cubicBezTo>
                  <a:pt x="169218" y="385465"/>
                  <a:pt x="163785" y="371401"/>
                  <a:pt x="169143" y="359420"/>
                </a:cubicBezTo>
                <a:lnTo>
                  <a:pt x="205755" y="276969"/>
                </a:lnTo>
                <a:lnTo>
                  <a:pt x="134392" y="255538"/>
                </a:lnTo>
                <a:cubicBezTo>
                  <a:pt x="110058" y="248245"/>
                  <a:pt x="95696" y="223019"/>
                  <a:pt x="101873" y="198388"/>
                </a:cubicBezTo>
                <a:lnTo>
                  <a:pt x="118765" y="130969"/>
                </a:lnTo>
                <a:lnTo>
                  <a:pt x="92050" y="130969"/>
                </a:lnTo>
                <a:close/>
                <a:moveTo>
                  <a:pt x="86023" y="265658"/>
                </a:moveTo>
                <a:cubicBezTo>
                  <a:pt x="95920" y="276746"/>
                  <a:pt x="108868" y="285229"/>
                  <a:pt x="124123" y="289768"/>
                </a:cubicBezTo>
                <a:lnTo>
                  <a:pt x="127620" y="290810"/>
                </a:lnTo>
                <a:lnTo>
                  <a:pt x="122486" y="305172"/>
                </a:lnTo>
                <a:cubicBezTo>
                  <a:pt x="118170" y="317302"/>
                  <a:pt x="110579" y="328092"/>
                  <a:pt x="100682" y="336277"/>
                </a:cubicBezTo>
                <a:lnTo>
                  <a:pt x="39365" y="386804"/>
                </a:lnTo>
                <a:cubicBezTo>
                  <a:pt x="29245" y="395139"/>
                  <a:pt x="14213" y="393725"/>
                  <a:pt x="5879" y="383604"/>
                </a:cubicBezTo>
                <a:cubicBezTo>
                  <a:pt x="-2456" y="373484"/>
                  <a:pt x="-1042" y="358453"/>
                  <a:pt x="9079" y="350118"/>
                </a:cubicBezTo>
                <a:lnTo>
                  <a:pt x="70396" y="299591"/>
                </a:lnTo>
                <a:cubicBezTo>
                  <a:pt x="73744" y="296838"/>
                  <a:pt x="76200" y="293266"/>
                  <a:pt x="77688" y="289247"/>
                </a:cubicBezTo>
                <a:lnTo>
                  <a:pt x="86023" y="26565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2" name="Text 19"/>
          <p:cNvSpPr/>
          <p:nvPr/>
        </p:nvSpPr>
        <p:spPr>
          <a:xfrm>
            <a:off x="10563172" y="3748683"/>
            <a:ext cx="8001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承诺行动</a:t>
            </a: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253902" y="4408891"/>
            <a:ext cx="11684000" cy="0"/>
          </a:xfrm>
          <a:prstGeom prst="line">
            <a:avLst/>
          </a:prstGeom>
          <a:noFill/>
          <a:ln w="20820">
            <a:solidFill>
              <a:srgbClr val="9CCB89"/>
            </a:solidFill>
            <a:prstDash val="solid"/>
            <a:headEnd type="none"/>
            <a:tailEnd type="none"/>
          </a:ln>
        </p:spPr>
      </p:sp>
      <p:sp>
        <p:nvSpPr>
          <p:cNvPr id="24" name="Text 21"/>
          <p:cNvSpPr/>
          <p:nvPr/>
        </p:nvSpPr>
        <p:spPr>
          <a:xfrm>
            <a:off x="196752" y="4632865"/>
            <a:ext cx="117983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接纳与解离是基础，价值与行动是方向。任何情绪来袭，皆可按图索骥。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902" y="1042287"/>
            <a:ext cx="56261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一周行动卡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902" y="1702495"/>
            <a:ext cx="55499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把课堂所学，真正应用到生活中去。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285652" y="2465344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66377" y="18008"/>
                </a:moveTo>
                <a:cubicBezTo>
                  <a:pt x="71785" y="21779"/>
                  <a:pt x="73075" y="29220"/>
                  <a:pt x="69304" y="34578"/>
                </a:cubicBezTo>
                <a:lnTo>
                  <a:pt x="41523" y="74265"/>
                </a:lnTo>
                <a:cubicBezTo>
                  <a:pt x="39489" y="77143"/>
                  <a:pt x="36314" y="78978"/>
                  <a:pt x="32792" y="79276"/>
                </a:cubicBezTo>
                <a:cubicBezTo>
                  <a:pt x="29270" y="79573"/>
                  <a:pt x="25797" y="78383"/>
                  <a:pt x="23316" y="75902"/>
                </a:cubicBezTo>
                <a:lnTo>
                  <a:pt x="3473" y="56059"/>
                </a:lnTo>
                <a:cubicBezTo>
                  <a:pt x="-1141" y="51395"/>
                  <a:pt x="-1141" y="43855"/>
                  <a:pt x="3473" y="39191"/>
                </a:cubicBezTo>
                <a:cubicBezTo>
                  <a:pt x="8086" y="34528"/>
                  <a:pt x="15677" y="34578"/>
                  <a:pt x="20340" y="39191"/>
                </a:cubicBezTo>
                <a:lnTo>
                  <a:pt x="30163" y="49014"/>
                </a:lnTo>
                <a:lnTo>
                  <a:pt x="49808" y="20935"/>
                </a:lnTo>
                <a:cubicBezTo>
                  <a:pt x="53578" y="15528"/>
                  <a:pt x="61020" y="14238"/>
                  <a:pt x="66377" y="18008"/>
                </a:cubicBezTo>
                <a:close/>
                <a:moveTo>
                  <a:pt x="66377" y="97383"/>
                </a:moveTo>
                <a:cubicBezTo>
                  <a:pt x="71785" y="101154"/>
                  <a:pt x="73075" y="108595"/>
                  <a:pt x="69304" y="113953"/>
                </a:cubicBezTo>
                <a:lnTo>
                  <a:pt x="41523" y="153640"/>
                </a:lnTo>
                <a:cubicBezTo>
                  <a:pt x="39489" y="156518"/>
                  <a:pt x="36314" y="158353"/>
                  <a:pt x="32792" y="158651"/>
                </a:cubicBezTo>
                <a:cubicBezTo>
                  <a:pt x="29270" y="158948"/>
                  <a:pt x="25797" y="157758"/>
                  <a:pt x="23316" y="155277"/>
                </a:cubicBezTo>
                <a:lnTo>
                  <a:pt x="3473" y="135434"/>
                </a:lnTo>
                <a:cubicBezTo>
                  <a:pt x="-1191" y="130770"/>
                  <a:pt x="-1191" y="123230"/>
                  <a:pt x="3473" y="118616"/>
                </a:cubicBezTo>
                <a:cubicBezTo>
                  <a:pt x="8136" y="114002"/>
                  <a:pt x="15677" y="113953"/>
                  <a:pt x="20290" y="118616"/>
                </a:cubicBezTo>
                <a:lnTo>
                  <a:pt x="30113" y="128439"/>
                </a:lnTo>
                <a:lnTo>
                  <a:pt x="49758" y="100360"/>
                </a:lnTo>
                <a:cubicBezTo>
                  <a:pt x="53529" y="94952"/>
                  <a:pt x="60970" y="93662"/>
                  <a:pt x="66328" y="97433"/>
                </a:cubicBezTo>
                <a:close/>
                <a:moveTo>
                  <a:pt x="111125" y="47625"/>
                </a:moveTo>
                <a:cubicBezTo>
                  <a:pt x="111125" y="38844"/>
                  <a:pt x="118219" y="31750"/>
                  <a:pt x="127000" y="31750"/>
                </a:cubicBezTo>
                <a:lnTo>
                  <a:pt x="238125" y="31750"/>
                </a:lnTo>
                <a:cubicBezTo>
                  <a:pt x="246906" y="31750"/>
                  <a:pt x="254000" y="38844"/>
                  <a:pt x="254000" y="47625"/>
                </a:cubicBezTo>
                <a:cubicBezTo>
                  <a:pt x="254000" y="56406"/>
                  <a:pt x="246906" y="63500"/>
                  <a:pt x="238125" y="63500"/>
                </a:cubicBezTo>
                <a:lnTo>
                  <a:pt x="127000" y="63500"/>
                </a:lnTo>
                <a:cubicBezTo>
                  <a:pt x="118219" y="63500"/>
                  <a:pt x="111125" y="56406"/>
                  <a:pt x="111125" y="47625"/>
                </a:cubicBezTo>
                <a:close/>
                <a:moveTo>
                  <a:pt x="111125" y="127000"/>
                </a:moveTo>
                <a:cubicBezTo>
                  <a:pt x="111125" y="118219"/>
                  <a:pt x="118219" y="111125"/>
                  <a:pt x="127000" y="111125"/>
                </a:cubicBezTo>
                <a:lnTo>
                  <a:pt x="238125" y="111125"/>
                </a:lnTo>
                <a:cubicBezTo>
                  <a:pt x="246906" y="111125"/>
                  <a:pt x="254000" y="118219"/>
                  <a:pt x="254000" y="127000"/>
                </a:cubicBezTo>
                <a:cubicBezTo>
                  <a:pt x="254000" y="135781"/>
                  <a:pt x="246906" y="142875"/>
                  <a:pt x="238125" y="142875"/>
                </a:cubicBezTo>
                <a:lnTo>
                  <a:pt x="127000" y="142875"/>
                </a:lnTo>
                <a:cubicBezTo>
                  <a:pt x="118219" y="142875"/>
                  <a:pt x="111125" y="135781"/>
                  <a:pt x="111125" y="127000"/>
                </a:cubicBezTo>
                <a:close/>
                <a:moveTo>
                  <a:pt x="79375" y="206375"/>
                </a:moveTo>
                <a:cubicBezTo>
                  <a:pt x="79375" y="197594"/>
                  <a:pt x="86469" y="190500"/>
                  <a:pt x="95250" y="190500"/>
                </a:cubicBezTo>
                <a:lnTo>
                  <a:pt x="238125" y="190500"/>
                </a:lnTo>
                <a:cubicBezTo>
                  <a:pt x="246906" y="190500"/>
                  <a:pt x="254000" y="197594"/>
                  <a:pt x="254000" y="206375"/>
                </a:cubicBezTo>
                <a:cubicBezTo>
                  <a:pt x="254000" y="215156"/>
                  <a:pt x="246906" y="222250"/>
                  <a:pt x="238125" y="222250"/>
                </a:cubicBezTo>
                <a:lnTo>
                  <a:pt x="95250" y="222250"/>
                </a:lnTo>
                <a:cubicBezTo>
                  <a:pt x="86469" y="222250"/>
                  <a:pt x="79375" y="215156"/>
                  <a:pt x="79375" y="206375"/>
                </a:cubicBezTo>
                <a:close/>
                <a:moveTo>
                  <a:pt x="31750" y="186531"/>
                </a:moveTo>
                <a:cubicBezTo>
                  <a:pt x="42702" y="186531"/>
                  <a:pt x="51594" y="195423"/>
                  <a:pt x="51594" y="206375"/>
                </a:cubicBezTo>
                <a:cubicBezTo>
                  <a:pt x="51594" y="217327"/>
                  <a:pt x="42702" y="226219"/>
                  <a:pt x="31750" y="226219"/>
                </a:cubicBezTo>
                <a:cubicBezTo>
                  <a:pt x="20798" y="226219"/>
                  <a:pt x="11906" y="217327"/>
                  <a:pt x="11906" y="206375"/>
                </a:cubicBezTo>
                <a:cubicBezTo>
                  <a:pt x="11906" y="195423"/>
                  <a:pt x="20798" y="186531"/>
                  <a:pt x="31750" y="186531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6" name="Text 3"/>
          <p:cNvSpPr/>
          <p:nvPr/>
        </p:nvSpPr>
        <p:spPr>
          <a:xfrm>
            <a:off x="723646" y="2362547"/>
            <a:ext cx="5458968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5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任务：</a:t>
            </a:r>
            <a:pPr>
              <a:lnSpc>
                <a:spcPct val="130000"/>
              </a:lnSpc>
            </a:pPr>
            <a:r>
              <a:rPr lang="en-US" sz="15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下次出现强烈负面情绪时，尝试使用1-2个ACT技巧。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285652" y="3277797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33958" y="10765"/>
                </a:moveTo>
                <a:cubicBezTo>
                  <a:pt x="223093" y="-99"/>
                  <a:pt x="205532" y="-99"/>
                  <a:pt x="194667" y="10765"/>
                </a:cubicBezTo>
                <a:lnTo>
                  <a:pt x="182563" y="22870"/>
                </a:lnTo>
                <a:lnTo>
                  <a:pt x="231130" y="71438"/>
                </a:lnTo>
                <a:lnTo>
                  <a:pt x="243235" y="59333"/>
                </a:lnTo>
                <a:cubicBezTo>
                  <a:pt x="254099" y="48468"/>
                  <a:pt x="254099" y="30907"/>
                  <a:pt x="243235" y="20042"/>
                </a:cubicBezTo>
                <a:lnTo>
                  <a:pt x="233958" y="10765"/>
                </a:lnTo>
                <a:close/>
                <a:moveTo>
                  <a:pt x="85527" y="119906"/>
                </a:moveTo>
                <a:cubicBezTo>
                  <a:pt x="82500" y="122932"/>
                  <a:pt x="80169" y="126653"/>
                  <a:pt x="78829" y="130770"/>
                </a:cubicBezTo>
                <a:lnTo>
                  <a:pt x="64145" y="174823"/>
                </a:lnTo>
                <a:cubicBezTo>
                  <a:pt x="62706" y="179090"/>
                  <a:pt x="63847" y="183803"/>
                  <a:pt x="67022" y="187027"/>
                </a:cubicBezTo>
                <a:cubicBezTo>
                  <a:pt x="70197" y="190252"/>
                  <a:pt x="74910" y="191343"/>
                  <a:pt x="79226" y="189905"/>
                </a:cubicBezTo>
                <a:lnTo>
                  <a:pt x="123279" y="175220"/>
                </a:lnTo>
                <a:cubicBezTo>
                  <a:pt x="127347" y="173881"/>
                  <a:pt x="131068" y="171549"/>
                  <a:pt x="134144" y="168523"/>
                </a:cubicBezTo>
                <a:lnTo>
                  <a:pt x="214313" y="88255"/>
                </a:lnTo>
                <a:lnTo>
                  <a:pt x="165745" y="39688"/>
                </a:lnTo>
                <a:lnTo>
                  <a:pt x="85527" y="119906"/>
                </a:lnTo>
                <a:close/>
                <a:moveTo>
                  <a:pt x="47625" y="31750"/>
                </a:moveTo>
                <a:cubicBezTo>
                  <a:pt x="21332" y="31750"/>
                  <a:pt x="0" y="53082"/>
                  <a:pt x="0" y="79375"/>
                </a:cubicBezTo>
                <a:lnTo>
                  <a:pt x="0" y="206375"/>
                </a:lnTo>
                <a:cubicBezTo>
                  <a:pt x="0" y="232668"/>
                  <a:pt x="21332" y="254000"/>
                  <a:pt x="47625" y="254000"/>
                </a:cubicBezTo>
                <a:lnTo>
                  <a:pt x="174625" y="254000"/>
                </a:lnTo>
                <a:cubicBezTo>
                  <a:pt x="200918" y="254000"/>
                  <a:pt x="222250" y="232668"/>
                  <a:pt x="222250" y="206375"/>
                </a:cubicBezTo>
                <a:lnTo>
                  <a:pt x="222250" y="158750"/>
                </a:lnTo>
                <a:cubicBezTo>
                  <a:pt x="222250" y="149969"/>
                  <a:pt x="215156" y="142875"/>
                  <a:pt x="206375" y="142875"/>
                </a:cubicBezTo>
                <a:cubicBezTo>
                  <a:pt x="197594" y="142875"/>
                  <a:pt x="190500" y="149969"/>
                  <a:pt x="190500" y="158750"/>
                </a:cubicBezTo>
                <a:lnTo>
                  <a:pt x="190500" y="206375"/>
                </a:lnTo>
                <a:cubicBezTo>
                  <a:pt x="190500" y="215156"/>
                  <a:pt x="183406" y="222250"/>
                  <a:pt x="174625" y="222250"/>
                </a:cubicBezTo>
                <a:lnTo>
                  <a:pt x="47625" y="222250"/>
                </a:lnTo>
                <a:cubicBezTo>
                  <a:pt x="38844" y="222250"/>
                  <a:pt x="31750" y="215156"/>
                  <a:pt x="31750" y="206375"/>
                </a:cubicBezTo>
                <a:lnTo>
                  <a:pt x="31750" y="79375"/>
                </a:lnTo>
                <a:cubicBezTo>
                  <a:pt x="31750" y="70594"/>
                  <a:pt x="38844" y="63500"/>
                  <a:pt x="47625" y="63500"/>
                </a:cubicBezTo>
                <a:lnTo>
                  <a:pt x="95250" y="63500"/>
                </a:lnTo>
                <a:cubicBezTo>
                  <a:pt x="104031" y="63500"/>
                  <a:pt x="111125" y="56406"/>
                  <a:pt x="111125" y="47625"/>
                </a:cubicBezTo>
                <a:cubicBezTo>
                  <a:pt x="111125" y="38844"/>
                  <a:pt x="104031" y="31750"/>
                  <a:pt x="95250" y="31750"/>
                </a:cubicBezTo>
                <a:lnTo>
                  <a:pt x="47625" y="31750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8" name="Text 5"/>
          <p:cNvSpPr/>
          <p:nvPr/>
        </p:nvSpPr>
        <p:spPr>
          <a:xfrm>
            <a:off x="723646" y="3175000"/>
            <a:ext cx="550621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记录：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在卡片背面，勾选使用过的步骤，并写下你的体验。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285652" y="4090256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90500" y="95250"/>
                </a:moveTo>
                <a:cubicBezTo>
                  <a:pt x="216793" y="95250"/>
                  <a:pt x="238125" y="73918"/>
                  <a:pt x="238125" y="47625"/>
                </a:cubicBezTo>
                <a:cubicBezTo>
                  <a:pt x="238125" y="21332"/>
                  <a:pt x="216793" y="0"/>
                  <a:pt x="190500" y="0"/>
                </a:cubicBezTo>
                <a:cubicBezTo>
                  <a:pt x="164207" y="0"/>
                  <a:pt x="142875" y="21332"/>
                  <a:pt x="142875" y="47625"/>
                </a:cubicBezTo>
                <a:cubicBezTo>
                  <a:pt x="142875" y="50304"/>
                  <a:pt x="143123" y="52983"/>
                  <a:pt x="143520" y="55563"/>
                </a:cubicBezTo>
                <a:lnTo>
                  <a:pt x="79177" y="91331"/>
                </a:lnTo>
                <a:cubicBezTo>
                  <a:pt x="70793" y="83889"/>
                  <a:pt x="59730" y="79375"/>
                  <a:pt x="47625" y="79375"/>
                </a:cubicBezTo>
                <a:cubicBezTo>
                  <a:pt x="21332" y="79375"/>
                  <a:pt x="0" y="100707"/>
                  <a:pt x="0" y="127000"/>
                </a:cubicBezTo>
                <a:cubicBezTo>
                  <a:pt x="0" y="153293"/>
                  <a:pt x="21332" y="174625"/>
                  <a:pt x="47625" y="174625"/>
                </a:cubicBezTo>
                <a:cubicBezTo>
                  <a:pt x="59730" y="174625"/>
                  <a:pt x="70743" y="170111"/>
                  <a:pt x="79177" y="162669"/>
                </a:cubicBezTo>
                <a:lnTo>
                  <a:pt x="143520" y="198438"/>
                </a:lnTo>
                <a:cubicBezTo>
                  <a:pt x="143073" y="201017"/>
                  <a:pt x="142875" y="203646"/>
                  <a:pt x="142875" y="206375"/>
                </a:cubicBezTo>
                <a:cubicBezTo>
                  <a:pt x="142875" y="232668"/>
                  <a:pt x="164207" y="254000"/>
                  <a:pt x="190500" y="254000"/>
                </a:cubicBezTo>
                <a:cubicBezTo>
                  <a:pt x="216793" y="254000"/>
                  <a:pt x="238125" y="232668"/>
                  <a:pt x="238125" y="206375"/>
                </a:cubicBezTo>
                <a:cubicBezTo>
                  <a:pt x="238125" y="180082"/>
                  <a:pt x="216793" y="158750"/>
                  <a:pt x="190500" y="158750"/>
                </a:cubicBezTo>
                <a:cubicBezTo>
                  <a:pt x="178395" y="158750"/>
                  <a:pt x="167382" y="163264"/>
                  <a:pt x="158948" y="170706"/>
                </a:cubicBezTo>
                <a:lnTo>
                  <a:pt x="94605" y="134938"/>
                </a:lnTo>
                <a:cubicBezTo>
                  <a:pt x="95052" y="132358"/>
                  <a:pt x="95250" y="129729"/>
                  <a:pt x="95250" y="127000"/>
                </a:cubicBezTo>
                <a:cubicBezTo>
                  <a:pt x="95250" y="124271"/>
                  <a:pt x="95002" y="121642"/>
                  <a:pt x="94605" y="119063"/>
                </a:cubicBezTo>
                <a:lnTo>
                  <a:pt x="158948" y="83294"/>
                </a:lnTo>
                <a:cubicBezTo>
                  <a:pt x="167332" y="90736"/>
                  <a:pt x="178395" y="95250"/>
                  <a:pt x="190500" y="95250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0" name="Text 7"/>
          <p:cNvSpPr/>
          <p:nvPr/>
        </p:nvSpPr>
        <p:spPr>
          <a:xfrm>
            <a:off x="723646" y="3987459"/>
            <a:ext cx="403555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分享：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下周班会，我们一起分享实践心得。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253902" y="4698417"/>
            <a:ext cx="5435600" cy="1117600"/>
          </a:xfrm>
          <a:custGeom>
            <a:avLst/>
            <a:gdLst/>
            <a:ahLst/>
            <a:cxnLst/>
            <a:rect l="l" t="t" r="r" b="b"/>
            <a:pathLst>
              <a:path w="5435600" h="1117600">
                <a:moveTo>
                  <a:pt x="101601" y="0"/>
                </a:moveTo>
                <a:lnTo>
                  <a:pt x="5333999" y="0"/>
                </a:lnTo>
                <a:cubicBezTo>
                  <a:pt x="5390112" y="0"/>
                  <a:pt x="5435600" y="45488"/>
                  <a:pt x="5435600" y="101601"/>
                </a:cubicBezTo>
                <a:lnTo>
                  <a:pt x="5435600" y="1015999"/>
                </a:lnTo>
                <a:cubicBezTo>
                  <a:pt x="5435600" y="1072112"/>
                  <a:pt x="5390112" y="1117600"/>
                  <a:pt x="53339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9CCB89">
              <a:alpha val="50196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399907" y="4901567"/>
            <a:ext cx="5216652" cy="711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真正的强大，不是消灭负面情绪，而是带着它们，依然能活出自己看重的人生。</a:t>
            </a:r>
            <a:endParaRPr lang="en-US" sz="1600" dirty="0"/>
          </a:p>
        </p:txBody>
      </p:sp>
      <p:pic>
        <p:nvPicPr>
          <p:cNvPr id="13" name="Image 1" descr="https://kimi-web-img.moonshot.cn/img/img.xiaohuasheng.cn/a926519750469c6a7e722e386c9e07f9d8224d6c.jpg">    </p:cNvPr>
          <p:cNvPicPr>
            <a:picLocks noChangeAspect="1"/>
          </p:cNvPicPr>
          <p:nvPr/>
        </p:nvPicPr>
        <p:blipFill>
          <a:blip r:embed="rId2"/>
          <a:srcRect l="0" r="0" t="7009" b="7009"/>
          <a:stretch/>
        </p:blipFill>
        <p:spPr>
          <a:xfrm>
            <a:off x="6299089" y="1092057"/>
            <a:ext cx="5435600" cy="4673600"/>
          </a:xfrm>
          <a:prstGeom prst="roundRect">
            <a:avLst>
              <a:gd name="adj" fmla="val 3261"/>
            </a:avLst>
          </a:prstGeom>
        </p:spPr>
      </p:pic>
    </p:spTree>
  </p:cSld>
  <p:clrMapOvr>
    <a:masterClrMapping/>
  </p:clrMapOvr>
  <p:transition>
    <p:fade/>
    <p:spd val="me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8-d3jo4h0s8jdo4os5dmn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239010"/>
            <a:ext cx="2011680" cy="33464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70025" y="2356485"/>
            <a:ext cx="1125220" cy="14819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96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目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76195" y="3487420"/>
            <a:ext cx="1377950" cy="123666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80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录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267460" y="4068445"/>
            <a:ext cx="1433195" cy="248444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15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CONTENTS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4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497522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6"/>
          <p:cNvSpPr/>
          <p:nvPr/>
        </p:nvSpPr>
        <p:spPr>
          <a:xfrm>
            <a:off x="497522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987030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8"/>
          <p:cNvSpPr/>
          <p:nvPr/>
        </p:nvSpPr>
        <p:spPr>
          <a:xfrm>
            <a:off x="7987030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0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521335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5" name="Text 12"/>
          <p:cNvSpPr/>
          <p:nvPr/>
        </p:nvSpPr>
        <p:spPr>
          <a:xfrm>
            <a:off x="521335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6" name="Image 1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8" name="Text 14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9" name="Image 2" descr="https://kimi-img.moonshot.cn/pub/slides/slides_tmpl/image/25-10-09-17:37:08-d3jo4h0s8jdo4os5dml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20" name="Image 3" descr="https://kimi-img.moonshot.cn/pub/slides/slides_tmpl/image/25-10-09-17:37:08-d3jo4h0s8jdo4os5dmo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21" name="Image 4" descr="https://kimi-img.moonshot.cn/pub/slides/slides_tmpl/image/25-10-09-17:37:08-d3jo4h0s8jdo4os5dmq0.jp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2" name="Image 5" descr="https://kimi-img.moonshot.cn/pub/slides/slides_tmpl/image/25-10-09-17:37:08-d3jo4h0s8jdo4os5dmo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3" name="Text 15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>
              <a:lnSpc>
                <a:spcPct val="100000"/>
              </a:lnSpc>
            </a:pPr>
            <a:r>
              <a:rPr lang="en-US" sz="88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4" name="Image 6" descr="https://kimi-img.moonshot.cn/pub/slides/slides_tmpl/image/25-10-09-17:37:08-d3jo4h0s8jdo4os5dmp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805" y="756920"/>
            <a:ext cx="775335" cy="775335"/>
          </a:xfrm>
          <a:prstGeom prst="rect">
            <a:avLst/>
          </a:prstGeom>
        </p:spPr>
      </p:pic>
      <p:pic>
        <p:nvPicPr>
          <p:cNvPr id="25" name="Image 7" descr="https://kimi-img.moonshot.cn/pub/slides/slides_tmpl/image/25-10-09-17:37:08-d3jo4h0s8jdo4os5dmpg.png">    </p:cNvPr>
          <p:cNvPicPr>
            <a:picLocks noChangeAspect="1"/>
          </p:cNvPicPr>
          <p:nvPr/>
        </p:nvPicPr>
        <p:blipFill>
          <a:blip r:embed="rId8">
            <a:alphaModFix amt="20000"/>
          </a:blip>
          <a:stretch>
            <a:fillRect/>
          </a:stretch>
        </p:blipFill>
        <p:spPr>
          <a:xfrm>
            <a:off x="5662930" y="1480185"/>
            <a:ext cx="2362200" cy="38100"/>
          </a:xfrm>
          <a:prstGeom prst="rect">
            <a:avLst/>
          </a:prstGeom>
        </p:spPr>
      </p:pic>
      <p:sp>
        <p:nvSpPr>
          <p:cNvPr id="26" name="Text 16"/>
          <p:cNvSpPr/>
          <p:nvPr/>
        </p:nvSpPr>
        <p:spPr>
          <a:xfrm>
            <a:off x="5577205" y="840105"/>
            <a:ext cx="5216779" cy="339923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750" b="1" dirty="0">
                <a:solidFill>
                  <a:srgbClr val="2B2F3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情绪困局：对抗还是逃避</a:t>
            </a:r>
            <a:endParaRPr lang="en-US" sz="1600" dirty="0"/>
          </a:p>
        </p:txBody>
      </p:sp>
      <p:pic>
        <p:nvPicPr>
          <p:cNvPr id="27" name="Image 8" descr="https://kimi-img.moonshot.cn/pub/slides/slides_tmpl/image/25-10-09-17:37:08-d3jo4h0s8jdo4os5dmp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2805" y="1873885"/>
            <a:ext cx="780415" cy="780415"/>
          </a:xfrm>
          <a:prstGeom prst="rect">
            <a:avLst/>
          </a:prstGeom>
        </p:spPr>
      </p:pic>
      <p:pic>
        <p:nvPicPr>
          <p:cNvPr id="28" name="Image 9" descr="https://kimi-img.moonshot.cn/pub/slides/slides_tmpl/image/25-10-09-17:37:08-d3jo4h0s8jdo4os5dmpg.png">    </p:cNvPr>
          <p:cNvPicPr>
            <a:picLocks noChangeAspect="1"/>
          </p:cNvPicPr>
          <p:nvPr/>
        </p:nvPicPr>
        <p:blipFill>
          <a:blip r:embed="rId10">
            <a:alphaModFix amt="20000"/>
          </a:blip>
          <a:stretch>
            <a:fillRect/>
          </a:stretch>
        </p:blipFill>
        <p:spPr>
          <a:xfrm>
            <a:off x="5701030" y="2611120"/>
            <a:ext cx="2362200" cy="38100"/>
          </a:xfrm>
          <a:prstGeom prst="rect">
            <a:avLst/>
          </a:prstGeom>
        </p:spPr>
      </p:pic>
      <p:sp>
        <p:nvSpPr>
          <p:cNvPr id="29" name="Text 17"/>
          <p:cNvSpPr/>
          <p:nvPr/>
        </p:nvSpPr>
        <p:spPr>
          <a:xfrm>
            <a:off x="5596255" y="1873250"/>
            <a:ext cx="6459474" cy="339923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750" b="1" dirty="0">
                <a:solidFill>
                  <a:srgbClr val="2B2F3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无为新解：顺其自然不是躺平</a:t>
            </a:r>
            <a:endParaRPr lang="en-US" sz="1600" dirty="0"/>
          </a:p>
        </p:txBody>
      </p:sp>
      <p:pic>
        <p:nvPicPr>
          <p:cNvPr id="30" name="Image 10" descr="https://kimi-img.moonshot.cn/pub/slides/slides_tmpl/image/25-10-09-17:37:08-d3jo4h0s8jdo4os5dmp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62805" y="3089275"/>
            <a:ext cx="793750" cy="793750"/>
          </a:xfrm>
          <a:prstGeom prst="rect">
            <a:avLst/>
          </a:prstGeom>
        </p:spPr>
      </p:pic>
      <p:pic>
        <p:nvPicPr>
          <p:cNvPr id="31" name="Image 11" descr="https://kimi-img.moonshot.cn/pub/slides/slides_tmpl/image/25-10-09-17:37:08-d3jo4h0s8jdo4os5dmpg.png">    </p:cNvPr>
          <p:cNvPicPr>
            <a:picLocks noChangeAspect="1"/>
          </p:cNvPicPr>
          <p:nvPr/>
        </p:nvPicPr>
        <p:blipFill>
          <a:blip r:embed="rId12">
            <a:alphaModFix amt="20000"/>
          </a:blip>
          <a:stretch>
            <a:fillRect/>
          </a:stretch>
        </p:blipFill>
        <p:spPr>
          <a:xfrm>
            <a:off x="5701030" y="3822065"/>
            <a:ext cx="2362200" cy="38100"/>
          </a:xfrm>
          <a:prstGeom prst="rect">
            <a:avLst/>
          </a:prstGeom>
        </p:spPr>
      </p:pic>
      <p:sp>
        <p:nvSpPr>
          <p:cNvPr id="32" name="Text 18"/>
          <p:cNvSpPr/>
          <p:nvPr/>
        </p:nvSpPr>
        <p:spPr>
          <a:xfrm>
            <a:off x="5608320" y="3228975"/>
            <a:ext cx="4171950" cy="714573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50" b="1" dirty="0">
                <a:solidFill>
                  <a:srgbClr val="2B2F3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认知解离：看见念头而非成为念头</a:t>
            </a:r>
            <a:endParaRPr lang="en-US" sz="1600" dirty="0"/>
          </a:p>
        </p:txBody>
      </p:sp>
      <p:pic>
        <p:nvPicPr>
          <p:cNvPr id="33" name="Image 12" descr="https://kimi-img.moonshot.cn/pub/slides/slides_tmpl/image/25-10-09-17:37:08-d3jo4h0s8jdo4os5dmp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6620" y="4255770"/>
            <a:ext cx="782320" cy="782320"/>
          </a:xfrm>
          <a:prstGeom prst="rect">
            <a:avLst/>
          </a:prstGeom>
        </p:spPr>
      </p:pic>
      <p:pic>
        <p:nvPicPr>
          <p:cNvPr id="34" name="Image 13" descr="https://kimi-img.moonshot.cn/pub/slides/slides_tmpl/image/25-10-09-17:37:08-d3jo4h0s8jdo4os5dmpg.png">    </p:cNvPr>
          <p:cNvPicPr>
            <a:picLocks noChangeAspect="1"/>
          </p:cNvPicPr>
          <p:nvPr/>
        </p:nvPicPr>
        <p:blipFill>
          <a:blip r:embed="rId14">
            <a:alphaModFix amt="20000"/>
          </a:blip>
          <a:stretch>
            <a:fillRect/>
          </a:stretch>
        </p:blipFill>
        <p:spPr>
          <a:xfrm>
            <a:off x="5704205" y="4958715"/>
            <a:ext cx="2362200" cy="38100"/>
          </a:xfrm>
          <a:prstGeom prst="rect">
            <a:avLst/>
          </a:prstGeom>
        </p:spPr>
      </p:pic>
      <p:pic>
        <p:nvPicPr>
          <p:cNvPr id="35" name="Image 14" descr="https://kimi-img.moonshot.cn/pub/slides/slides_tmpl/image/25-10-09-17:37:08-d3jo4h0s8jdo4os5dmp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06620" y="5375275"/>
            <a:ext cx="795655" cy="795655"/>
          </a:xfrm>
          <a:prstGeom prst="rect">
            <a:avLst/>
          </a:prstGeom>
        </p:spPr>
      </p:pic>
      <p:pic>
        <p:nvPicPr>
          <p:cNvPr id="36" name="Image 15" descr="https://kimi-img.moonshot.cn/pub/slides/slides_tmpl/image/25-10-09-17:37:08-d3jo4h0s8jdo4os5dmpg.png">    </p:cNvPr>
          <p:cNvPicPr>
            <a:picLocks noChangeAspect="1"/>
          </p:cNvPicPr>
          <p:nvPr/>
        </p:nvPicPr>
        <p:blipFill>
          <a:blip r:embed="rId16">
            <a:alphaModFix amt="20000"/>
          </a:blip>
          <a:stretch>
            <a:fillRect/>
          </a:stretch>
        </p:blipFill>
        <p:spPr>
          <a:xfrm>
            <a:off x="5704205" y="6097270"/>
            <a:ext cx="2362200" cy="38100"/>
          </a:xfrm>
          <a:prstGeom prst="rect">
            <a:avLst/>
          </a:prstGeom>
        </p:spPr>
      </p:pic>
      <p:sp>
        <p:nvSpPr>
          <p:cNvPr id="37" name="Text 19"/>
          <p:cNvSpPr/>
          <p:nvPr/>
        </p:nvSpPr>
        <p:spPr>
          <a:xfrm>
            <a:off x="5628005" y="4444365"/>
            <a:ext cx="3714750" cy="714573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100" b="1" dirty="0">
                <a:solidFill>
                  <a:srgbClr val="2B2F3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价值指南针：为行动注入方向</a:t>
            </a:r>
            <a:endParaRPr lang="en-US" sz="1600" dirty="0"/>
          </a:p>
        </p:txBody>
      </p:sp>
      <p:sp>
        <p:nvSpPr>
          <p:cNvPr id="38" name="Text 20"/>
          <p:cNvSpPr/>
          <p:nvPr/>
        </p:nvSpPr>
        <p:spPr>
          <a:xfrm>
            <a:off x="5616575" y="5562600"/>
            <a:ext cx="4171315" cy="339923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750" b="1" dirty="0">
                <a:solidFill>
                  <a:srgbClr val="2B2F3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实战整合：把ACT带回生活</a:t>
            </a:r>
            <a:endParaRPr lang="en-US" sz="1600" dirty="0"/>
          </a:p>
        </p:txBody>
      </p:sp>
      <p:pic>
        <p:nvPicPr>
          <p:cNvPr id="39" name="Image 16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40" name="Image 17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41" name="Image 18" descr="https://kimi-img.moonshot.cn/pub/slides/slides_tmpl/image/25-10-09-17:37:07-d3jo4gos8jdo4os5dmg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2" name="Image 19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3" name="Image 20" descr="https://kimi-img.moonshot.cn/pub/slides/slides_tmpl/image/25-10-09-17:37:08-d3jo4h0s8jdo4os5dmk0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5909945" y="6614160"/>
            <a:ext cx="5943600" cy="88900"/>
          </a:xfrm>
          <a:prstGeom prst="rect">
            <a:avLst/>
          </a:prstGeom>
        </p:spPr>
      </p:pic>
      <p:sp>
        <p:nvSpPr>
          <p:cNvPr id="44" name="Text 21"/>
          <p:cNvSpPr/>
          <p:nvPr/>
        </p:nvSpPr>
        <p:spPr>
          <a:xfrm>
            <a:off x="474853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1600" dirty="0"/>
          </a:p>
        </p:txBody>
      </p:sp>
      <p:sp>
        <p:nvSpPr>
          <p:cNvPr id="45" name="Text 22"/>
          <p:cNvSpPr/>
          <p:nvPr/>
        </p:nvSpPr>
        <p:spPr>
          <a:xfrm>
            <a:off x="4739005" y="19767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1600" dirty="0"/>
          </a:p>
        </p:txBody>
      </p:sp>
      <p:sp>
        <p:nvSpPr>
          <p:cNvPr id="46" name="Text 23"/>
          <p:cNvSpPr/>
          <p:nvPr/>
        </p:nvSpPr>
        <p:spPr>
          <a:xfrm>
            <a:off x="4719955" y="319214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1600" dirty="0"/>
          </a:p>
        </p:txBody>
      </p:sp>
      <p:sp>
        <p:nvSpPr>
          <p:cNvPr id="47" name="Text 24"/>
          <p:cNvSpPr/>
          <p:nvPr/>
        </p:nvSpPr>
        <p:spPr>
          <a:xfrm>
            <a:off x="4762500" y="436880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1600" dirty="0"/>
          </a:p>
        </p:txBody>
      </p:sp>
      <p:sp>
        <p:nvSpPr>
          <p:cNvPr id="48" name="Text 25"/>
          <p:cNvSpPr/>
          <p:nvPr/>
        </p:nvSpPr>
        <p:spPr>
          <a:xfrm>
            <a:off x="4772025" y="549973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09-17:37:07-d3jo4gos8jdo4os5dmg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pic>
        <p:nvPicPr>
          <p:cNvPr id="8" name="Image 3" descr="https://kimi-img.moonshot.cn/pub/slides/slides_tmpl/image/25-10-09-17:37:07-d3jo4gos8jdo4os5dm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7615" y="4281805"/>
            <a:ext cx="2289810" cy="77914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335395" y="4454525"/>
            <a:ext cx="212344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授课人：徐傲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/>
          <a:lstStyle/>
          <a:p>
            <a:pPr algn="just">
              <a:lnSpc>
                <a:spcPct val="120000"/>
              </a:lnSpc>
            </a:pPr>
            <a:r>
              <a:rPr lang="en-US" sz="8800" b="1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THANKS</a:t>
            </a:r>
            <a:endParaRPr lang="en-US" sz="1600" dirty="0"/>
          </a:p>
        </p:txBody>
      </p:sp>
      <p:pic>
        <p:nvPicPr>
          <p:cNvPr id="11" name="Image 4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2" name="Image 5" descr="https://kimi-img.moonshot.cn/pub/slides/slides_tmpl/image/25-10-09-17:37:07-d3jo4gos8jdo4os5dmf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3" name="Image 6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4" name="Image 7" descr="https://kimi-img.moonshot.cn/pub/slides/slides_tmpl/image/25-10-09-17:37:07-d3jo4gos8jdo4os5dm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8595" y="4281805"/>
            <a:ext cx="2454275" cy="779145"/>
          </a:xfrm>
          <a:prstGeom prst="rect">
            <a:avLst/>
          </a:prstGeom>
        </p:spPr>
      </p:pic>
      <p:pic>
        <p:nvPicPr>
          <p:cNvPr id="15" name="Image 8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sp>
        <p:nvSpPr>
          <p:cNvPr id="16" name="Text 5"/>
          <p:cNvSpPr/>
          <p:nvPr/>
        </p:nvSpPr>
        <p:spPr>
          <a:xfrm>
            <a:off x="9159240" y="4454525"/>
            <a:ext cx="2348357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时间:2025/01/01 </a:t>
            </a:r>
            <a:endParaRPr lang="en-US" sz="1600" dirty="0"/>
          </a:p>
        </p:txBody>
      </p:sp>
      <p:pic>
        <p:nvPicPr>
          <p:cNvPr id="17" name="Image 9" descr="https://kimi-img.moonshot.cn/pub/slides/slides_tmpl/image/25-10-09-17:37:07-d3jo4gos8jdo4os5dmj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8" name="Text 6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>
              <a:lnSpc>
                <a:spcPct val="120000"/>
              </a:lnSpc>
            </a:pPr>
            <a:r>
              <a:rPr lang="en-US" sz="6600" b="1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9" name="Image 10" descr="https://kimi-img.moonshot.cn/pub/slides/slides_tmpl/image/25-10-09-17:37:08-d3jo4h0s8jdo4os5dmo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20" name="Image 11" descr="https://kimi-img.moonshot.cn/pub/slides/slides_tmpl/image/25-10-09-17:37:08-d3jo4h0s8jdo4os5dmq0.jp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8-d3jo4h0s8jdo4os5dmr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440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情绪困局：对抗还是逃避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2148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3800" dirty="0">
                <a:solidFill>
                  <a:srgbClr val="1580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kimi-img.moonshot.cn/pub/slides/slides_tmpl/image/25-10-09-17:37:07-d3jo4gos8jdo4os5dm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kimi-img.moonshot.cn/pub/slides/slides_tmpl/image/25-10-09-17:37:08-d3jo4h0s8jdo4os5dmt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kimi-img.moonshot.cn/pub/slides/slides_tmpl/image/25-10-09-17:37:08-d3jo4h0s8jdo4os5dmq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kimi-img.moonshot.cn/pub/slides/slides_tmpl/image/25-10-09-17:37:08-d3jo4h0s8jdo4os5dms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8652" y="1169155"/>
            <a:ext cx="118745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考试焦虑时，你通常如何应对？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96752" y="1727707"/>
            <a:ext cx="117983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这些方法，真的让焦虑消失了么？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973808" y="2489414"/>
            <a:ext cx="2921000" cy="2032000"/>
          </a:xfrm>
          <a:custGeom>
            <a:avLst/>
            <a:gdLst/>
            <a:ahLst/>
            <a:cxnLst/>
            <a:rect l="l" t="t" r="r" b="b"/>
            <a:pathLst>
              <a:path w="2921000" h="2032000">
                <a:moveTo>
                  <a:pt x="101600" y="0"/>
                </a:moveTo>
                <a:lnTo>
                  <a:pt x="2819400" y="0"/>
                </a:lnTo>
                <a:cubicBezTo>
                  <a:pt x="2875475" y="0"/>
                  <a:pt x="2921000" y="45525"/>
                  <a:pt x="2921000" y="101600"/>
                </a:cubicBezTo>
                <a:lnTo>
                  <a:pt x="2921000" y="1930400"/>
                </a:lnTo>
                <a:cubicBezTo>
                  <a:pt x="2921000" y="1986475"/>
                  <a:pt x="2875475" y="2032000"/>
                  <a:pt x="2819400" y="2032000"/>
                </a:cubicBezTo>
                <a:lnTo>
                  <a:pt x="101600" y="2032000"/>
                </a:lnTo>
                <a:cubicBezTo>
                  <a:pt x="45525" y="2032000"/>
                  <a:pt x="0" y="1986475"/>
                  <a:pt x="0" y="1930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2177067" y="2723798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36612" y="-22324"/>
                </a:moveTo>
                <a:cubicBezTo>
                  <a:pt x="28218" y="-30629"/>
                  <a:pt x="14645" y="-30629"/>
                  <a:pt x="6251" y="-22324"/>
                </a:cubicBezTo>
                <a:cubicBezTo>
                  <a:pt x="-2143" y="-14020"/>
                  <a:pt x="-2054" y="-357"/>
                  <a:pt x="6251" y="8037"/>
                </a:cubicBezTo>
                <a:lnTo>
                  <a:pt x="477738" y="479524"/>
                </a:lnTo>
                <a:cubicBezTo>
                  <a:pt x="486132" y="487918"/>
                  <a:pt x="499705" y="487918"/>
                  <a:pt x="508010" y="479524"/>
                </a:cubicBezTo>
                <a:cubicBezTo>
                  <a:pt x="516315" y="471130"/>
                  <a:pt x="516404" y="457557"/>
                  <a:pt x="508010" y="449253"/>
                </a:cubicBezTo>
                <a:lnTo>
                  <a:pt x="421749" y="362992"/>
                </a:lnTo>
                <a:cubicBezTo>
                  <a:pt x="461397" y="324416"/>
                  <a:pt x="485686" y="272088"/>
                  <a:pt x="485686" y="214313"/>
                </a:cubicBezTo>
                <a:cubicBezTo>
                  <a:pt x="485686" y="95994"/>
                  <a:pt x="383351" y="0"/>
                  <a:pt x="257086" y="0"/>
                </a:cubicBezTo>
                <a:cubicBezTo>
                  <a:pt x="200829" y="0"/>
                  <a:pt x="149215" y="19110"/>
                  <a:pt x="109389" y="50721"/>
                </a:cubicBezTo>
                <a:lnTo>
                  <a:pt x="36612" y="-22324"/>
                </a:lnTo>
                <a:close/>
                <a:moveTo>
                  <a:pt x="53935" y="116086"/>
                </a:moveTo>
                <a:cubicBezTo>
                  <a:pt x="37683" y="145554"/>
                  <a:pt x="28575" y="178862"/>
                  <a:pt x="28575" y="214223"/>
                </a:cubicBezTo>
                <a:cubicBezTo>
                  <a:pt x="28575" y="262711"/>
                  <a:pt x="45720" y="307360"/>
                  <a:pt x="74652" y="343257"/>
                </a:cubicBezTo>
                <a:lnTo>
                  <a:pt x="31075" y="425678"/>
                </a:lnTo>
                <a:cubicBezTo>
                  <a:pt x="26789" y="433715"/>
                  <a:pt x="28129" y="443538"/>
                  <a:pt x="34290" y="450235"/>
                </a:cubicBezTo>
                <a:cubicBezTo>
                  <a:pt x="40451" y="456932"/>
                  <a:pt x="50096" y="458986"/>
                  <a:pt x="58489" y="455414"/>
                </a:cubicBezTo>
                <a:lnTo>
                  <a:pt x="164217" y="410141"/>
                </a:lnTo>
                <a:cubicBezTo>
                  <a:pt x="192613" y="422017"/>
                  <a:pt x="224135" y="428625"/>
                  <a:pt x="257175" y="428625"/>
                </a:cubicBezTo>
                <a:cubicBezTo>
                  <a:pt x="289679" y="428625"/>
                  <a:pt x="320486" y="422285"/>
                  <a:pt x="348526" y="410855"/>
                </a:cubicBezTo>
                <a:lnTo>
                  <a:pt x="53846" y="116175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7" name="Text 4"/>
          <p:cNvSpPr/>
          <p:nvPr/>
        </p:nvSpPr>
        <p:spPr>
          <a:xfrm>
            <a:off x="1919905" y="3352780"/>
            <a:ext cx="10287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自我压制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132512" y="3809674"/>
            <a:ext cx="2603500" cy="508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告诉自己“不许紧张！”，试图通过意志力消除焦虑。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148644" y="2489414"/>
            <a:ext cx="3898900" cy="2489200"/>
          </a:xfrm>
          <a:custGeom>
            <a:avLst/>
            <a:gdLst/>
            <a:ahLst/>
            <a:cxnLst/>
            <a:rect l="l" t="t" r="r" b="b"/>
            <a:pathLst>
              <a:path w="3898900" h="2489200">
                <a:moveTo>
                  <a:pt x="101609" y="0"/>
                </a:moveTo>
                <a:lnTo>
                  <a:pt x="3797291" y="0"/>
                </a:lnTo>
                <a:cubicBezTo>
                  <a:pt x="3853408" y="0"/>
                  <a:pt x="3898900" y="45492"/>
                  <a:pt x="3898900" y="101609"/>
                </a:cubicBezTo>
                <a:lnTo>
                  <a:pt x="3898900" y="2387591"/>
                </a:lnTo>
                <a:cubicBezTo>
                  <a:pt x="3898900" y="2443708"/>
                  <a:pt x="3853408" y="2489200"/>
                  <a:pt x="3797291" y="2489200"/>
                </a:cubicBezTo>
                <a:lnTo>
                  <a:pt x="101609" y="2489200"/>
                </a:lnTo>
                <a:cubicBezTo>
                  <a:pt x="45492" y="2489200"/>
                  <a:pt x="0" y="2443708"/>
                  <a:pt x="0" y="2387591"/>
                </a:cubicBezTo>
                <a:lnTo>
                  <a:pt x="0" y="101609"/>
                </a:lnTo>
                <a:cubicBezTo>
                  <a:pt x="0" y="45492"/>
                  <a:pt x="45492" y="0"/>
                  <a:pt x="101609" y="0"/>
                </a:cubicBezTo>
                <a:close/>
              </a:path>
            </a:pathLst>
          </a:custGeom>
          <a:solidFill>
            <a:srgbClr val="9CCB89"/>
          </a:solidFill>
          <a:ln/>
          <a:effectLst>
            <a:outerShdw sx="100000" sy="100000" kx="0" ky="0" algn="bl" rotWithShape="0" blurRad="190500" dist="127000" dir="5400000">
              <a:srgbClr val="000000">
                <a:alpha val="10196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5867400" y="2794065"/>
            <a:ext cx="457200" cy="609600"/>
          </a:xfrm>
          <a:custGeom>
            <a:avLst/>
            <a:gdLst/>
            <a:ahLst/>
            <a:cxnLst/>
            <a:rect l="l" t="t" r="r" b="b"/>
            <a:pathLst>
              <a:path w="457200" h="609600">
                <a:moveTo>
                  <a:pt x="19050" y="76200"/>
                </a:moveTo>
                <a:cubicBezTo>
                  <a:pt x="19050" y="34171"/>
                  <a:pt x="53221" y="0"/>
                  <a:pt x="95250" y="0"/>
                </a:cubicBezTo>
                <a:lnTo>
                  <a:pt x="361950" y="0"/>
                </a:lnTo>
                <a:cubicBezTo>
                  <a:pt x="403979" y="0"/>
                  <a:pt x="438150" y="34171"/>
                  <a:pt x="438150" y="76200"/>
                </a:cubicBezTo>
                <a:lnTo>
                  <a:pt x="438150" y="533400"/>
                </a:lnTo>
                <a:cubicBezTo>
                  <a:pt x="438150" y="575429"/>
                  <a:pt x="403979" y="609600"/>
                  <a:pt x="361950" y="609600"/>
                </a:cubicBezTo>
                <a:lnTo>
                  <a:pt x="95250" y="609600"/>
                </a:lnTo>
                <a:cubicBezTo>
                  <a:pt x="53221" y="609600"/>
                  <a:pt x="19050" y="575429"/>
                  <a:pt x="19050" y="533400"/>
                </a:cubicBezTo>
                <a:lnTo>
                  <a:pt x="19050" y="76200"/>
                </a:lnTo>
                <a:close/>
                <a:moveTo>
                  <a:pt x="95250" y="76200"/>
                </a:moveTo>
                <a:lnTo>
                  <a:pt x="95250" y="438150"/>
                </a:lnTo>
                <a:lnTo>
                  <a:pt x="361950" y="438150"/>
                </a:lnTo>
                <a:lnTo>
                  <a:pt x="361950" y="76200"/>
                </a:lnTo>
                <a:lnTo>
                  <a:pt x="95250" y="76200"/>
                </a:lnTo>
                <a:close/>
                <a:moveTo>
                  <a:pt x="228600" y="561975"/>
                </a:moveTo>
                <a:cubicBezTo>
                  <a:pt x="249674" y="561975"/>
                  <a:pt x="266700" y="544949"/>
                  <a:pt x="266700" y="523875"/>
                </a:cubicBezTo>
                <a:cubicBezTo>
                  <a:pt x="266700" y="502801"/>
                  <a:pt x="249674" y="485775"/>
                  <a:pt x="228600" y="485775"/>
                </a:cubicBezTo>
                <a:cubicBezTo>
                  <a:pt x="207526" y="485775"/>
                  <a:pt x="190500" y="502801"/>
                  <a:pt x="190500" y="523875"/>
                </a:cubicBezTo>
                <a:cubicBezTo>
                  <a:pt x="190500" y="544949"/>
                  <a:pt x="207526" y="561975"/>
                  <a:pt x="228600" y="561975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1" name="Text 8"/>
          <p:cNvSpPr/>
          <p:nvPr/>
        </p:nvSpPr>
        <p:spPr>
          <a:xfrm>
            <a:off x="5397435" y="3606845"/>
            <a:ext cx="1397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刷手机逃避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4402495" y="4063902"/>
            <a:ext cx="33909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通过转移注意力来暂时避开焦虑源，获得片刻轻松。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8297126" y="2489414"/>
            <a:ext cx="2921000" cy="2032000"/>
          </a:xfrm>
          <a:custGeom>
            <a:avLst/>
            <a:gdLst/>
            <a:ahLst/>
            <a:cxnLst/>
            <a:rect l="l" t="t" r="r" b="b"/>
            <a:pathLst>
              <a:path w="2921000" h="2032000">
                <a:moveTo>
                  <a:pt x="101600" y="0"/>
                </a:moveTo>
                <a:lnTo>
                  <a:pt x="2819400" y="0"/>
                </a:lnTo>
                <a:cubicBezTo>
                  <a:pt x="2875475" y="0"/>
                  <a:pt x="2921000" y="45525"/>
                  <a:pt x="2921000" y="101600"/>
                </a:cubicBezTo>
                <a:lnTo>
                  <a:pt x="2921000" y="1930400"/>
                </a:lnTo>
                <a:cubicBezTo>
                  <a:pt x="2921000" y="1986475"/>
                  <a:pt x="2875475" y="2032000"/>
                  <a:pt x="2819400" y="2032000"/>
                </a:cubicBezTo>
                <a:lnTo>
                  <a:pt x="101600" y="2032000"/>
                </a:lnTo>
                <a:cubicBezTo>
                  <a:pt x="45525" y="2032000"/>
                  <a:pt x="0" y="1986475"/>
                  <a:pt x="0" y="1930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C9DDAF">
              <a:alpha val="50196"/>
            </a:srgbClr>
          </a:solidFill>
          <a:ln/>
        </p:spPr>
      </p:sp>
      <p:sp>
        <p:nvSpPr>
          <p:cNvPr id="14" name="Shape 11"/>
          <p:cNvSpPr/>
          <p:nvPr/>
        </p:nvSpPr>
        <p:spPr>
          <a:xfrm>
            <a:off x="9500386" y="2723798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93315" y="21431"/>
                </a:moveTo>
                <a:cubicBezTo>
                  <a:pt x="93315" y="-6168"/>
                  <a:pt x="115722" y="-28575"/>
                  <a:pt x="143321" y="-28575"/>
                </a:cubicBezTo>
                <a:cubicBezTo>
                  <a:pt x="170921" y="-28575"/>
                  <a:pt x="193328" y="-6168"/>
                  <a:pt x="193328" y="21431"/>
                </a:cubicBezTo>
                <a:cubicBezTo>
                  <a:pt x="193328" y="49030"/>
                  <a:pt x="170921" y="71438"/>
                  <a:pt x="143321" y="71438"/>
                </a:cubicBezTo>
                <a:cubicBezTo>
                  <a:pt x="115722" y="71438"/>
                  <a:pt x="93315" y="49030"/>
                  <a:pt x="93315" y="21431"/>
                </a:cubicBezTo>
                <a:close/>
                <a:moveTo>
                  <a:pt x="86171" y="183326"/>
                </a:moveTo>
                <a:lnTo>
                  <a:pt x="65990" y="203508"/>
                </a:lnTo>
                <a:cubicBezTo>
                  <a:pt x="60633" y="208865"/>
                  <a:pt x="57596" y="216098"/>
                  <a:pt x="57596" y="223689"/>
                </a:cubicBezTo>
                <a:lnTo>
                  <a:pt x="57596" y="257175"/>
                </a:lnTo>
                <a:cubicBezTo>
                  <a:pt x="57596" y="272981"/>
                  <a:pt x="44827" y="285750"/>
                  <a:pt x="29021" y="285750"/>
                </a:cubicBezTo>
                <a:cubicBezTo>
                  <a:pt x="13216" y="285750"/>
                  <a:pt x="446" y="272981"/>
                  <a:pt x="446" y="257175"/>
                </a:cubicBezTo>
                <a:lnTo>
                  <a:pt x="446" y="223689"/>
                </a:lnTo>
                <a:cubicBezTo>
                  <a:pt x="446" y="200918"/>
                  <a:pt x="9465" y="179130"/>
                  <a:pt x="25539" y="163056"/>
                </a:cubicBezTo>
                <a:lnTo>
                  <a:pt x="56882" y="131713"/>
                </a:lnTo>
                <a:cubicBezTo>
                  <a:pt x="77242" y="111353"/>
                  <a:pt x="104745" y="99923"/>
                  <a:pt x="133499" y="99923"/>
                </a:cubicBezTo>
                <a:cubicBezTo>
                  <a:pt x="166449" y="99923"/>
                  <a:pt x="197614" y="114925"/>
                  <a:pt x="218152" y="140643"/>
                </a:cubicBezTo>
                <a:lnTo>
                  <a:pt x="234226" y="160734"/>
                </a:lnTo>
                <a:cubicBezTo>
                  <a:pt x="239673" y="167521"/>
                  <a:pt x="247888" y="171450"/>
                  <a:pt x="256550" y="171450"/>
                </a:cubicBezTo>
                <a:lnTo>
                  <a:pt x="286196" y="171450"/>
                </a:lnTo>
                <a:cubicBezTo>
                  <a:pt x="302002" y="171450"/>
                  <a:pt x="314771" y="184219"/>
                  <a:pt x="314771" y="200025"/>
                </a:cubicBezTo>
                <a:cubicBezTo>
                  <a:pt x="314771" y="215831"/>
                  <a:pt x="302002" y="228600"/>
                  <a:pt x="286196" y="228600"/>
                </a:cubicBezTo>
                <a:lnTo>
                  <a:pt x="256550" y="228600"/>
                </a:lnTo>
                <a:cubicBezTo>
                  <a:pt x="230475" y="228600"/>
                  <a:pt x="205919" y="216724"/>
                  <a:pt x="189577" y="196453"/>
                </a:cubicBezTo>
                <a:lnTo>
                  <a:pt x="186184" y="192256"/>
                </a:lnTo>
                <a:lnTo>
                  <a:pt x="186184" y="295126"/>
                </a:lnTo>
                <a:lnTo>
                  <a:pt x="216991" y="321558"/>
                </a:lnTo>
                <a:cubicBezTo>
                  <a:pt x="232797" y="335131"/>
                  <a:pt x="243155" y="353884"/>
                  <a:pt x="246102" y="374511"/>
                </a:cubicBezTo>
                <a:lnTo>
                  <a:pt x="257354" y="453182"/>
                </a:lnTo>
                <a:cubicBezTo>
                  <a:pt x="259586" y="468809"/>
                  <a:pt x="248692" y="483275"/>
                  <a:pt x="233065" y="485507"/>
                </a:cubicBezTo>
                <a:cubicBezTo>
                  <a:pt x="217438" y="487740"/>
                  <a:pt x="202972" y="476845"/>
                  <a:pt x="200739" y="461218"/>
                </a:cubicBezTo>
                <a:lnTo>
                  <a:pt x="189488" y="382548"/>
                </a:lnTo>
                <a:cubicBezTo>
                  <a:pt x="188506" y="375672"/>
                  <a:pt x="185023" y="369421"/>
                  <a:pt x="179755" y="364867"/>
                </a:cubicBezTo>
                <a:lnTo>
                  <a:pt x="116086" y="310307"/>
                </a:lnTo>
                <a:cubicBezTo>
                  <a:pt x="97066" y="294055"/>
                  <a:pt x="86171" y="270212"/>
                  <a:pt x="86171" y="245209"/>
                </a:cubicBezTo>
                <a:lnTo>
                  <a:pt x="86171" y="183326"/>
                </a:lnTo>
                <a:close/>
                <a:moveTo>
                  <a:pt x="86261" y="331291"/>
                </a:moveTo>
                <a:cubicBezTo>
                  <a:pt x="88404" y="333345"/>
                  <a:pt x="90547" y="335399"/>
                  <a:pt x="92869" y="337364"/>
                </a:cubicBezTo>
                <a:lnTo>
                  <a:pt x="133945" y="372547"/>
                </a:lnTo>
                <a:lnTo>
                  <a:pt x="131981" y="379333"/>
                </a:lnTo>
                <a:cubicBezTo>
                  <a:pt x="127962" y="393353"/>
                  <a:pt x="120461" y="406122"/>
                  <a:pt x="110192" y="416391"/>
                </a:cubicBezTo>
                <a:lnTo>
                  <a:pt x="49203" y="477381"/>
                </a:lnTo>
                <a:cubicBezTo>
                  <a:pt x="38040" y="488543"/>
                  <a:pt x="19913" y="488543"/>
                  <a:pt x="8751" y="477381"/>
                </a:cubicBezTo>
                <a:cubicBezTo>
                  <a:pt x="-2411" y="466219"/>
                  <a:pt x="-2411" y="448092"/>
                  <a:pt x="8751" y="436930"/>
                </a:cubicBezTo>
                <a:lnTo>
                  <a:pt x="69741" y="375940"/>
                </a:lnTo>
                <a:cubicBezTo>
                  <a:pt x="73134" y="372547"/>
                  <a:pt x="75634" y="368260"/>
                  <a:pt x="76974" y="363617"/>
                </a:cubicBezTo>
                <a:lnTo>
                  <a:pt x="86261" y="331291"/>
                </a:lnTo>
                <a:close/>
                <a:moveTo>
                  <a:pt x="451396" y="308074"/>
                </a:moveTo>
                <a:cubicBezTo>
                  <a:pt x="443002" y="316468"/>
                  <a:pt x="429429" y="316468"/>
                  <a:pt x="421124" y="308074"/>
                </a:cubicBezTo>
                <a:cubicBezTo>
                  <a:pt x="412819" y="299680"/>
                  <a:pt x="412730" y="286107"/>
                  <a:pt x="421124" y="277803"/>
                </a:cubicBezTo>
                <a:lnTo>
                  <a:pt x="448806" y="250121"/>
                </a:lnTo>
                <a:lnTo>
                  <a:pt x="357634" y="250121"/>
                </a:lnTo>
                <a:cubicBezTo>
                  <a:pt x="345758" y="250121"/>
                  <a:pt x="336203" y="240566"/>
                  <a:pt x="336203" y="228689"/>
                </a:cubicBezTo>
                <a:cubicBezTo>
                  <a:pt x="336203" y="216813"/>
                  <a:pt x="345758" y="207258"/>
                  <a:pt x="357634" y="207258"/>
                </a:cubicBezTo>
                <a:lnTo>
                  <a:pt x="448806" y="207258"/>
                </a:lnTo>
                <a:lnTo>
                  <a:pt x="421124" y="179576"/>
                </a:lnTo>
                <a:cubicBezTo>
                  <a:pt x="412730" y="171182"/>
                  <a:pt x="412730" y="157609"/>
                  <a:pt x="421124" y="149304"/>
                </a:cubicBezTo>
                <a:cubicBezTo>
                  <a:pt x="429518" y="141000"/>
                  <a:pt x="443091" y="140910"/>
                  <a:pt x="451396" y="149304"/>
                </a:cubicBezTo>
                <a:lnTo>
                  <a:pt x="515689" y="213598"/>
                </a:lnTo>
                <a:cubicBezTo>
                  <a:pt x="524083" y="221992"/>
                  <a:pt x="524083" y="235565"/>
                  <a:pt x="515689" y="243870"/>
                </a:cubicBezTo>
                <a:lnTo>
                  <a:pt x="451396" y="308164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5" name="Text 12"/>
          <p:cNvSpPr/>
          <p:nvPr/>
        </p:nvSpPr>
        <p:spPr>
          <a:xfrm>
            <a:off x="9243224" y="3352780"/>
            <a:ext cx="10287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放弃复习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8455831" y="3809674"/>
            <a:ext cx="2603500" cy="508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认为复习无用，干脆听天由命，以逃避失败的痛苦。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203102" y="5384162"/>
            <a:ext cx="117856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这些方法短期看似有效，但长期来看，往往让我们陷入</a:t>
            </a:r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highlight>
                  <a:srgbClr val="6DB84D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“对抗-更焦虑” </a:t>
            </a:r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或</a:t>
            </a:r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highlight>
                  <a:srgbClr val="6DB84D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“逃避-问题仍在” </a:t>
            </a:r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的恶性循环。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39408" y="1412484"/>
            <a:ext cx="4902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对抗-逃避循环：情绪的陷阱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52524" y="2072695"/>
            <a:ext cx="7347204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我们的大部分能量，都消耗在了与情绪的斗争上，而非解决问题本身。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484599" y="3068786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107156" y="50006"/>
                </a:moveTo>
                <a:cubicBezTo>
                  <a:pt x="107156" y="22414"/>
                  <a:pt x="129570" y="0"/>
                  <a:pt x="157163" y="0"/>
                </a:cubicBezTo>
                <a:lnTo>
                  <a:pt x="178594" y="0"/>
                </a:lnTo>
                <a:cubicBezTo>
                  <a:pt x="194399" y="0"/>
                  <a:pt x="207169" y="12769"/>
                  <a:pt x="207169" y="28575"/>
                </a:cubicBezTo>
                <a:lnTo>
                  <a:pt x="207169" y="428625"/>
                </a:lnTo>
                <a:cubicBezTo>
                  <a:pt x="207169" y="444431"/>
                  <a:pt x="194399" y="457200"/>
                  <a:pt x="178594" y="457200"/>
                </a:cubicBezTo>
                <a:lnTo>
                  <a:pt x="150019" y="457200"/>
                </a:lnTo>
                <a:cubicBezTo>
                  <a:pt x="123408" y="457200"/>
                  <a:pt x="100995" y="438983"/>
                  <a:pt x="94655" y="414338"/>
                </a:cubicBezTo>
                <a:cubicBezTo>
                  <a:pt x="94030" y="414338"/>
                  <a:pt x="93494" y="414338"/>
                  <a:pt x="92869" y="414338"/>
                </a:cubicBezTo>
                <a:cubicBezTo>
                  <a:pt x="53400" y="414338"/>
                  <a:pt x="21431" y="382369"/>
                  <a:pt x="21431" y="342900"/>
                </a:cubicBezTo>
                <a:cubicBezTo>
                  <a:pt x="21431" y="326827"/>
                  <a:pt x="26789" y="312003"/>
                  <a:pt x="35719" y="300038"/>
                </a:cubicBezTo>
                <a:cubicBezTo>
                  <a:pt x="18395" y="287000"/>
                  <a:pt x="7144" y="266283"/>
                  <a:pt x="7144" y="242888"/>
                </a:cubicBezTo>
                <a:cubicBezTo>
                  <a:pt x="7144" y="215295"/>
                  <a:pt x="22860" y="191274"/>
                  <a:pt x="45720" y="179397"/>
                </a:cubicBezTo>
                <a:cubicBezTo>
                  <a:pt x="39380" y="168682"/>
                  <a:pt x="35719" y="156180"/>
                  <a:pt x="35719" y="142875"/>
                </a:cubicBezTo>
                <a:cubicBezTo>
                  <a:pt x="35719" y="103406"/>
                  <a:pt x="67687" y="71438"/>
                  <a:pt x="107156" y="71438"/>
                </a:cubicBezTo>
                <a:lnTo>
                  <a:pt x="107156" y="50006"/>
                </a:lnTo>
                <a:close/>
                <a:moveTo>
                  <a:pt x="350044" y="50006"/>
                </a:moveTo>
                <a:lnTo>
                  <a:pt x="350044" y="71438"/>
                </a:lnTo>
                <a:cubicBezTo>
                  <a:pt x="389513" y="71438"/>
                  <a:pt x="421481" y="103406"/>
                  <a:pt x="421481" y="142875"/>
                </a:cubicBezTo>
                <a:cubicBezTo>
                  <a:pt x="421481" y="156270"/>
                  <a:pt x="417820" y="168771"/>
                  <a:pt x="411480" y="179397"/>
                </a:cubicBezTo>
                <a:cubicBezTo>
                  <a:pt x="434429" y="191274"/>
                  <a:pt x="450056" y="215205"/>
                  <a:pt x="450056" y="242888"/>
                </a:cubicBezTo>
                <a:cubicBezTo>
                  <a:pt x="450056" y="266283"/>
                  <a:pt x="438805" y="287000"/>
                  <a:pt x="421481" y="300038"/>
                </a:cubicBezTo>
                <a:cubicBezTo>
                  <a:pt x="430411" y="312003"/>
                  <a:pt x="435769" y="326827"/>
                  <a:pt x="435769" y="342900"/>
                </a:cubicBezTo>
                <a:cubicBezTo>
                  <a:pt x="435769" y="382369"/>
                  <a:pt x="403800" y="414338"/>
                  <a:pt x="364331" y="414338"/>
                </a:cubicBezTo>
                <a:cubicBezTo>
                  <a:pt x="363706" y="414338"/>
                  <a:pt x="363170" y="414338"/>
                  <a:pt x="362545" y="414338"/>
                </a:cubicBezTo>
                <a:cubicBezTo>
                  <a:pt x="356205" y="438983"/>
                  <a:pt x="333792" y="457200"/>
                  <a:pt x="307181" y="457200"/>
                </a:cubicBezTo>
                <a:lnTo>
                  <a:pt x="278606" y="457200"/>
                </a:lnTo>
                <a:cubicBezTo>
                  <a:pt x="262801" y="457200"/>
                  <a:pt x="250031" y="444431"/>
                  <a:pt x="250031" y="428625"/>
                </a:cubicBezTo>
                <a:lnTo>
                  <a:pt x="250031" y="28575"/>
                </a:lnTo>
                <a:cubicBezTo>
                  <a:pt x="250031" y="12769"/>
                  <a:pt x="262801" y="0"/>
                  <a:pt x="278606" y="0"/>
                </a:cubicBezTo>
                <a:lnTo>
                  <a:pt x="300038" y="0"/>
                </a:lnTo>
                <a:cubicBezTo>
                  <a:pt x="327630" y="0"/>
                  <a:pt x="350044" y="22414"/>
                  <a:pt x="350044" y="50006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6" name="Text 3"/>
          <p:cNvSpPr/>
          <p:nvPr/>
        </p:nvSpPr>
        <p:spPr>
          <a:xfrm>
            <a:off x="1198699" y="3647020"/>
            <a:ext cx="10287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负面情绪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135277" y="4002418"/>
            <a:ext cx="11557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如焦虑、恐惧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3404127" y="3424185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505956" y="248781"/>
                </a:moveTo>
                <a:cubicBezTo>
                  <a:pt x="517118" y="237619"/>
                  <a:pt x="517118" y="219492"/>
                  <a:pt x="505956" y="208330"/>
                </a:cubicBezTo>
                <a:lnTo>
                  <a:pt x="391656" y="94030"/>
                </a:lnTo>
                <a:cubicBezTo>
                  <a:pt x="380494" y="82868"/>
                  <a:pt x="362367" y="82868"/>
                  <a:pt x="351205" y="94030"/>
                </a:cubicBezTo>
                <a:cubicBezTo>
                  <a:pt x="340043" y="105192"/>
                  <a:pt x="340043" y="123319"/>
                  <a:pt x="351205" y="134481"/>
                </a:cubicBezTo>
                <a:lnTo>
                  <a:pt x="416749" y="200025"/>
                </a:lnTo>
                <a:lnTo>
                  <a:pt x="28575" y="200025"/>
                </a:lnTo>
                <a:cubicBezTo>
                  <a:pt x="12769" y="200025"/>
                  <a:pt x="0" y="212794"/>
                  <a:pt x="0" y="228600"/>
                </a:cubicBezTo>
                <a:cubicBezTo>
                  <a:pt x="0" y="244406"/>
                  <a:pt x="12769" y="257175"/>
                  <a:pt x="28575" y="257175"/>
                </a:cubicBezTo>
                <a:lnTo>
                  <a:pt x="416749" y="257175"/>
                </a:lnTo>
                <a:lnTo>
                  <a:pt x="351205" y="322719"/>
                </a:lnTo>
                <a:cubicBezTo>
                  <a:pt x="340042" y="333881"/>
                  <a:pt x="340042" y="352008"/>
                  <a:pt x="351205" y="363170"/>
                </a:cubicBezTo>
                <a:cubicBezTo>
                  <a:pt x="362367" y="374333"/>
                  <a:pt x="380494" y="374333"/>
                  <a:pt x="391656" y="363170"/>
                </a:cubicBezTo>
                <a:lnTo>
                  <a:pt x="505956" y="248870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9" name="Shape 6"/>
          <p:cNvSpPr/>
          <p:nvPr/>
        </p:nvSpPr>
        <p:spPr>
          <a:xfrm>
            <a:off x="4150108" y="2834403"/>
            <a:ext cx="3886200" cy="1625600"/>
          </a:xfrm>
          <a:custGeom>
            <a:avLst/>
            <a:gdLst/>
            <a:ahLst/>
            <a:cxnLst/>
            <a:rect l="l" t="t" r="r" b="b"/>
            <a:pathLst>
              <a:path w="3886200" h="1625600">
                <a:moveTo>
                  <a:pt x="101600" y="0"/>
                </a:moveTo>
                <a:lnTo>
                  <a:pt x="3784600" y="0"/>
                </a:lnTo>
                <a:cubicBezTo>
                  <a:pt x="3840675" y="0"/>
                  <a:pt x="3886200" y="45525"/>
                  <a:pt x="3886200" y="101600"/>
                </a:cubicBezTo>
                <a:lnTo>
                  <a:pt x="3886200" y="1524000"/>
                </a:lnTo>
                <a:cubicBezTo>
                  <a:pt x="3886200" y="1580075"/>
                  <a:pt x="3840675" y="1625600"/>
                  <a:pt x="3784600" y="1625600"/>
                </a:cubicBezTo>
                <a:lnTo>
                  <a:pt x="101600" y="1625600"/>
                </a:lnTo>
                <a:cubicBezTo>
                  <a:pt x="45525" y="1625600"/>
                  <a:pt x="0" y="1580075"/>
                  <a:pt x="0" y="15240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C9DDAF">
              <a:alpha val="60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5867302" y="3068786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232708" y="0"/>
                  <a:pt x="236815" y="893"/>
                  <a:pt x="240566" y="2590"/>
                </a:cubicBezTo>
                <a:lnTo>
                  <a:pt x="408801" y="73938"/>
                </a:lnTo>
                <a:cubicBezTo>
                  <a:pt x="428446" y="82242"/>
                  <a:pt x="443091" y="101620"/>
                  <a:pt x="443002" y="125016"/>
                </a:cubicBezTo>
                <a:cubicBezTo>
                  <a:pt x="442555" y="213598"/>
                  <a:pt x="406122" y="375672"/>
                  <a:pt x="252264" y="449342"/>
                </a:cubicBezTo>
                <a:cubicBezTo>
                  <a:pt x="237351" y="456486"/>
                  <a:pt x="220028" y="456486"/>
                  <a:pt x="205115" y="449342"/>
                </a:cubicBezTo>
                <a:cubicBezTo>
                  <a:pt x="51167" y="375672"/>
                  <a:pt x="14823" y="213598"/>
                  <a:pt x="14377" y="125016"/>
                </a:cubicBezTo>
                <a:cubicBezTo>
                  <a:pt x="14287" y="101620"/>
                  <a:pt x="28932" y="82242"/>
                  <a:pt x="48577" y="73938"/>
                </a:cubicBezTo>
                <a:lnTo>
                  <a:pt x="216724" y="2590"/>
                </a:lnTo>
                <a:cubicBezTo>
                  <a:pt x="220474" y="893"/>
                  <a:pt x="224492" y="0"/>
                  <a:pt x="228600" y="0"/>
                </a:cubicBezTo>
                <a:close/>
                <a:moveTo>
                  <a:pt x="228600" y="59650"/>
                </a:moveTo>
                <a:lnTo>
                  <a:pt x="228600" y="397282"/>
                </a:lnTo>
                <a:cubicBezTo>
                  <a:pt x="351830" y="337631"/>
                  <a:pt x="384959" y="205472"/>
                  <a:pt x="385763" y="126355"/>
                </a:cubicBezTo>
                <a:lnTo>
                  <a:pt x="228600" y="59740"/>
                </a:lnTo>
                <a:lnTo>
                  <a:pt x="228600" y="59740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1" name="Text 8"/>
          <p:cNvSpPr/>
          <p:nvPr/>
        </p:nvSpPr>
        <p:spPr>
          <a:xfrm>
            <a:off x="5581565" y="3647020"/>
            <a:ext cx="10287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本能反应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4784737" y="4002418"/>
            <a:ext cx="26162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对抗 (压制) 或 逃避 (转移注意力)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8273490" y="3424185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505956" y="248781"/>
                </a:moveTo>
                <a:cubicBezTo>
                  <a:pt x="517118" y="237619"/>
                  <a:pt x="517118" y="219492"/>
                  <a:pt x="505956" y="208330"/>
                </a:cubicBezTo>
                <a:lnTo>
                  <a:pt x="391656" y="94030"/>
                </a:lnTo>
                <a:cubicBezTo>
                  <a:pt x="380494" y="82868"/>
                  <a:pt x="362367" y="82868"/>
                  <a:pt x="351205" y="94030"/>
                </a:cubicBezTo>
                <a:cubicBezTo>
                  <a:pt x="340043" y="105192"/>
                  <a:pt x="340043" y="123319"/>
                  <a:pt x="351205" y="134481"/>
                </a:cubicBezTo>
                <a:lnTo>
                  <a:pt x="416749" y="200025"/>
                </a:lnTo>
                <a:lnTo>
                  <a:pt x="28575" y="200025"/>
                </a:lnTo>
                <a:cubicBezTo>
                  <a:pt x="12769" y="200025"/>
                  <a:pt x="0" y="212794"/>
                  <a:pt x="0" y="228600"/>
                </a:cubicBezTo>
                <a:cubicBezTo>
                  <a:pt x="0" y="244406"/>
                  <a:pt x="12769" y="257175"/>
                  <a:pt x="28575" y="257175"/>
                </a:cubicBezTo>
                <a:lnTo>
                  <a:pt x="416749" y="257175"/>
                </a:lnTo>
                <a:lnTo>
                  <a:pt x="351205" y="322719"/>
                </a:lnTo>
                <a:cubicBezTo>
                  <a:pt x="340042" y="333881"/>
                  <a:pt x="340042" y="352008"/>
                  <a:pt x="351205" y="363170"/>
                </a:cubicBezTo>
                <a:cubicBezTo>
                  <a:pt x="362367" y="374333"/>
                  <a:pt x="380494" y="374333"/>
                  <a:pt x="391656" y="363170"/>
                </a:cubicBezTo>
                <a:lnTo>
                  <a:pt x="505956" y="248870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4" name="Shape 11"/>
          <p:cNvSpPr/>
          <p:nvPr/>
        </p:nvSpPr>
        <p:spPr>
          <a:xfrm>
            <a:off x="10193017" y="3068786"/>
            <a:ext cx="571500" cy="457200"/>
          </a:xfrm>
          <a:custGeom>
            <a:avLst/>
            <a:gdLst/>
            <a:ahLst/>
            <a:cxnLst/>
            <a:rect l="l" t="t" r="r" b="b"/>
            <a:pathLst>
              <a:path w="571500" h="457200">
                <a:moveTo>
                  <a:pt x="471488" y="114300"/>
                </a:moveTo>
                <a:cubicBezTo>
                  <a:pt x="479346" y="114300"/>
                  <a:pt x="485775" y="120729"/>
                  <a:pt x="485775" y="128588"/>
                </a:cubicBezTo>
                <a:lnTo>
                  <a:pt x="485775" y="328613"/>
                </a:lnTo>
                <a:cubicBezTo>
                  <a:pt x="485775" y="336471"/>
                  <a:pt x="479346" y="342900"/>
                  <a:pt x="471488" y="342900"/>
                </a:cubicBezTo>
                <a:lnTo>
                  <a:pt x="100013" y="342900"/>
                </a:lnTo>
                <a:cubicBezTo>
                  <a:pt x="92154" y="342900"/>
                  <a:pt x="85725" y="336471"/>
                  <a:pt x="85725" y="328613"/>
                </a:cubicBezTo>
                <a:lnTo>
                  <a:pt x="85725" y="128588"/>
                </a:lnTo>
                <a:cubicBezTo>
                  <a:pt x="85725" y="120729"/>
                  <a:pt x="92154" y="114300"/>
                  <a:pt x="100013" y="114300"/>
                </a:cubicBezTo>
                <a:lnTo>
                  <a:pt x="471488" y="114300"/>
                </a:lnTo>
                <a:close/>
                <a:moveTo>
                  <a:pt x="100013" y="57150"/>
                </a:moveTo>
                <a:cubicBezTo>
                  <a:pt x="60543" y="57150"/>
                  <a:pt x="28575" y="89118"/>
                  <a:pt x="28575" y="128588"/>
                </a:cubicBezTo>
                <a:lnTo>
                  <a:pt x="28575" y="328613"/>
                </a:lnTo>
                <a:cubicBezTo>
                  <a:pt x="28575" y="368082"/>
                  <a:pt x="60543" y="400050"/>
                  <a:pt x="100013" y="400050"/>
                </a:cubicBezTo>
                <a:lnTo>
                  <a:pt x="471488" y="400050"/>
                </a:lnTo>
                <a:cubicBezTo>
                  <a:pt x="510957" y="400050"/>
                  <a:pt x="542925" y="368082"/>
                  <a:pt x="542925" y="328613"/>
                </a:cubicBezTo>
                <a:lnTo>
                  <a:pt x="542925" y="285750"/>
                </a:lnTo>
                <a:cubicBezTo>
                  <a:pt x="558731" y="285750"/>
                  <a:pt x="571500" y="272981"/>
                  <a:pt x="571500" y="257175"/>
                </a:cubicBezTo>
                <a:lnTo>
                  <a:pt x="571500" y="200025"/>
                </a:lnTo>
                <a:cubicBezTo>
                  <a:pt x="571500" y="184219"/>
                  <a:pt x="558731" y="171450"/>
                  <a:pt x="542925" y="171450"/>
                </a:cubicBezTo>
                <a:lnTo>
                  <a:pt x="542925" y="128588"/>
                </a:lnTo>
                <a:cubicBezTo>
                  <a:pt x="542925" y="89118"/>
                  <a:pt x="510957" y="57150"/>
                  <a:pt x="471488" y="57150"/>
                </a:cubicBezTo>
                <a:lnTo>
                  <a:pt x="100013" y="57150"/>
                </a:lnTo>
                <a:close/>
                <a:moveTo>
                  <a:pt x="150019" y="157163"/>
                </a:moveTo>
                <a:cubicBezTo>
                  <a:pt x="138142" y="157163"/>
                  <a:pt x="128588" y="166717"/>
                  <a:pt x="128588" y="178594"/>
                </a:cubicBezTo>
                <a:lnTo>
                  <a:pt x="128588" y="278606"/>
                </a:lnTo>
                <a:cubicBezTo>
                  <a:pt x="128588" y="290483"/>
                  <a:pt x="138142" y="300038"/>
                  <a:pt x="150019" y="300038"/>
                </a:cubicBezTo>
                <a:lnTo>
                  <a:pt x="207169" y="300038"/>
                </a:lnTo>
                <a:cubicBezTo>
                  <a:pt x="219045" y="300038"/>
                  <a:pt x="228600" y="290483"/>
                  <a:pt x="228600" y="278606"/>
                </a:cubicBezTo>
                <a:lnTo>
                  <a:pt x="228600" y="178594"/>
                </a:lnTo>
                <a:cubicBezTo>
                  <a:pt x="228600" y="166717"/>
                  <a:pt x="219045" y="157163"/>
                  <a:pt x="207169" y="157163"/>
                </a:cubicBezTo>
                <a:lnTo>
                  <a:pt x="150019" y="157163"/>
                </a:ln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5" name="Text 12"/>
          <p:cNvSpPr/>
          <p:nvPr/>
        </p:nvSpPr>
        <p:spPr>
          <a:xfrm>
            <a:off x="9964268" y="3647020"/>
            <a:ext cx="10287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恶性循环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9634094" y="4002418"/>
            <a:ext cx="16891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情绪加剧，能量耗尽</a:t>
            </a:r>
            <a:endParaRPr lang="en-US" sz="1600" dirty="0"/>
          </a:p>
        </p:txBody>
      </p:sp>
      <p:sp>
        <p:nvSpPr>
          <p:cNvPr id="17" name="Shape 14"/>
          <p:cNvSpPr/>
          <p:nvPr/>
        </p:nvSpPr>
        <p:spPr>
          <a:xfrm>
            <a:off x="253902" y="4865784"/>
            <a:ext cx="11684000" cy="0"/>
          </a:xfrm>
          <a:prstGeom prst="line">
            <a:avLst/>
          </a:prstGeom>
          <a:noFill/>
          <a:ln w="20820">
            <a:solidFill>
              <a:srgbClr val="9CCB89"/>
            </a:solidFill>
            <a:prstDash val="solid"/>
            <a:headEnd type="none"/>
            <a:tailEnd type="none"/>
          </a:ln>
        </p:spPr>
      </p:sp>
      <p:sp>
        <p:nvSpPr>
          <p:cNvPr id="18" name="Text 15"/>
          <p:cNvSpPr/>
          <p:nvPr/>
        </p:nvSpPr>
        <p:spPr>
          <a:xfrm>
            <a:off x="190402" y="5089758"/>
            <a:ext cx="1181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6DB84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是时候学习一种新的应对方式了。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8-d3jo4h0s8jdo4os5dmr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7312787" cy="1214120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/>
          <a:lstStyle/>
          <a:p>
            <a:pPr algn="ctr">
              <a:lnSpc>
                <a:spcPct val="100000"/>
              </a:lnSpc>
            </a:pPr>
            <a:r>
              <a:rPr lang="en-US" sz="420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无为新解：顺其自然不是躺平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2148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3800" dirty="0">
                <a:solidFill>
                  <a:srgbClr val="1580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kimi-img.moonshot.cn/pub/slides/slides_tmpl/image/25-10-09-17:37:07-d3jo4gos8jdo4os5dm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kimi-img.moonshot.cn/pub/slides/slides_tmpl/image/25-10-09-17:37:08-d3jo4h0s8jdo4os5dmt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kimi-img.moonshot.cn/pub/slides/slides_tmpl/image/25-10-09-17:37:08-d3jo4h0s8jdo4os5dmq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kimi-img.moonshot.cn/pub/slides/slides_tmpl/image/25-10-09-17:37:08-d3jo4h0s8jdo4os5dms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902" y="1981774"/>
            <a:ext cx="57277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无为新解：顺应自然，减少内耗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902" y="2641984"/>
            <a:ext cx="5785104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道家思想中的“无为”，并非“无所作为”，而是指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highlight>
                  <a:srgbClr val="9CCB89">
                    <a:alpha val="100000"/>
                  </a:srgbClr>
                </a:highlight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不盲目、不强行地对抗自然规律 </a:t>
            </a:r>
            <a:pPr>
              <a:lnSpc>
                <a:spcPct val="130000"/>
              </a:lnSpc>
            </a:pPr>
            <a:r>
              <a:rPr lang="en-US" sz="16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292002" y="3557237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44435" y="73878"/>
                </a:moveTo>
                <a:cubicBezTo>
                  <a:pt x="256758" y="83165"/>
                  <a:pt x="271820" y="92154"/>
                  <a:pt x="288608" y="94417"/>
                </a:cubicBezTo>
                <a:cubicBezTo>
                  <a:pt x="296406" y="95488"/>
                  <a:pt x="303609" y="89952"/>
                  <a:pt x="304681" y="82153"/>
                </a:cubicBezTo>
                <a:cubicBezTo>
                  <a:pt x="305753" y="74355"/>
                  <a:pt x="300216" y="67151"/>
                  <a:pt x="292418" y="66080"/>
                </a:cubicBezTo>
                <a:cubicBezTo>
                  <a:pt x="282952" y="64830"/>
                  <a:pt x="272653" y="59353"/>
                  <a:pt x="261640" y="51078"/>
                </a:cubicBezTo>
                <a:cubicBezTo>
                  <a:pt x="238780" y="33814"/>
                  <a:pt x="207764" y="33814"/>
                  <a:pt x="184845" y="51078"/>
                </a:cubicBezTo>
                <a:cubicBezTo>
                  <a:pt x="170557" y="61853"/>
                  <a:pt x="160615" y="66735"/>
                  <a:pt x="152400" y="66735"/>
                </a:cubicBezTo>
                <a:cubicBezTo>
                  <a:pt x="144185" y="66735"/>
                  <a:pt x="134243" y="61853"/>
                  <a:pt x="119955" y="51078"/>
                </a:cubicBezTo>
                <a:cubicBezTo>
                  <a:pt x="97095" y="33814"/>
                  <a:pt x="66080" y="33814"/>
                  <a:pt x="43160" y="51078"/>
                </a:cubicBezTo>
                <a:cubicBezTo>
                  <a:pt x="32147" y="59353"/>
                  <a:pt x="21848" y="64830"/>
                  <a:pt x="12382" y="66080"/>
                </a:cubicBezTo>
                <a:cubicBezTo>
                  <a:pt x="4584" y="67151"/>
                  <a:pt x="-953" y="74295"/>
                  <a:pt x="119" y="82153"/>
                </a:cubicBezTo>
                <a:cubicBezTo>
                  <a:pt x="1191" y="90011"/>
                  <a:pt x="8334" y="95488"/>
                  <a:pt x="16192" y="94417"/>
                </a:cubicBezTo>
                <a:cubicBezTo>
                  <a:pt x="32980" y="92154"/>
                  <a:pt x="48101" y="83165"/>
                  <a:pt x="60365" y="73878"/>
                </a:cubicBezTo>
                <a:cubicBezTo>
                  <a:pt x="73045" y="64294"/>
                  <a:pt x="90071" y="64294"/>
                  <a:pt x="102751" y="73878"/>
                </a:cubicBezTo>
                <a:cubicBezTo>
                  <a:pt x="117157" y="84773"/>
                  <a:pt x="133886" y="95250"/>
                  <a:pt x="152400" y="95250"/>
                </a:cubicBezTo>
                <a:cubicBezTo>
                  <a:pt x="170914" y="95250"/>
                  <a:pt x="187583" y="84713"/>
                  <a:pt x="202049" y="73878"/>
                </a:cubicBezTo>
                <a:cubicBezTo>
                  <a:pt x="214729" y="64294"/>
                  <a:pt x="231755" y="64294"/>
                  <a:pt x="244435" y="73878"/>
                </a:cubicBezTo>
                <a:close/>
                <a:moveTo>
                  <a:pt x="244435" y="159603"/>
                </a:moveTo>
                <a:cubicBezTo>
                  <a:pt x="256758" y="168890"/>
                  <a:pt x="271820" y="177879"/>
                  <a:pt x="288608" y="180142"/>
                </a:cubicBezTo>
                <a:cubicBezTo>
                  <a:pt x="296406" y="181213"/>
                  <a:pt x="303609" y="175677"/>
                  <a:pt x="304681" y="167878"/>
                </a:cubicBezTo>
                <a:cubicBezTo>
                  <a:pt x="305753" y="160080"/>
                  <a:pt x="300216" y="152876"/>
                  <a:pt x="292418" y="151805"/>
                </a:cubicBezTo>
                <a:cubicBezTo>
                  <a:pt x="282952" y="150555"/>
                  <a:pt x="272653" y="145078"/>
                  <a:pt x="261640" y="136803"/>
                </a:cubicBezTo>
                <a:cubicBezTo>
                  <a:pt x="238780" y="119539"/>
                  <a:pt x="207764" y="119539"/>
                  <a:pt x="184845" y="136803"/>
                </a:cubicBezTo>
                <a:cubicBezTo>
                  <a:pt x="170557" y="147578"/>
                  <a:pt x="160615" y="152460"/>
                  <a:pt x="152400" y="152460"/>
                </a:cubicBezTo>
                <a:cubicBezTo>
                  <a:pt x="144185" y="152460"/>
                  <a:pt x="134243" y="147578"/>
                  <a:pt x="119955" y="136803"/>
                </a:cubicBezTo>
                <a:cubicBezTo>
                  <a:pt x="97095" y="119539"/>
                  <a:pt x="66080" y="119539"/>
                  <a:pt x="43160" y="136803"/>
                </a:cubicBezTo>
                <a:cubicBezTo>
                  <a:pt x="32147" y="145078"/>
                  <a:pt x="21848" y="150555"/>
                  <a:pt x="12382" y="151805"/>
                </a:cubicBezTo>
                <a:cubicBezTo>
                  <a:pt x="4584" y="152817"/>
                  <a:pt x="-953" y="160020"/>
                  <a:pt x="119" y="167878"/>
                </a:cubicBezTo>
                <a:cubicBezTo>
                  <a:pt x="1191" y="175736"/>
                  <a:pt x="8334" y="181213"/>
                  <a:pt x="16192" y="180142"/>
                </a:cubicBezTo>
                <a:cubicBezTo>
                  <a:pt x="32980" y="177879"/>
                  <a:pt x="48101" y="168890"/>
                  <a:pt x="60365" y="159603"/>
                </a:cubicBezTo>
                <a:cubicBezTo>
                  <a:pt x="73045" y="150019"/>
                  <a:pt x="90071" y="150019"/>
                  <a:pt x="102751" y="159603"/>
                </a:cubicBezTo>
                <a:cubicBezTo>
                  <a:pt x="117157" y="170498"/>
                  <a:pt x="133886" y="180975"/>
                  <a:pt x="152400" y="180975"/>
                </a:cubicBezTo>
                <a:cubicBezTo>
                  <a:pt x="170914" y="180975"/>
                  <a:pt x="187583" y="170438"/>
                  <a:pt x="202049" y="159603"/>
                </a:cubicBezTo>
                <a:cubicBezTo>
                  <a:pt x="214729" y="150019"/>
                  <a:pt x="231755" y="150019"/>
                  <a:pt x="244435" y="159603"/>
                </a:cubicBezTo>
                <a:close/>
                <a:moveTo>
                  <a:pt x="202049" y="245328"/>
                </a:moveTo>
                <a:cubicBezTo>
                  <a:pt x="214729" y="235744"/>
                  <a:pt x="231755" y="235744"/>
                  <a:pt x="244435" y="245328"/>
                </a:cubicBezTo>
                <a:cubicBezTo>
                  <a:pt x="256758" y="254615"/>
                  <a:pt x="271820" y="263604"/>
                  <a:pt x="288608" y="265867"/>
                </a:cubicBezTo>
                <a:cubicBezTo>
                  <a:pt x="296406" y="266938"/>
                  <a:pt x="303609" y="261402"/>
                  <a:pt x="304681" y="253603"/>
                </a:cubicBezTo>
                <a:cubicBezTo>
                  <a:pt x="305753" y="245805"/>
                  <a:pt x="300216" y="238601"/>
                  <a:pt x="292418" y="237530"/>
                </a:cubicBezTo>
                <a:cubicBezTo>
                  <a:pt x="282952" y="236280"/>
                  <a:pt x="272653" y="230803"/>
                  <a:pt x="261640" y="222528"/>
                </a:cubicBezTo>
                <a:cubicBezTo>
                  <a:pt x="238780" y="205264"/>
                  <a:pt x="207764" y="205264"/>
                  <a:pt x="184845" y="222528"/>
                </a:cubicBezTo>
                <a:cubicBezTo>
                  <a:pt x="170557" y="233303"/>
                  <a:pt x="160615" y="238185"/>
                  <a:pt x="152400" y="238185"/>
                </a:cubicBezTo>
                <a:cubicBezTo>
                  <a:pt x="144185" y="238185"/>
                  <a:pt x="134243" y="233303"/>
                  <a:pt x="119955" y="222528"/>
                </a:cubicBezTo>
                <a:cubicBezTo>
                  <a:pt x="97095" y="205264"/>
                  <a:pt x="66080" y="205264"/>
                  <a:pt x="43160" y="222528"/>
                </a:cubicBezTo>
                <a:cubicBezTo>
                  <a:pt x="32147" y="230803"/>
                  <a:pt x="21848" y="236280"/>
                  <a:pt x="12382" y="237530"/>
                </a:cubicBezTo>
                <a:cubicBezTo>
                  <a:pt x="4584" y="238601"/>
                  <a:pt x="-953" y="245745"/>
                  <a:pt x="119" y="253603"/>
                </a:cubicBezTo>
                <a:cubicBezTo>
                  <a:pt x="1191" y="261461"/>
                  <a:pt x="8334" y="266938"/>
                  <a:pt x="16192" y="265867"/>
                </a:cubicBezTo>
                <a:cubicBezTo>
                  <a:pt x="32980" y="263604"/>
                  <a:pt x="48101" y="254615"/>
                  <a:pt x="60365" y="245328"/>
                </a:cubicBezTo>
                <a:cubicBezTo>
                  <a:pt x="73045" y="235744"/>
                  <a:pt x="90071" y="235744"/>
                  <a:pt x="102751" y="245328"/>
                </a:cubicBezTo>
                <a:cubicBezTo>
                  <a:pt x="117157" y="256223"/>
                  <a:pt x="133886" y="266700"/>
                  <a:pt x="152400" y="266700"/>
                </a:cubicBezTo>
                <a:cubicBezTo>
                  <a:pt x="170914" y="266700"/>
                  <a:pt x="187583" y="256163"/>
                  <a:pt x="202049" y="245328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6" name="Text 3"/>
          <p:cNvSpPr/>
          <p:nvPr/>
        </p:nvSpPr>
        <p:spPr>
          <a:xfrm>
            <a:off x="837992" y="3454439"/>
            <a:ext cx="42037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顺应情绪之流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837992" y="3809837"/>
            <a:ext cx="425145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允许情绪按其节奏流动，如同治水，疏导胜于堵塞。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292002" y="4369691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9050"/>
                </a:moveTo>
                <a:cubicBezTo>
                  <a:pt x="304800" y="83403"/>
                  <a:pt x="259199" y="137100"/>
                  <a:pt x="198596" y="149662"/>
                </a:cubicBezTo>
                <a:cubicBezTo>
                  <a:pt x="193893" y="115074"/>
                  <a:pt x="178356" y="83939"/>
                  <a:pt x="155436" y="59829"/>
                </a:cubicBezTo>
                <a:cubicBezTo>
                  <a:pt x="179308" y="23813"/>
                  <a:pt x="220206" y="0"/>
                  <a:pt x="266700" y="0"/>
                </a:cubicBezTo>
                <a:lnTo>
                  <a:pt x="285750" y="0"/>
                </a:lnTo>
                <a:cubicBezTo>
                  <a:pt x="296287" y="0"/>
                  <a:pt x="304800" y="8513"/>
                  <a:pt x="304800" y="19050"/>
                </a:cubicBezTo>
                <a:close/>
                <a:moveTo>
                  <a:pt x="0" y="57150"/>
                </a:moveTo>
                <a:cubicBezTo>
                  <a:pt x="0" y="46613"/>
                  <a:pt x="8513" y="38100"/>
                  <a:pt x="19050" y="38100"/>
                </a:cubicBezTo>
                <a:lnTo>
                  <a:pt x="38100" y="38100"/>
                </a:lnTo>
                <a:cubicBezTo>
                  <a:pt x="111740" y="38100"/>
                  <a:pt x="171450" y="97810"/>
                  <a:pt x="171450" y="171450"/>
                </a:cubicBezTo>
                <a:lnTo>
                  <a:pt x="171450" y="285750"/>
                </a:lnTo>
                <a:cubicBezTo>
                  <a:pt x="171450" y="296287"/>
                  <a:pt x="162937" y="304800"/>
                  <a:pt x="152400" y="304800"/>
                </a:cubicBezTo>
                <a:cubicBezTo>
                  <a:pt x="141863" y="304800"/>
                  <a:pt x="133350" y="296287"/>
                  <a:pt x="133350" y="285750"/>
                </a:cubicBezTo>
                <a:lnTo>
                  <a:pt x="133350" y="190500"/>
                </a:lnTo>
                <a:cubicBezTo>
                  <a:pt x="59710" y="190500"/>
                  <a:pt x="0" y="130790"/>
                  <a:pt x="0" y="57150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9" name="Text 6"/>
          <p:cNvSpPr/>
          <p:nvPr/>
        </p:nvSpPr>
        <p:spPr>
          <a:xfrm>
            <a:off x="837992" y="4266895"/>
            <a:ext cx="4381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积蓄行动能量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837992" y="4622293"/>
            <a:ext cx="442925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把节省下来的心理能量，用于更有价值的成长目标上。</a:t>
            </a:r>
            <a:endParaRPr lang="en-US" sz="1600" dirty="0"/>
          </a:p>
        </p:txBody>
      </p:sp>
      <p:pic>
        <p:nvPicPr>
          <p:cNvPr id="11" name="Image 1" descr="https://kimi-web-img.moonshot.cn/img/img.shetu66.com/9657bbfce68c37d186a8148d29516086f2ba338c.png">    </p:cNvPr>
          <p:cNvPicPr>
            <a:picLocks noChangeAspect="1"/>
          </p:cNvPicPr>
          <p:nvPr/>
        </p:nvPicPr>
        <p:blipFill>
          <a:blip r:embed="rId2"/>
          <a:srcRect l="19501" r="19501" t="0" b="0"/>
          <a:stretch/>
        </p:blipFill>
        <p:spPr>
          <a:xfrm>
            <a:off x="6299089" y="457057"/>
            <a:ext cx="5435600" cy="5943600"/>
          </a:xfrm>
          <a:prstGeom prst="roundRect">
            <a:avLst>
              <a:gd name="adj" fmla="val 2804"/>
            </a:avLst>
          </a:prstGeom>
        </p:spPr>
      </p:pic>
    </p:spTree>
  </p:cSld>
  <p:clrMapOvr>
    <a:masterClrMapping/>
  </p:clrMapOvr>
  <p:transition>
    <p:fade/>
    <p:spd val="me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3F4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9-d3jo4h8s8jdo4os5dmv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8652" y="1372308"/>
            <a:ext cx="118745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ACT 接纳：给情绪一个位置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96752" y="2032521"/>
            <a:ext cx="117983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接纳不是屈服，而是一种主动的策略性选择，目的是扩大我们的心理弹性空间。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358809" y="2794228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C9DDAF">
              <a:alpha val="60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1720726" y="3111728"/>
            <a:ext cx="285750" cy="381000"/>
          </a:xfrm>
          <a:custGeom>
            <a:avLst/>
            <a:gdLst/>
            <a:ahLst/>
            <a:cxnLst/>
            <a:rect l="l" t="t" r="r" b="b"/>
            <a:pathLst>
              <a:path w="285750" h="381000">
                <a:moveTo>
                  <a:pt x="217959" y="285750"/>
                </a:moveTo>
                <a:cubicBezTo>
                  <a:pt x="223391" y="269156"/>
                  <a:pt x="234255" y="254124"/>
                  <a:pt x="246534" y="241176"/>
                </a:cubicBezTo>
                <a:cubicBezTo>
                  <a:pt x="270867" y="215578"/>
                  <a:pt x="285750" y="180975"/>
                  <a:pt x="285750" y="142875"/>
                </a:cubicBezTo>
                <a:cubicBezTo>
                  <a:pt x="285750" y="63996"/>
                  <a:pt x="221754" y="0"/>
                  <a:pt x="142875" y="0"/>
                </a:cubicBezTo>
                <a:cubicBezTo>
                  <a:pt x="63996" y="0"/>
                  <a:pt x="0" y="63996"/>
                  <a:pt x="0" y="142875"/>
                </a:cubicBezTo>
                <a:cubicBezTo>
                  <a:pt x="0" y="180975"/>
                  <a:pt x="14883" y="215578"/>
                  <a:pt x="39216" y="241176"/>
                </a:cubicBezTo>
                <a:cubicBezTo>
                  <a:pt x="51495" y="254124"/>
                  <a:pt x="62433" y="269156"/>
                  <a:pt x="67791" y="285750"/>
                </a:cubicBezTo>
                <a:lnTo>
                  <a:pt x="217884" y="285750"/>
                </a:lnTo>
                <a:close/>
                <a:moveTo>
                  <a:pt x="214313" y="321469"/>
                </a:moveTo>
                <a:lnTo>
                  <a:pt x="71438" y="321469"/>
                </a:lnTo>
                <a:lnTo>
                  <a:pt x="71438" y="333375"/>
                </a:lnTo>
                <a:cubicBezTo>
                  <a:pt x="71438" y="366266"/>
                  <a:pt x="98078" y="392906"/>
                  <a:pt x="130969" y="392906"/>
                </a:cubicBezTo>
                <a:lnTo>
                  <a:pt x="154781" y="392906"/>
                </a:lnTo>
                <a:cubicBezTo>
                  <a:pt x="187672" y="392906"/>
                  <a:pt x="214313" y="366266"/>
                  <a:pt x="214313" y="333375"/>
                </a:cubicBezTo>
                <a:lnTo>
                  <a:pt x="214313" y="321469"/>
                </a:lnTo>
                <a:close/>
                <a:moveTo>
                  <a:pt x="136922" y="83344"/>
                </a:moveTo>
                <a:cubicBezTo>
                  <a:pt x="107305" y="83344"/>
                  <a:pt x="83344" y="107305"/>
                  <a:pt x="83344" y="136922"/>
                </a:cubicBezTo>
                <a:cubicBezTo>
                  <a:pt x="83344" y="146819"/>
                  <a:pt x="75381" y="154781"/>
                  <a:pt x="65484" y="154781"/>
                </a:cubicBezTo>
                <a:cubicBezTo>
                  <a:pt x="55587" y="154781"/>
                  <a:pt x="47625" y="146819"/>
                  <a:pt x="47625" y="136922"/>
                </a:cubicBezTo>
                <a:cubicBezTo>
                  <a:pt x="47625" y="87585"/>
                  <a:pt x="87585" y="47625"/>
                  <a:pt x="136922" y="47625"/>
                </a:cubicBezTo>
                <a:cubicBezTo>
                  <a:pt x="146819" y="47625"/>
                  <a:pt x="154781" y="55587"/>
                  <a:pt x="154781" y="65484"/>
                </a:cubicBezTo>
                <a:cubicBezTo>
                  <a:pt x="154781" y="75381"/>
                  <a:pt x="146819" y="83344"/>
                  <a:pt x="136922" y="83344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7" name="Text 4"/>
          <p:cNvSpPr/>
          <p:nvPr/>
        </p:nvSpPr>
        <p:spPr>
          <a:xfrm>
            <a:off x="1496850" y="3911659"/>
            <a:ext cx="7366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1. 觉察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111042" y="4216309"/>
            <a:ext cx="15113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意识到情绪的到来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3763787" y="3191266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421630" y="207318"/>
                </a:moveTo>
                <a:cubicBezTo>
                  <a:pt x="430932" y="198016"/>
                  <a:pt x="430932" y="182910"/>
                  <a:pt x="421630" y="173608"/>
                </a:cubicBezTo>
                <a:lnTo>
                  <a:pt x="326380" y="78358"/>
                </a:lnTo>
                <a:cubicBezTo>
                  <a:pt x="317078" y="69056"/>
                  <a:pt x="301972" y="69056"/>
                  <a:pt x="292671" y="78358"/>
                </a:cubicBezTo>
                <a:cubicBezTo>
                  <a:pt x="283369" y="87660"/>
                  <a:pt x="283369" y="102766"/>
                  <a:pt x="292671" y="112068"/>
                </a:cubicBezTo>
                <a:lnTo>
                  <a:pt x="347290" y="166688"/>
                </a:lnTo>
                <a:lnTo>
                  <a:pt x="23812" y="166688"/>
                </a:lnTo>
                <a:cubicBezTo>
                  <a:pt x="10641" y="166688"/>
                  <a:pt x="0" y="177329"/>
                  <a:pt x="0" y="190500"/>
                </a:cubicBezTo>
                <a:cubicBezTo>
                  <a:pt x="0" y="203671"/>
                  <a:pt x="10641" y="214313"/>
                  <a:pt x="23812" y="214313"/>
                </a:cubicBezTo>
                <a:lnTo>
                  <a:pt x="347290" y="214313"/>
                </a:lnTo>
                <a:lnTo>
                  <a:pt x="292671" y="268932"/>
                </a:lnTo>
                <a:cubicBezTo>
                  <a:pt x="283369" y="278234"/>
                  <a:pt x="283369" y="293340"/>
                  <a:pt x="292671" y="302642"/>
                </a:cubicBezTo>
                <a:cubicBezTo>
                  <a:pt x="301972" y="311944"/>
                  <a:pt x="317078" y="311944"/>
                  <a:pt x="326380" y="302642"/>
                </a:cubicBezTo>
                <a:lnTo>
                  <a:pt x="421630" y="207392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0" name="Shape 7"/>
          <p:cNvSpPr/>
          <p:nvPr/>
        </p:nvSpPr>
        <p:spPr>
          <a:xfrm>
            <a:off x="5587804" y="2794228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C9DDAF">
              <a:alpha val="60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5902097" y="3111728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24185" y="71438"/>
                </a:moveTo>
                <a:lnTo>
                  <a:pt x="24185" y="182687"/>
                </a:lnTo>
                <a:cubicBezTo>
                  <a:pt x="24185" y="195337"/>
                  <a:pt x="29170" y="207466"/>
                  <a:pt x="38100" y="216396"/>
                </a:cubicBezTo>
                <a:lnTo>
                  <a:pt x="180975" y="359271"/>
                </a:lnTo>
                <a:cubicBezTo>
                  <a:pt x="199579" y="377875"/>
                  <a:pt x="229716" y="377875"/>
                  <a:pt x="248320" y="359271"/>
                </a:cubicBezTo>
                <a:lnTo>
                  <a:pt x="359569" y="248022"/>
                </a:lnTo>
                <a:cubicBezTo>
                  <a:pt x="378172" y="229419"/>
                  <a:pt x="378172" y="199281"/>
                  <a:pt x="359569" y="180677"/>
                </a:cubicBezTo>
                <a:lnTo>
                  <a:pt x="216694" y="37802"/>
                </a:lnTo>
                <a:cubicBezTo>
                  <a:pt x="207764" y="28798"/>
                  <a:pt x="195709" y="23812"/>
                  <a:pt x="183059" y="23812"/>
                </a:cubicBezTo>
                <a:lnTo>
                  <a:pt x="71810" y="23812"/>
                </a:lnTo>
                <a:cubicBezTo>
                  <a:pt x="45541" y="23812"/>
                  <a:pt x="24185" y="45169"/>
                  <a:pt x="24185" y="71438"/>
                </a:cubicBezTo>
                <a:close/>
                <a:moveTo>
                  <a:pt x="107528" y="83344"/>
                </a:moveTo>
                <a:cubicBezTo>
                  <a:pt x="120671" y="83344"/>
                  <a:pt x="131341" y="94014"/>
                  <a:pt x="131341" y="107156"/>
                </a:cubicBezTo>
                <a:cubicBezTo>
                  <a:pt x="131341" y="120299"/>
                  <a:pt x="120671" y="130969"/>
                  <a:pt x="107528" y="130969"/>
                </a:cubicBezTo>
                <a:cubicBezTo>
                  <a:pt x="94386" y="130969"/>
                  <a:pt x="83716" y="120299"/>
                  <a:pt x="83716" y="107156"/>
                </a:cubicBezTo>
                <a:cubicBezTo>
                  <a:pt x="83716" y="94014"/>
                  <a:pt x="94386" y="83344"/>
                  <a:pt x="107528" y="83344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2" name="Text 9"/>
          <p:cNvSpPr/>
          <p:nvPr/>
        </p:nvSpPr>
        <p:spPr>
          <a:xfrm>
            <a:off x="5725845" y="3911659"/>
            <a:ext cx="7366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 命名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4984476" y="4216309"/>
            <a:ext cx="22225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给它一个名字，如“焦虑”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7992782" y="3191266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421630" y="207318"/>
                </a:moveTo>
                <a:cubicBezTo>
                  <a:pt x="430932" y="198016"/>
                  <a:pt x="430932" y="182910"/>
                  <a:pt x="421630" y="173608"/>
                </a:cubicBezTo>
                <a:lnTo>
                  <a:pt x="326380" y="78358"/>
                </a:lnTo>
                <a:cubicBezTo>
                  <a:pt x="317078" y="69056"/>
                  <a:pt x="301972" y="69056"/>
                  <a:pt x="292671" y="78358"/>
                </a:cubicBezTo>
                <a:cubicBezTo>
                  <a:pt x="283369" y="87660"/>
                  <a:pt x="283369" y="102766"/>
                  <a:pt x="292671" y="112068"/>
                </a:cubicBezTo>
                <a:lnTo>
                  <a:pt x="347290" y="166688"/>
                </a:lnTo>
                <a:lnTo>
                  <a:pt x="23812" y="166688"/>
                </a:lnTo>
                <a:cubicBezTo>
                  <a:pt x="10641" y="166688"/>
                  <a:pt x="0" y="177329"/>
                  <a:pt x="0" y="190500"/>
                </a:cubicBezTo>
                <a:cubicBezTo>
                  <a:pt x="0" y="203671"/>
                  <a:pt x="10641" y="214313"/>
                  <a:pt x="23812" y="214313"/>
                </a:cubicBezTo>
                <a:lnTo>
                  <a:pt x="347290" y="214313"/>
                </a:lnTo>
                <a:lnTo>
                  <a:pt x="292671" y="268932"/>
                </a:lnTo>
                <a:cubicBezTo>
                  <a:pt x="283369" y="278234"/>
                  <a:pt x="283369" y="293340"/>
                  <a:pt x="292671" y="302642"/>
                </a:cubicBezTo>
                <a:cubicBezTo>
                  <a:pt x="301972" y="311944"/>
                  <a:pt x="317078" y="311944"/>
                  <a:pt x="326380" y="302642"/>
                </a:cubicBezTo>
                <a:lnTo>
                  <a:pt x="421630" y="207392"/>
                </a:lnTo>
                <a:close/>
              </a:path>
            </a:pathLst>
          </a:custGeom>
          <a:solidFill>
            <a:srgbClr val="9CCB89"/>
          </a:solidFill>
          <a:ln/>
        </p:spPr>
      </p:sp>
      <p:sp>
        <p:nvSpPr>
          <p:cNvPr id="15" name="Shape 12"/>
          <p:cNvSpPr/>
          <p:nvPr/>
        </p:nvSpPr>
        <p:spPr>
          <a:xfrm>
            <a:off x="9816800" y="2794228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C9DDAF">
              <a:alpha val="60000"/>
            </a:srgbClr>
          </a:solidFill>
          <a:ln/>
        </p:spPr>
      </p:sp>
      <p:sp>
        <p:nvSpPr>
          <p:cNvPr id="16" name="Shape 13"/>
          <p:cNvSpPr/>
          <p:nvPr/>
        </p:nvSpPr>
        <p:spPr>
          <a:xfrm>
            <a:off x="10107280" y="3111728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208062" y="23068"/>
                </a:moveTo>
                <a:cubicBezTo>
                  <a:pt x="197569" y="8558"/>
                  <a:pt x="180752" y="0"/>
                  <a:pt x="162892" y="0"/>
                </a:cubicBezTo>
                <a:cubicBezTo>
                  <a:pt x="132085" y="0"/>
                  <a:pt x="107156" y="24929"/>
                  <a:pt x="107156" y="55736"/>
                </a:cubicBezTo>
                <a:lnTo>
                  <a:pt x="107156" y="57522"/>
                </a:lnTo>
                <a:cubicBezTo>
                  <a:pt x="107156" y="105445"/>
                  <a:pt x="168176" y="156790"/>
                  <a:pt x="198090" y="179040"/>
                </a:cubicBezTo>
                <a:cubicBezTo>
                  <a:pt x="207764" y="186258"/>
                  <a:pt x="220787" y="186258"/>
                  <a:pt x="230460" y="179040"/>
                </a:cubicBezTo>
                <a:cubicBezTo>
                  <a:pt x="260375" y="156716"/>
                  <a:pt x="321394" y="105445"/>
                  <a:pt x="321394" y="57522"/>
                </a:cubicBezTo>
                <a:lnTo>
                  <a:pt x="321394" y="55736"/>
                </a:lnTo>
                <a:cubicBezTo>
                  <a:pt x="321394" y="24929"/>
                  <a:pt x="296466" y="0"/>
                  <a:pt x="265658" y="0"/>
                </a:cubicBezTo>
                <a:cubicBezTo>
                  <a:pt x="247799" y="0"/>
                  <a:pt x="230981" y="8558"/>
                  <a:pt x="220489" y="23068"/>
                </a:cubicBezTo>
                <a:lnTo>
                  <a:pt x="214313" y="31775"/>
                </a:lnTo>
                <a:lnTo>
                  <a:pt x="208062" y="23068"/>
                </a:lnTo>
                <a:close/>
                <a:moveTo>
                  <a:pt x="81335" y="254124"/>
                </a:moveTo>
                <a:lnTo>
                  <a:pt x="49634" y="285750"/>
                </a:lnTo>
                <a:lnTo>
                  <a:pt x="23812" y="285750"/>
                </a:lnTo>
                <a:cubicBezTo>
                  <a:pt x="10641" y="285750"/>
                  <a:pt x="0" y="296391"/>
                  <a:pt x="0" y="309563"/>
                </a:cubicBezTo>
                <a:lnTo>
                  <a:pt x="0" y="357188"/>
                </a:lnTo>
                <a:cubicBezTo>
                  <a:pt x="0" y="370359"/>
                  <a:pt x="10641" y="381000"/>
                  <a:pt x="23812" y="381000"/>
                </a:cubicBezTo>
                <a:lnTo>
                  <a:pt x="262310" y="381000"/>
                </a:lnTo>
                <a:cubicBezTo>
                  <a:pt x="283890" y="381000"/>
                  <a:pt x="304949" y="374079"/>
                  <a:pt x="322362" y="361280"/>
                </a:cubicBezTo>
                <a:lnTo>
                  <a:pt x="416570" y="291852"/>
                </a:lnTo>
                <a:cubicBezTo>
                  <a:pt x="429816" y="282104"/>
                  <a:pt x="432643" y="263500"/>
                  <a:pt x="422895" y="250254"/>
                </a:cubicBezTo>
                <a:cubicBezTo>
                  <a:pt x="413147" y="237009"/>
                  <a:pt x="394543" y="234181"/>
                  <a:pt x="381298" y="243929"/>
                </a:cubicBezTo>
                <a:lnTo>
                  <a:pt x="292150" y="309563"/>
                </a:lnTo>
                <a:lnTo>
                  <a:pt x="208359" y="309563"/>
                </a:lnTo>
                <a:cubicBezTo>
                  <a:pt x="198462" y="309563"/>
                  <a:pt x="190500" y="301600"/>
                  <a:pt x="190500" y="291703"/>
                </a:cubicBezTo>
                <a:cubicBezTo>
                  <a:pt x="190500" y="281806"/>
                  <a:pt x="198462" y="273844"/>
                  <a:pt x="208359" y="273844"/>
                </a:cubicBezTo>
                <a:lnTo>
                  <a:pt x="261938" y="273844"/>
                </a:lnTo>
                <a:cubicBezTo>
                  <a:pt x="275109" y="273844"/>
                  <a:pt x="285750" y="263203"/>
                  <a:pt x="285750" y="250031"/>
                </a:cubicBezTo>
                <a:cubicBezTo>
                  <a:pt x="285750" y="236860"/>
                  <a:pt x="275109" y="226219"/>
                  <a:pt x="261938" y="226219"/>
                </a:cubicBezTo>
                <a:lnTo>
                  <a:pt x="148679" y="226219"/>
                </a:lnTo>
                <a:cubicBezTo>
                  <a:pt x="123453" y="226219"/>
                  <a:pt x="99194" y="236265"/>
                  <a:pt x="81335" y="254124"/>
                </a:cubicBezTo>
                <a:close/>
              </a:path>
            </a:pathLst>
          </a:custGeom>
          <a:solidFill>
            <a:srgbClr val="6DB84D"/>
          </a:solidFill>
          <a:ln/>
        </p:spPr>
      </p:sp>
      <p:sp>
        <p:nvSpPr>
          <p:cNvPr id="17" name="Text 14"/>
          <p:cNvSpPr/>
          <p:nvPr/>
        </p:nvSpPr>
        <p:spPr>
          <a:xfrm>
            <a:off x="9954840" y="3911659"/>
            <a:ext cx="7366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3. 允许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9391252" y="4216309"/>
            <a:ext cx="18669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给它空间，允许它停留</a:t>
            </a:r>
            <a:endParaRPr lang="en-US" sz="1600" dirty="0"/>
          </a:p>
        </p:txBody>
      </p:sp>
      <p:sp>
        <p:nvSpPr>
          <p:cNvPr id="19" name="Shape 16"/>
          <p:cNvSpPr/>
          <p:nvPr/>
        </p:nvSpPr>
        <p:spPr>
          <a:xfrm>
            <a:off x="253902" y="4876521"/>
            <a:ext cx="11684000" cy="609600"/>
          </a:xfrm>
          <a:custGeom>
            <a:avLst/>
            <a:gdLst/>
            <a:ahLst/>
            <a:cxnLst/>
            <a:rect l="l" t="t" r="r" b="b"/>
            <a:pathLst>
              <a:path w="11684000" h="609600">
                <a:moveTo>
                  <a:pt x="101602" y="0"/>
                </a:moveTo>
                <a:lnTo>
                  <a:pt x="11582398" y="0"/>
                </a:lnTo>
                <a:cubicBezTo>
                  <a:pt x="11638511" y="0"/>
                  <a:pt x="11684000" y="45489"/>
                  <a:pt x="11684000" y="101602"/>
                </a:cubicBezTo>
                <a:lnTo>
                  <a:pt x="11684000" y="507998"/>
                </a:lnTo>
                <a:cubicBezTo>
                  <a:pt x="11684000" y="564111"/>
                  <a:pt x="11638511" y="609600"/>
                  <a:pt x="11582398" y="609600"/>
                </a:cubicBezTo>
                <a:lnTo>
                  <a:pt x="101602" y="609600"/>
                </a:lnTo>
                <a:cubicBezTo>
                  <a:pt x="45489" y="609600"/>
                  <a:pt x="0" y="564111"/>
                  <a:pt x="0" y="5079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9CCB89">
              <a:alpha val="50196"/>
            </a:srgbClr>
          </a:solidFill>
          <a:ln/>
        </p:spPr>
      </p:sp>
      <p:sp>
        <p:nvSpPr>
          <p:cNvPr id="20" name="Text 17"/>
          <p:cNvSpPr/>
          <p:nvPr/>
        </p:nvSpPr>
        <p:spPr>
          <a:xfrm>
            <a:off x="355346" y="5028763"/>
            <a:ext cx="114808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D2D2D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把情绪看作一位不请自来、但自带信息的客人。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09-17:37:08-d3jo4h0s8jdo4os5dmr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09-17:37:07-d3jo4gos8jdo4os5dmf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09-17:37:07-d3jo4gos8jdo4os5dmi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10-09-17:37:07-d3jo4gos8jdo4os5dmh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7312787" cy="1214120"/>
          </a:xfrm>
          <a:prstGeom prst="rect">
            <a:avLst/>
          </a:prstGeom>
          <a:noFill/>
          <a:ln/>
        </p:spPr>
        <p:txBody>
          <a:bodyPr wrap="square" lIns="27432" tIns="45720" rIns="27432" bIns="45720" rtlCol="0" anchor="t"/>
          <a:lstStyle/>
          <a:p>
            <a:pPr algn="ctr">
              <a:lnSpc>
                <a:spcPct val="100000"/>
              </a:lnSpc>
            </a:pPr>
            <a:r>
              <a:rPr lang="en-US" sz="365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认知解离：看见念头而非成为念头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2148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3800" dirty="0">
                <a:solidFill>
                  <a:srgbClr val="1580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kimi-img.moonshot.cn/pub/slides/slides_tmpl/image/25-10-09-17:37:07-d3jo4gos8jdo4os5dmg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kimi-img.moonshot.cn/pub/slides/slides_tmpl/image/25-10-09-17:37:07-d3jo4gos8jdo4os5dmh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kimi-img.moonshot.cn/pub/slides/slides_tmpl/image/25-10-09-17:37:07-d3jo4gos8jdo4os5dm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kimi-img.moonshot.cn/pub/slides/slides_tmpl/image/25-10-09-17:37:07-d3jo4gos8jdo4os5dm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kimi-img.moonshot.cn/pub/slides/slides_tmpl/image/25-10-09-17:37:08-d3jo4h0s8jdo4os5dmt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kimi-img.moonshot.cn/pub/slides/slides_tmpl/image/25-10-09-17:37:08-d3jo4h0s8jdo4os5dmq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kimi-img.moonshot.cn/pub/slides/slides_tmpl/image/25-10-09-17:37:08-d3jo4h0s8jdo4os5dms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  <p:transition>
    <p:fade/>
    <p:spd val="med"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从无为到有为：ACT情绪应对法</dc:title>
  <dc:subject>从无为到有为：ACT情绪应对法</dc:subject>
  <dc:creator>Kimi</dc:creator>
  <cp:lastModifiedBy>Kimi</cp:lastModifiedBy>
  <cp:revision>1</cp:revision>
  <dcterms:created xsi:type="dcterms:W3CDTF">2025-11-22T09:07:50Z</dcterms:created>
  <dcterms:modified xsi:type="dcterms:W3CDTF">2025-11-22T09:07:50Z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{"Label":"从无为到有为：ACT情绪应对法","ContentProducer":"001191110108MACG2KBH8F10000","ProduceID":"d4gnlh5eik6iaveiut70","ReservedCode1":"","ContentPropagator":"001191110108MACG2KBH8F20000","PropagateID":"d4gnlh5eik6iaveiut70","ReservedCode2":""}</vt:lpwstr>
  </property>
</Properties>
</file>