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3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1" r:id="rId3"/>
    <p:sldMasterId id="2147483654" r:id="rId4"/>
  </p:sldMasterIdLst>
  <p:notesMasterIdLst>
    <p:notesMasterId r:id="rId6"/>
  </p:notesMasterIdLst>
  <p:sldIdLst>
    <p:sldId id="256" r:id="rId5"/>
    <p:sldId id="257" r:id="rId7"/>
    <p:sldId id="259" r:id="rId8"/>
    <p:sldId id="260" r:id="rId9"/>
    <p:sldId id="262" r:id="rId10"/>
    <p:sldId id="263" r:id="rId11"/>
    <p:sldId id="291" r:id="rId12"/>
    <p:sldId id="266" r:id="rId13"/>
    <p:sldId id="281" r:id="rId14"/>
    <p:sldId id="268" r:id="rId15"/>
    <p:sldId id="269" r:id="rId16"/>
    <p:sldId id="292" r:id="rId17"/>
    <p:sldId id="270" r:id="rId18"/>
    <p:sldId id="271" r:id="rId19"/>
    <p:sldId id="272" r:id="rId20"/>
    <p:sldId id="274" r:id="rId21"/>
    <p:sldId id="277" r:id="rId22"/>
    <p:sldId id="278" r:id="rId23"/>
    <p:sldId id="279" r:id="rId24"/>
  </p:sldIdLst>
  <p:sldSz cx="12192000" cy="6858000"/>
  <p:notesSz cx="6858000" cy="12192000"/>
  <p:custDataLst>
    <p:tags r:id="rId3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610401103" name="徐傲" initials="徐"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gs" Target="tags/tag39.xml"/><Relationship Id="rId3" Type="http://schemas.openxmlformats.org/officeDocument/2006/relationships/slideMaster" Target="slideMasters/slideMaster2.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5.png"/><Relationship Id="rId3" Type="http://schemas.openxmlformats.org/officeDocument/2006/relationships/image" Target="../media/image24.png"/><Relationship Id="rId2" Type="http://schemas.openxmlformats.org/officeDocument/2006/relationships/image" Target="../media/image12.pn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xml"/><Relationship Id="rId2" Type="http://schemas.openxmlformats.org/officeDocument/2006/relationships/hyperlink" Target="https://www.bilibili.com/video/BV1RY4y1Z7PE?vd_source=471e009668363baed04b3874cfbbe5d4&#13;" TargetMode="Externa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29.png"/><Relationship Id="rId4" Type="http://schemas.openxmlformats.org/officeDocument/2006/relationships/tags" Target="../tags/tag2.xml"/><Relationship Id="rId3" Type="http://schemas.openxmlformats.org/officeDocument/2006/relationships/image" Target="../media/image28.png"/><Relationship Id="rId20" Type="http://schemas.openxmlformats.org/officeDocument/2006/relationships/notesSlide" Target="../notesSlides/notesSlide13.xml"/><Relationship Id="rId2" Type="http://schemas.openxmlformats.org/officeDocument/2006/relationships/image" Target="../media/image27.jpeg"/><Relationship Id="rId19" Type="http://schemas.openxmlformats.org/officeDocument/2006/relationships/slideLayout" Target="../slideLayouts/slideLayout1.xml"/><Relationship Id="rId18" Type="http://schemas.openxmlformats.org/officeDocument/2006/relationships/image" Target="../media/image31.svg"/><Relationship Id="rId17" Type="http://schemas.openxmlformats.org/officeDocument/2006/relationships/image" Target="../media/image30.png"/><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19.xml"/><Relationship Id="rId7" Type="http://schemas.openxmlformats.org/officeDocument/2006/relationships/image" Target="../media/image33.png"/><Relationship Id="rId6" Type="http://schemas.openxmlformats.org/officeDocument/2006/relationships/tags" Target="../tags/tag18.xml"/><Relationship Id="rId5" Type="http://schemas.openxmlformats.org/officeDocument/2006/relationships/image" Target="../media/image32.png"/><Relationship Id="rId4" Type="http://schemas.openxmlformats.org/officeDocument/2006/relationships/tags" Target="../tags/tag17.xml"/><Relationship Id="rId31" Type="http://schemas.openxmlformats.org/officeDocument/2006/relationships/notesSlide" Target="../notesSlides/notesSlide15.xml"/><Relationship Id="rId30" Type="http://schemas.openxmlformats.org/officeDocument/2006/relationships/slideLayout" Target="../slideLayouts/slideLayout1.xml"/><Relationship Id="rId3" Type="http://schemas.openxmlformats.org/officeDocument/2006/relationships/tags" Target="../tags/tag1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image" Target="../media/image19.png"/><Relationship Id="rId20" Type="http://schemas.openxmlformats.org/officeDocument/2006/relationships/tags" Target="../tags/tag24.xml"/><Relationship Id="rId2" Type="http://schemas.openxmlformats.org/officeDocument/2006/relationships/tags" Target="../tags/tag15.xml"/><Relationship Id="rId19" Type="http://schemas.openxmlformats.org/officeDocument/2006/relationships/image" Target="../media/image18.png"/><Relationship Id="rId18" Type="http://schemas.openxmlformats.org/officeDocument/2006/relationships/tags" Target="../tags/tag23.xml"/><Relationship Id="rId17" Type="http://schemas.openxmlformats.org/officeDocument/2006/relationships/image" Target="../media/image37.png"/><Relationship Id="rId16" Type="http://schemas.openxmlformats.org/officeDocument/2006/relationships/tags" Target="../tags/tag22.xml"/><Relationship Id="rId15" Type="http://schemas.openxmlformats.org/officeDocument/2006/relationships/image" Target="../media/image36.png"/><Relationship Id="rId14" Type="http://schemas.openxmlformats.org/officeDocument/2006/relationships/tags" Target="../tags/tag21.xml"/><Relationship Id="rId13" Type="http://schemas.openxmlformats.org/officeDocument/2006/relationships/image" Target="../media/image35.png"/><Relationship Id="rId12" Type="http://schemas.openxmlformats.org/officeDocument/2006/relationships/tags" Target="../tags/tag20.xml"/><Relationship Id="rId11" Type="http://schemas.openxmlformats.org/officeDocument/2006/relationships/image" Target="../media/image5.png"/><Relationship Id="rId10" Type="http://schemas.openxmlformats.org/officeDocument/2006/relationships/image" Target="../media/image13.png"/><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tags" Target="../tags/tag34.xml"/><Relationship Id="rId3" Type="http://schemas.openxmlformats.org/officeDocument/2006/relationships/image" Target="../media/image38.png"/><Relationship Id="rId2" Type="http://schemas.openxmlformats.org/officeDocument/2006/relationships/tags" Target="../tags/tag33.xml"/><Relationship Id="rId13" Type="http://schemas.openxmlformats.org/officeDocument/2006/relationships/notesSlide" Target="../notesSlides/notesSlide16.xml"/><Relationship Id="rId12" Type="http://schemas.openxmlformats.org/officeDocument/2006/relationships/slideLayout" Target="../slideLayouts/slideLayout1.xml"/><Relationship Id="rId11" Type="http://schemas.openxmlformats.org/officeDocument/2006/relationships/image" Target="../media/image39.png"/><Relationship Id="rId10" Type="http://schemas.openxmlformats.org/officeDocument/2006/relationships/tags" Target="../tags/tag38.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0" Type="http://schemas.openxmlformats.org/officeDocument/2006/relationships/notesSlide" Target="../notesSlides/notesSlide4.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hyperlink" Target="https://www.bilibili.com/video/BV1hJ4m1L7T8?vd_source=471e009668363baed04b3874cfbbe5d4&#13;" TargetMode="Externa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3" name="Shape 0"/>
          <p:cNvSpPr/>
          <p:nvPr/>
        </p:nvSpPr>
        <p:spPr>
          <a:xfrm>
            <a:off x="11150600" y="-416560"/>
            <a:ext cx="1390650" cy="1390650"/>
          </a:xfrm>
          <a:prstGeom prst="ellipse">
            <a:avLst/>
          </a:prstGeom>
          <a:solidFill>
            <a:srgbClr val="3365D6"/>
          </a:solidFill>
        </p:spPr>
      </p:sp>
      <p:sp>
        <p:nvSpPr>
          <p:cNvPr id="4" name="Text 1"/>
          <p:cNvSpPr/>
          <p:nvPr/>
        </p:nvSpPr>
        <p:spPr>
          <a:xfrm>
            <a:off x="11150600" y="-416560"/>
            <a:ext cx="1390650" cy="13906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Shape 2"/>
          <p:cNvSpPr/>
          <p:nvPr/>
        </p:nvSpPr>
        <p:spPr>
          <a:xfrm>
            <a:off x="9736455" y="4521835"/>
            <a:ext cx="3345815" cy="3345815"/>
          </a:xfrm>
          <a:prstGeom prst="ellipse">
            <a:avLst/>
          </a:prstGeom>
          <a:solidFill>
            <a:srgbClr val="3365D6"/>
          </a:solidFill>
        </p:spPr>
      </p:sp>
      <p:sp>
        <p:nvSpPr>
          <p:cNvPr id="6" name="Text 3"/>
          <p:cNvSpPr/>
          <p:nvPr/>
        </p:nvSpPr>
        <p:spPr>
          <a:xfrm>
            <a:off x="9736455" y="4521835"/>
            <a:ext cx="3345815" cy="33458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Text 4"/>
          <p:cNvSpPr/>
          <p:nvPr/>
        </p:nvSpPr>
        <p:spPr>
          <a:xfrm>
            <a:off x="214630" y="3065780"/>
            <a:ext cx="8595995" cy="1341755"/>
          </a:xfrm>
          <a:prstGeom prst="rect">
            <a:avLst/>
          </a:prstGeom>
          <a:noFill/>
        </p:spPr>
        <p:txBody>
          <a:bodyPr wrap="square" lIns="91440" tIns="45720" rIns="91440" bIns="45720" rtlCol="0" anchor="ctr"/>
          <a:lstStyle/>
          <a:p>
            <a:pPr marL="0" indent="0" algn="l">
              <a:lnSpc>
                <a:spcPct val="100000"/>
              </a:lnSpc>
              <a:buNone/>
            </a:pPr>
            <a:r>
              <a:rPr lang="en-US" sz="6000" b="1" dirty="0">
                <a:solidFill>
                  <a:srgbClr val="3365D6"/>
                </a:solidFill>
                <a:latin typeface="微软雅黑" pitchFamily="34" charset="-122"/>
                <a:ea typeface="微软雅黑" pitchFamily="34" charset="-122"/>
                <a:cs typeface="微软雅黑" pitchFamily="34" charset="-120"/>
              </a:rPr>
              <a:t>青春期的独特挑战</a:t>
            </a:r>
            <a:endParaRPr lang="en-US" sz="1600" dirty="0"/>
          </a:p>
        </p:txBody>
      </p:sp>
      <p:sp>
        <p:nvSpPr>
          <p:cNvPr id="8" name="Text 5"/>
          <p:cNvSpPr/>
          <p:nvPr/>
        </p:nvSpPr>
        <p:spPr>
          <a:xfrm>
            <a:off x="8277225" y="374650"/>
            <a:ext cx="3627755" cy="755015"/>
          </a:xfrm>
          <a:prstGeom prst="rect">
            <a:avLst/>
          </a:prstGeom>
          <a:noFill/>
        </p:spPr>
        <p:txBody>
          <a:bodyPr wrap="square" lIns="91440" tIns="45720" rIns="91440" bIns="45720" rtlCol="0" anchor="ctr"/>
          <a:lstStyle/>
          <a:p>
            <a:pPr marL="0" indent="0" algn="l">
              <a:lnSpc>
                <a:spcPct val="100000"/>
              </a:lnSpc>
              <a:buNone/>
            </a:pPr>
            <a:r>
              <a:rPr lang="en-US" sz="3600" dirty="0">
                <a:solidFill>
                  <a:srgbClr val="3365D6"/>
                </a:solidFill>
                <a:latin typeface="微软雅黑" pitchFamily="34" charset="-122"/>
                <a:ea typeface="微软雅黑" pitchFamily="34" charset="-122"/>
                <a:cs typeface="微软雅黑" pitchFamily="34" charset="-120"/>
              </a:rPr>
              <a:t>2025/10/20</a:t>
            </a:r>
            <a:endParaRPr lang="en-US" sz="1600" dirty="0"/>
          </a:p>
        </p:txBody>
      </p:sp>
      <p:sp>
        <p:nvSpPr>
          <p:cNvPr id="9" name="Shape 6"/>
          <p:cNvSpPr/>
          <p:nvPr/>
        </p:nvSpPr>
        <p:spPr>
          <a:xfrm>
            <a:off x="7856220" y="851535"/>
            <a:ext cx="284480" cy="87630"/>
          </a:xfrm>
          <a:prstGeom prst="rect">
            <a:avLst/>
          </a:prstGeom>
          <a:solidFill>
            <a:srgbClr val="3365D6"/>
          </a:solidFill>
        </p:spPr>
      </p:sp>
      <p:sp>
        <p:nvSpPr>
          <p:cNvPr id="10" name="Text 7"/>
          <p:cNvSpPr/>
          <p:nvPr/>
        </p:nvSpPr>
        <p:spPr>
          <a:xfrm>
            <a:off x="7856220" y="851535"/>
            <a:ext cx="284480" cy="8763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Shape 8"/>
          <p:cNvSpPr/>
          <p:nvPr/>
        </p:nvSpPr>
        <p:spPr>
          <a:xfrm>
            <a:off x="911860" y="4257040"/>
            <a:ext cx="2515235" cy="429260"/>
          </a:xfrm>
          <a:prstGeom prst="roundRect">
            <a:avLst>
              <a:gd name="adj" fmla="val 50000"/>
            </a:avLst>
          </a:prstGeom>
          <a:gradFill flip="none" rotWithShape="1">
            <a:gsLst>
              <a:gs pos="0">
                <a:srgbClr val="3365D6"/>
              </a:gs>
              <a:gs pos="100000">
                <a:srgbClr val="2A59B8"/>
              </a:gs>
            </a:gsLst>
            <a:lin ang="0" scaled="1"/>
          </a:gradFill>
        </p:spPr>
      </p:sp>
      <p:sp>
        <p:nvSpPr>
          <p:cNvPr id="12" name="Text 9"/>
          <p:cNvSpPr/>
          <p:nvPr/>
        </p:nvSpPr>
        <p:spPr>
          <a:xfrm>
            <a:off x="802640" y="4577080"/>
            <a:ext cx="2515235" cy="4292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3" name="Text 10"/>
          <p:cNvSpPr/>
          <p:nvPr/>
        </p:nvSpPr>
        <p:spPr>
          <a:xfrm>
            <a:off x="911225" y="4257040"/>
            <a:ext cx="2515870" cy="429895"/>
          </a:xfrm>
          <a:prstGeom prst="rect">
            <a:avLst/>
          </a:prstGeom>
          <a:noFill/>
        </p:spPr>
        <p:txBody>
          <a:bodyPr wrap="square" lIns="91440" tIns="45720" rIns="91440" bIns="45720" rtlCol="0" anchor="t"/>
          <a:lstStyle/>
          <a:p>
            <a:pPr marL="0" indent="0" algn="ctr">
              <a:lnSpc>
                <a:spcPct val="100000"/>
              </a:lnSpc>
              <a:buNone/>
            </a:pPr>
            <a:r>
              <a:rPr lang="zh-CN" altLang="en-US" sz="2200" b="1" dirty="0">
                <a:solidFill>
                  <a:srgbClr val="FFFFFF"/>
                </a:solidFill>
                <a:latin typeface="微软雅黑" pitchFamily="34" charset="-122"/>
                <a:ea typeface="微软雅黑" pitchFamily="34" charset="-122"/>
                <a:cs typeface="微软雅黑" pitchFamily="34" charset="-120"/>
              </a:rPr>
              <a:t>授课人：徐傲</a:t>
            </a:r>
            <a:endParaRPr lang="zh-CN" altLang="en-US" sz="2200" b="1" dirty="0">
              <a:solidFill>
                <a:srgbClr val="FFFFFF"/>
              </a:solidFill>
              <a:latin typeface="微软雅黑" pitchFamily="34" charset="-122"/>
              <a:ea typeface="微软雅黑" pitchFamily="34" charset="-122"/>
              <a:cs typeface="微软雅黑" pitchFamily="34" charset="-120"/>
            </a:endParaRPr>
          </a:p>
        </p:txBody>
      </p:sp>
      <p:sp>
        <p:nvSpPr>
          <p:cNvPr id="14" name="Shape 11"/>
          <p:cNvSpPr/>
          <p:nvPr/>
        </p:nvSpPr>
        <p:spPr>
          <a:xfrm>
            <a:off x="257810" y="2896235"/>
            <a:ext cx="11252835" cy="0"/>
          </a:xfrm>
          <a:prstGeom prst="line">
            <a:avLst/>
          </a:prstGeom>
          <a:noFill/>
          <a:ln w="28575">
            <a:solidFill>
              <a:srgbClr val="1E386B"/>
            </a:solidFill>
            <a:prstDash val="solid"/>
            <a:headEnd type="none"/>
            <a:tailEnd type="none"/>
          </a:ln>
        </p:spPr>
      </p:sp>
      <p:pic>
        <p:nvPicPr>
          <p:cNvPr id="15" name="Image 1" descr="https://kimi-img.moonshot.cn/pub/slides/slides_tmpl/image/25-09-08-13:42:53-d2v6pndnfo2stf9dk5pg.png"/>
          <p:cNvPicPr>
            <a:picLocks noChangeAspect="1"/>
          </p:cNvPicPr>
          <p:nvPr/>
        </p:nvPicPr>
        <p:blipFill>
          <a:blip r:embed="rId1"/>
          <a:stretch>
            <a:fillRect/>
          </a:stretch>
        </p:blipFill>
        <p:spPr>
          <a:xfrm>
            <a:off x="9736455" y="2439035"/>
            <a:ext cx="914400" cy="914400"/>
          </a:xfrm>
          <a:prstGeom prst="rect">
            <a:avLst/>
          </a:prstGeom>
        </p:spPr>
      </p:pic>
      <p:sp>
        <p:nvSpPr>
          <p:cNvPr id="2" name="文本框 1"/>
          <p:cNvSpPr txBox="1"/>
          <p:nvPr/>
        </p:nvSpPr>
        <p:spPr>
          <a:xfrm>
            <a:off x="214630" y="1619885"/>
            <a:ext cx="7421245" cy="1106805"/>
          </a:xfrm>
          <a:prstGeom prst="rect">
            <a:avLst/>
          </a:prstGeom>
        </p:spPr>
        <p:txBody>
          <a:bodyPr wrap="square">
            <a:spAutoFit/>
          </a:bodyPr>
          <a:p>
            <a:pPr marL="0" indent="0" algn="just" defTabSz="266700">
              <a:spcBef>
                <a:spcPct val="0"/>
              </a:spcBef>
              <a:spcAft>
                <a:spcPct val="0"/>
              </a:spcAft>
            </a:pPr>
            <a:r>
              <a:rPr lang="en-US" altLang="zh-CN" sz="6600">
                <a:solidFill>
                  <a:srgbClr val="000000"/>
                </a:solidFill>
                <a:latin typeface="思源宋体 CN Heavy" panose="02020900000000000000" charset="-122"/>
                <a:ea typeface="思源宋体 CN Heavy" panose="02020900000000000000" charset="-122"/>
              </a:rPr>
              <a:t>《</a:t>
            </a:r>
            <a:r>
              <a:rPr lang="zh-CN" altLang="en-US" sz="6600">
                <a:solidFill>
                  <a:srgbClr val="000000"/>
                </a:solidFill>
                <a:latin typeface="思源宋体 CN Heavy" panose="02020900000000000000" charset="-122"/>
                <a:ea typeface="思源宋体 CN Heavy" panose="02020900000000000000" charset="-122"/>
              </a:rPr>
              <a:t>变态心理档案</a:t>
            </a:r>
            <a:r>
              <a:rPr lang="en-US" altLang="zh-CN" sz="6600">
                <a:solidFill>
                  <a:srgbClr val="000000"/>
                </a:solidFill>
                <a:latin typeface="思源宋体 CN Heavy" panose="02020900000000000000" charset="-122"/>
                <a:ea typeface="思源宋体 CN Heavy" panose="02020900000000000000" charset="-122"/>
              </a:rPr>
              <a:t>》</a:t>
            </a:r>
            <a:endParaRPr lang="en-US" altLang="zh-CN" sz="6600">
              <a:solidFill>
                <a:srgbClr val="000000"/>
              </a:solidFill>
              <a:latin typeface="思源宋体 CN Heavy" panose="02020900000000000000" charset="-122"/>
              <a:ea typeface="思源宋体 CN Heavy" panose="02020900000000000000" charset="-122"/>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Image 1" descr="https://kimi-img.moonshot.cn/pub/slides/slides_tmpl/image/25-09-08-13:42:55-d2v6pntnfo2stf9dk6n0.png"/>
          <p:cNvPicPr>
            <a:picLocks noChangeAspect="1"/>
          </p:cNvPicPr>
          <p:nvPr/>
        </p:nvPicPr>
        <p:blipFill>
          <a:blip r:embed="rId1"/>
          <a:stretch>
            <a:fillRect/>
          </a:stretch>
        </p:blipFill>
        <p:spPr>
          <a:xfrm>
            <a:off x="6760845" y="5377815"/>
            <a:ext cx="5020310" cy="1043940"/>
          </a:xfrm>
          <a:prstGeom prst="rect">
            <a:avLst/>
          </a:prstGeom>
        </p:spPr>
      </p:pic>
      <p:pic>
        <p:nvPicPr>
          <p:cNvPr id="4" name="Image 2" descr="https://kimi-img.moonshot.cn/pub/slides/slides_tmpl/image/25-09-08-13:42:54-d2v6pnlnfo2stf9dk62g.png"/>
          <p:cNvPicPr>
            <a:picLocks noChangeAspect="1"/>
          </p:cNvPicPr>
          <p:nvPr/>
        </p:nvPicPr>
        <p:blipFill>
          <a:blip r:embed="rId2">
            <a:alphaModFix amt="15000"/>
          </a:blip>
          <a:stretch>
            <a:fillRect/>
          </a:stretch>
        </p:blipFill>
        <p:spPr>
          <a:xfrm rot="2160000">
            <a:off x="8352155" y="2354580"/>
            <a:ext cx="3221355" cy="6858000"/>
          </a:xfrm>
          <a:prstGeom prst="rect">
            <a:avLst/>
          </a:prstGeom>
        </p:spPr>
      </p:pic>
      <p:pic>
        <p:nvPicPr>
          <p:cNvPr id="5" name="Image 3" descr="https://kimi-img.moonshot.cn/pub/slides/slides_tmpl/image/25-09-08-13:42:54-d2v6pnlnfo2stf9dk62g.png"/>
          <p:cNvPicPr>
            <a:picLocks noChangeAspect="1"/>
          </p:cNvPicPr>
          <p:nvPr/>
        </p:nvPicPr>
        <p:blipFill>
          <a:blip r:embed="rId2">
            <a:alphaModFix amt="36000"/>
          </a:blip>
          <a:stretch>
            <a:fillRect/>
          </a:stretch>
        </p:blipFill>
        <p:spPr>
          <a:xfrm rot="2160000">
            <a:off x="-481965" y="-291465"/>
            <a:ext cx="3221355" cy="6858000"/>
          </a:xfrm>
          <a:prstGeom prst="rect">
            <a:avLst/>
          </a:prstGeom>
        </p:spPr>
      </p:pic>
      <p:pic>
        <p:nvPicPr>
          <p:cNvPr id="6" name="Image 4" descr="https://kimi-img.moonshot.cn/pub/slides/slides_tmpl/image/25-09-08-13:42:55-d2v6pntnfo2stf9dk6og.png"/>
          <p:cNvPicPr>
            <a:picLocks noChangeAspect="1"/>
          </p:cNvPicPr>
          <p:nvPr/>
        </p:nvPicPr>
        <p:blipFill>
          <a:blip r:embed="rId3"/>
          <a:stretch>
            <a:fillRect/>
          </a:stretch>
        </p:blipFill>
        <p:spPr>
          <a:xfrm>
            <a:off x="596265" y="1508125"/>
            <a:ext cx="5864860" cy="4841240"/>
          </a:xfrm>
          <a:prstGeom prst="rect">
            <a:avLst/>
          </a:prstGeom>
        </p:spPr>
      </p:pic>
      <p:pic>
        <p:nvPicPr>
          <p:cNvPr id="7" name="Image 5" descr="https://kimi-img.moonshot.cn/pub/slides/slides_tmpl/image/25-09-08-13:42:53-d2v6pndnfo2stf9dk5qg.png"/>
          <p:cNvPicPr>
            <a:picLocks noChangeAspect="1"/>
          </p:cNvPicPr>
          <p:nvPr/>
        </p:nvPicPr>
        <p:blipFill>
          <a:blip r:embed="rId4"/>
          <a:stretch>
            <a:fillRect/>
          </a:stretch>
        </p:blipFill>
        <p:spPr>
          <a:xfrm>
            <a:off x="11022965" y="394335"/>
            <a:ext cx="628015" cy="182880"/>
          </a:xfrm>
          <a:prstGeom prst="rect">
            <a:avLst/>
          </a:prstGeom>
        </p:spPr>
      </p:pic>
      <p:sp>
        <p:nvSpPr>
          <p:cNvPr id="8"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zh-CN" altLang="en-US" sz="2800" b="1" dirty="0">
                <a:solidFill>
                  <a:srgbClr val="000000"/>
                </a:solidFill>
                <a:latin typeface="微软雅黑" pitchFamily="34" charset="-122"/>
                <a:ea typeface="微软雅黑" pitchFamily="34" charset="-122"/>
                <a:cs typeface="微软雅黑" pitchFamily="34" charset="-120"/>
              </a:rPr>
              <a:t>一些其他的问题</a:t>
            </a:r>
            <a:endParaRPr lang="zh-CN" altLang="en-US" sz="2800" b="1" dirty="0">
              <a:solidFill>
                <a:srgbClr val="000000"/>
              </a:solidFill>
              <a:latin typeface="微软雅黑" pitchFamily="34" charset="-122"/>
              <a:ea typeface="微软雅黑" pitchFamily="34" charset="-122"/>
              <a:cs typeface="微软雅黑" pitchFamily="34" charset="-120"/>
            </a:endParaRPr>
          </a:p>
        </p:txBody>
      </p:sp>
      <p:pic>
        <p:nvPicPr>
          <p:cNvPr id="9" name="Image 6" descr="https://kimi-img.moonshot.cn/pub/slides/slides_tmpl/image/25-09-08-13:42:54-d2v6pnlnfo2stf9dk62g.png"/>
          <p:cNvPicPr>
            <a:picLocks noChangeAspect="1"/>
          </p:cNvPicPr>
          <p:nvPr/>
        </p:nvPicPr>
        <p:blipFill>
          <a:blip r:embed="rId2">
            <a:alphaModFix amt="11000"/>
          </a:blip>
          <a:stretch>
            <a:fillRect/>
          </a:stretch>
        </p:blipFill>
        <p:spPr>
          <a:xfrm rot="2160000">
            <a:off x="3802380" y="1309370"/>
            <a:ext cx="3221355" cy="6858000"/>
          </a:xfrm>
          <a:prstGeom prst="rect">
            <a:avLst/>
          </a:prstGeom>
        </p:spPr>
      </p:pic>
      <p:sp>
        <p:nvSpPr>
          <p:cNvPr id="11" name="Shape 1"/>
          <p:cNvSpPr/>
          <p:nvPr/>
        </p:nvSpPr>
        <p:spPr>
          <a:xfrm>
            <a:off x="596265" y="1146175"/>
            <a:ext cx="11012170" cy="0"/>
          </a:xfrm>
          <a:prstGeom prst="line">
            <a:avLst/>
          </a:prstGeom>
          <a:noFill/>
          <a:ln w="19050">
            <a:solidFill>
              <a:srgbClr val="1D50C4"/>
            </a:solidFill>
            <a:prstDash val="solid"/>
            <a:headEnd type="none"/>
            <a:tailEnd type="none"/>
          </a:ln>
        </p:spPr>
      </p:sp>
      <p:sp>
        <p:nvSpPr>
          <p:cNvPr id="13" name="Text 3"/>
          <p:cNvSpPr/>
          <p:nvPr/>
        </p:nvSpPr>
        <p:spPr>
          <a:xfrm>
            <a:off x="789940" y="4283710"/>
            <a:ext cx="5332095" cy="1746250"/>
          </a:xfrm>
          <a:prstGeom prst="rect">
            <a:avLst/>
          </a:prstGeom>
          <a:noFill/>
        </p:spPr>
        <p:txBody>
          <a:bodyPr wrap="square" lIns="91440" tIns="45720" rIns="91440" bIns="45720" rtlCol="0" anchor="t"/>
          <a:lstStyle/>
          <a:p>
            <a:pPr marL="0" indent="0" algn="just">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自闭症谱系障碍（ASD），又称孤独症谱系障碍，是一类发生于儿童早期的神经发育障碍性疾病，以社交沟通障碍、兴趣狭隘、行为重复刻板为主要特征 ，该障碍通常起病于婴幼儿期。</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p:txBody>
      </p:sp>
      <p:sp>
        <p:nvSpPr>
          <p:cNvPr id="14" name="Text 4"/>
          <p:cNvSpPr/>
          <p:nvPr/>
        </p:nvSpPr>
        <p:spPr>
          <a:xfrm>
            <a:off x="6957060" y="1586865"/>
            <a:ext cx="1803400" cy="521970"/>
          </a:xfrm>
          <a:prstGeom prst="rect">
            <a:avLst/>
          </a:prstGeom>
          <a:noFill/>
        </p:spPr>
        <p:txBody>
          <a:bodyPr wrap="square" lIns="91440" tIns="45720" rIns="91440" bIns="45720" rtlCol="0" anchor="ctr">
            <a:spAutoFit/>
          </a:bodyPr>
          <a:lstStyle/>
          <a:p>
            <a:pPr marL="0" indent="0" algn="ctr">
              <a:lnSpc>
                <a:spcPct val="100000"/>
              </a:lnSpc>
              <a:buNone/>
            </a:pPr>
            <a:r>
              <a:rPr lang="zh-CN" altLang="en-US" sz="2800" b="1" dirty="0">
                <a:solidFill>
                  <a:srgbClr val="4874CB"/>
                </a:solidFill>
                <a:latin typeface="微软雅黑" panose="020B0503020204020204" charset="-122"/>
                <a:ea typeface="微软雅黑" panose="020B0503020204020204" charset="-122"/>
                <a:cs typeface="微软雅黑" panose="020B0503020204020204" charset="-122"/>
              </a:rPr>
              <a:t>学习障碍</a:t>
            </a:r>
            <a:endParaRPr lang="zh-CN" altLang="en-US" sz="1600" dirty="0"/>
          </a:p>
        </p:txBody>
      </p:sp>
      <p:sp>
        <p:nvSpPr>
          <p:cNvPr id="17" name="Text 7"/>
          <p:cNvSpPr/>
          <p:nvPr/>
        </p:nvSpPr>
        <p:spPr>
          <a:xfrm>
            <a:off x="6957060" y="5531108"/>
            <a:ext cx="4603750" cy="737235"/>
          </a:xfrm>
          <a:prstGeom prst="rect">
            <a:avLst/>
          </a:prstGeom>
          <a:noFill/>
        </p:spPr>
        <p:txBody>
          <a:bodyPr wrap="square" lIns="27432" tIns="45720" rIns="27432" bIns="45720" rtlCol="0" anchor="ctr">
            <a:spAutoFit/>
          </a:bodyPr>
          <a:lstStyle/>
          <a:p>
            <a:pPr marL="0" indent="0" algn="just">
              <a:lnSpc>
                <a:spcPct val="150000"/>
              </a:lnSpc>
              <a:buNone/>
            </a:pPr>
            <a:r>
              <a:rPr lang="zh-CN" altLang="en-US" sz="2800" b="1" dirty="0">
                <a:solidFill>
                  <a:srgbClr val="4874CB"/>
                </a:solidFill>
                <a:latin typeface="微软雅黑" panose="020B0503020204020204" charset="-122"/>
                <a:ea typeface="微软雅黑" panose="020B0503020204020204" charset="-122"/>
                <a:cs typeface="微软雅黑" panose="020B0503020204020204" charset="-122"/>
              </a:rPr>
              <a:t>实际上大家应该都是没有的</a:t>
            </a:r>
            <a:endParaRPr lang="zh-CN" altLang="en-US" sz="2800" b="1" dirty="0">
              <a:solidFill>
                <a:srgbClr val="4874CB"/>
              </a:solidFill>
              <a:latin typeface="微软雅黑" panose="020B0503020204020204" charset="-122"/>
              <a:ea typeface="微软雅黑" panose="020B0503020204020204" charset="-122"/>
              <a:cs typeface="微软雅黑" panose="020B0503020204020204" charset="-122"/>
            </a:endParaRPr>
          </a:p>
        </p:txBody>
      </p:sp>
      <p:pic>
        <p:nvPicPr>
          <p:cNvPr id="18" name="图片 17"/>
          <p:cNvPicPr>
            <a:picLocks noChangeAspect="1"/>
          </p:cNvPicPr>
          <p:nvPr/>
        </p:nvPicPr>
        <p:blipFill>
          <a:blip r:embed="rId5"/>
          <a:srcRect b="6643"/>
          <a:stretch>
            <a:fillRect/>
          </a:stretch>
        </p:blipFill>
        <p:spPr>
          <a:xfrm>
            <a:off x="789940" y="1715135"/>
            <a:ext cx="2297430" cy="2145030"/>
          </a:xfrm>
          <a:prstGeom prst="rect">
            <a:avLst/>
          </a:prstGeom>
        </p:spPr>
      </p:pic>
      <p:sp>
        <p:nvSpPr>
          <p:cNvPr id="19" name="Text 4"/>
          <p:cNvSpPr/>
          <p:nvPr/>
        </p:nvSpPr>
        <p:spPr>
          <a:xfrm>
            <a:off x="3524885" y="1554480"/>
            <a:ext cx="375285" cy="2466975"/>
          </a:xfrm>
          <a:prstGeom prst="rect">
            <a:avLst/>
          </a:prstGeom>
          <a:noFill/>
        </p:spPr>
        <p:txBody>
          <a:bodyPr wrap="square" lIns="91440" tIns="45720" rIns="91440" bIns="45720" rtlCol="0" anchor="ctr">
            <a:noAutofit/>
          </a:bodyPr>
          <a:p>
            <a:pPr marL="0" indent="0" algn="l">
              <a:lnSpc>
                <a:spcPct val="100000"/>
              </a:lnSpc>
              <a:buNone/>
            </a:pPr>
            <a:r>
              <a:rPr lang="zh-CN" altLang="en-US" sz="2800" b="1" dirty="0">
                <a:solidFill>
                  <a:srgbClr val="4874CB"/>
                </a:solidFill>
                <a:latin typeface="微软雅黑" panose="020B0503020204020204" charset="-122"/>
                <a:ea typeface="微软雅黑" panose="020B0503020204020204" charset="-122"/>
                <a:cs typeface="微软雅黑" panose="020B0503020204020204" charset="-122"/>
              </a:rPr>
              <a:t>所谓</a:t>
            </a:r>
            <a:endParaRPr lang="zh-CN" altLang="en-US" sz="2800" b="1" dirty="0">
              <a:solidFill>
                <a:srgbClr val="4874CB"/>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buNone/>
            </a:pPr>
            <a:r>
              <a:rPr lang="zh-CN" altLang="en-US" sz="2800" b="1" dirty="0">
                <a:solidFill>
                  <a:srgbClr val="4874CB"/>
                </a:solidFill>
                <a:latin typeface="微软雅黑" panose="020B0503020204020204" charset="-122"/>
                <a:ea typeface="微软雅黑" panose="020B0503020204020204" charset="-122"/>
                <a:cs typeface="微软雅黑" panose="020B0503020204020204" charset="-122"/>
              </a:rPr>
              <a:t>自闭</a:t>
            </a:r>
            <a:endParaRPr lang="zh-CN" altLang="en-US" sz="2800" b="1" dirty="0">
              <a:solidFill>
                <a:srgbClr val="4874CB"/>
              </a:solidFill>
              <a:latin typeface="微软雅黑" panose="020B0503020204020204" charset="-122"/>
              <a:ea typeface="微软雅黑" panose="020B0503020204020204" charset="-122"/>
              <a:cs typeface="微软雅黑" panose="020B0503020204020204" charset="-122"/>
            </a:endParaRPr>
          </a:p>
        </p:txBody>
      </p:sp>
      <p:sp>
        <p:nvSpPr>
          <p:cNvPr id="20" name="Text 3"/>
          <p:cNvSpPr/>
          <p:nvPr/>
        </p:nvSpPr>
        <p:spPr>
          <a:xfrm>
            <a:off x="4337685" y="2275205"/>
            <a:ext cx="1864487" cy="1044575"/>
          </a:xfrm>
          <a:prstGeom prst="rect">
            <a:avLst/>
          </a:prstGeom>
          <a:noFill/>
        </p:spPr>
        <p:txBody>
          <a:bodyPr wrap="square" lIns="91440" tIns="45720" rIns="91440" bIns="45720" rtlCol="0" anchor="t"/>
          <a:p>
            <a:pPr marL="0" indent="0" algn="just">
              <a:lnSpc>
                <a:spcPct val="150000"/>
              </a:lnSpc>
              <a:buNone/>
            </a:pPr>
            <a:r>
              <a:rPr lang="en-US" sz="1400" dirty="0">
                <a:solidFill>
                  <a:srgbClr val="262626"/>
                </a:solidFill>
                <a:latin typeface="微软雅黑" panose="020B0503020204020204" charset="-122"/>
                <a:ea typeface="微软雅黑" panose="020B0503020204020204" charset="-122"/>
                <a:cs typeface="微软雅黑" panose="020B0503020204020204" charset="-122"/>
              </a:rPr>
              <a:t>朋友圈三天可见</a:t>
            </a:r>
            <a:r>
              <a:rPr lang="zh-CN" altLang="en-US" sz="1400" dirty="0">
                <a:solidFill>
                  <a:srgbClr val="262626"/>
                </a:solidFill>
                <a:latin typeface="微软雅黑" panose="020B0503020204020204" charset="-122"/>
                <a:ea typeface="微软雅黑" panose="020B0503020204020204" charset="-122"/>
                <a:cs typeface="微软雅黑" panose="020B0503020204020204" charset="-122"/>
              </a:rPr>
              <a:t>？</a:t>
            </a:r>
            <a:br>
              <a:rPr lang="zh-CN" altLang="en-US" sz="1400" dirty="0">
                <a:solidFill>
                  <a:srgbClr val="262626"/>
                </a:solidFill>
                <a:latin typeface="微软雅黑" panose="020B0503020204020204" charset="-122"/>
                <a:ea typeface="微软雅黑" panose="020B0503020204020204" charset="-122"/>
                <a:cs typeface="微软雅黑" panose="020B0503020204020204" charset="-122"/>
              </a:rPr>
            </a:br>
            <a:r>
              <a:rPr lang="zh-CN" altLang="en-US" sz="1400" dirty="0">
                <a:solidFill>
                  <a:srgbClr val="262626"/>
                </a:solidFill>
                <a:latin typeface="微软雅黑" panose="020B0503020204020204" charset="-122"/>
                <a:ea typeface="微软雅黑" panose="020B0503020204020204" charset="-122"/>
                <a:cs typeface="微软雅黑" panose="020B0503020204020204" charset="-122"/>
              </a:rPr>
              <a:t>很内向，不敢说话？</a:t>
            </a:r>
            <a:br>
              <a:rPr lang="zh-CN" altLang="en-US" sz="1400" dirty="0">
                <a:solidFill>
                  <a:srgbClr val="262626"/>
                </a:solidFill>
                <a:latin typeface="微软雅黑" panose="020B0503020204020204" charset="-122"/>
                <a:ea typeface="微软雅黑" panose="020B0503020204020204" charset="-122"/>
                <a:cs typeface="微软雅黑" panose="020B0503020204020204" charset="-122"/>
              </a:rPr>
            </a:br>
            <a:r>
              <a:rPr lang="zh-CN" altLang="en-US" sz="1400" dirty="0">
                <a:solidFill>
                  <a:srgbClr val="262626"/>
                </a:solidFill>
                <a:latin typeface="微软雅黑" panose="020B0503020204020204" charset="-122"/>
                <a:ea typeface="微软雅黑" panose="020B0503020204020204" charset="-122"/>
                <a:cs typeface="微软雅黑" panose="020B0503020204020204" charset="-122"/>
              </a:rPr>
              <a:t>自闭了呜呜呜</a:t>
            </a:r>
            <a:endParaRPr lang="zh-CN" altLang="en-US" sz="1400" dirty="0">
              <a:solidFill>
                <a:srgbClr val="262626"/>
              </a:solidFill>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6"/>
          <a:srcRect b="8100"/>
          <a:stretch>
            <a:fillRect/>
          </a:stretch>
        </p:blipFill>
        <p:spPr>
          <a:xfrm>
            <a:off x="8911590" y="2506345"/>
            <a:ext cx="2795270" cy="2569210"/>
          </a:xfrm>
          <a:prstGeom prst="rect">
            <a:avLst/>
          </a:prstGeom>
        </p:spPr>
      </p:pic>
      <p:sp>
        <p:nvSpPr>
          <p:cNvPr id="22" name="文本框 21"/>
          <p:cNvSpPr txBox="1"/>
          <p:nvPr/>
        </p:nvSpPr>
        <p:spPr>
          <a:xfrm>
            <a:off x="6760845" y="2291715"/>
            <a:ext cx="1999615" cy="2597785"/>
          </a:xfrm>
          <a:prstGeom prst="rect">
            <a:avLst/>
          </a:prstGeom>
        </p:spPr>
        <p:txBody>
          <a:bodyPr wrap="square" lIns="27432" rIns="27432">
            <a:noAutofit/>
          </a:bodyPr>
          <a:p>
            <a:pPr marL="0" indent="0">
              <a:lnSpc>
                <a:spcPct val="120000"/>
              </a:lnSpc>
            </a:pPr>
            <a:r>
              <a:rPr lang="zh-CN" altLang="en-US" sz="1600" i="0" dirty="0">
                <a:latin typeface="思源宋体 CN Light" panose="02020300000000000000" charset="-122"/>
                <a:ea typeface="思源宋体 CN Light" panose="02020300000000000000" charset="-122"/>
                <a:cs typeface="思源宋体 CN Light" panose="02020300000000000000" charset="-122"/>
              </a:rPr>
              <a:t>学习障碍是一种神经发育性障碍，影响个体在语言、阅读、写作和数学等学术技能上的能力，通常在没有智力缺陷或感官障碍的情况下出现。</a:t>
            </a:r>
            <a:endParaRPr lang="zh-CN" altLang="en-US" sz="1600" b="1" i="0">
              <a:solidFill>
                <a:srgbClr val="3C51B4"/>
              </a:solidFill>
              <a:latin typeface="Arial" panose="020B0604020202020204"/>
              <a:ea typeface="Arial" panose="020B0604020202020204"/>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2668905" y="1691640"/>
            <a:ext cx="6854190" cy="1567180"/>
          </a:xfrm>
          <a:prstGeom prst="rect">
            <a:avLst/>
          </a:prstGeom>
          <a:solidFill>
            <a:srgbClr val="000000">
              <a:alpha val="0"/>
            </a:srgbClr>
          </a:solidFill>
        </p:spPr>
      </p:sp>
      <p:sp>
        <p:nvSpPr>
          <p:cNvPr id="5" name="Text 3"/>
          <p:cNvSpPr/>
          <p:nvPr/>
        </p:nvSpPr>
        <p:spPr>
          <a:xfrm>
            <a:off x="2668905" y="1691640"/>
            <a:ext cx="6854190" cy="1567180"/>
          </a:xfrm>
          <a:prstGeom prst="rect">
            <a:avLst/>
          </a:prstGeom>
          <a:noFill/>
        </p:spPr>
        <p:txBody>
          <a:bodyPr wrap="square" lIns="45720" tIns="91440" rIns="91440" bIns="45720" rtlCol="0" anchor="ctr"/>
          <a:lstStyle/>
          <a:p>
            <a:pPr marL="0" indent="0" algn="ctr">
              <a:lnSpc>
                <a:spcPct val="100000"/>
              </a:lnSpc>
              <a:buNone/>
            </a:pPr>
            <a:r>
              <a:rPr lang="en-US" sz="9600" b="1" dirty="0">
                <a:solidFill>
                  <a:srgbClr val="DAE3F5"/>
                </a:solidFill>
                <a:latin typeface="微软雅黑" pitchFamily="34" charset="-122"/>
                <a:ea typeface="微软雅黑" pitchFamily="34" charset="-122"/>
                <a:cs typeface="微软雅黑" pitchFamily="34" charset="-120"/>
              </a:rPr>
              <a:t>03</a:t>
            </a:r>
            <a:endParaRPr lang="en-US" sz="1600" dirty="0"/>
          </a:p>
        </p:txBody>
      </p:sp>
      <p:sp>
        <p:nvSpPr>
          <p:cNvPr id="6" name="Shape 4"/>
          <p:cNvSpPr/>
          <p:nvPr/>
        </p:nvSpPr>
        <p:spPr>
          <a:xfrm>
            <a:off x="749300" y="3372485"/>
            <a:ext cx="10840720" cy="1200150"/>
          </a:xfrm>
          <a:prstGeom prst="rect">
            <a:avLst/>
          </a:prstGeom>
          <a:solidFill>
            <a:srgbClr val="000000">
              <a:alpha val="0"/>
            </a:srgbClr>
          </a:solidFill>
        </p:spPr>
      </p:sp>
      <p:sp>
        <p:nvSpPr>
          <p:cNvPr id="7" name="Text 5"/>
          <p:cNvSpPr/>
          <p:nvPr/>
        </p:nvSpPr>
        <p:spPr>
          <a:xfrm>
            <a:off x="749300" y="3372485"/>
            <a:ext cx="10840720" cy="1200150"/>
          </a:xfrm>
          <a:prstGeom prst="rect">
            <a:avLst/>
          </a:prstGeom>
          <a:noFill/>
        </p:spPr>
        <p:txBody>
          <a:bodyPr wrap="square" lIns="0" tIns="0" rIns="0" bIns="0" rtlCol="0" anchor="ctr"/>
          <a:lstStyle/>
          <a:p>
            <a:pPr marL="0" indent="0" algn="ctr">
              <a:lnSpc>
                <a:spcPct val="100000"/>
              </a:lnSpc>
              <a:buNone/>
            </a:pPr>
            <a:r>
              <a:rPr lang="en-US" sz="5400" dirty="0">
                <a:solidFill>
                  <a:srgbClr val="FFFFFF"/>
                </a:solidFill>
                <a:latin typeface="微软雅黑" pitchFamily="34" charset="-122"/>
                <a:ea typeface="微软雅黑" pitchFamily="34" charset="-122"/>
                <a:cs typeface="微软雅黑" pitchFamily="34" charset="-120"/>
              </a:rPr>
              <a:t>风险成因透视</a:t>
            </a:r>
            <a:endParaRPr lang="en-US" sz="1600" dirty="0"/>
          </a:p>
        </p:txBody>
      </p:sp>
      <p:pic>
        <p:nvPicPr>
          <p:cNvPr id="8" name="Image 0" descr="https://kimi-img.moonshot.cn/pub/slides/slides_tmpl/image/25-09-08-13:42:53-d2v6pndnfo2stf9dk5rg.png"/>
          <p:cNvPicPr>
            <a:picLocks noChangeAspect="1"/>
          </p:cNvPicPr>
          <p:nvPr/>
        </p:nvPicPr>
        <p:blipFill>
          <a:blip r:embed="rId2"/>
          <a:stretch>
            <a:fillRect/>
          </a:stretch>
        </p:blipFill>
        <p:spPr>
          <a:xfrm>
            <a:off x="6659245" y="1575435"/>
            <a:ext cx="579120" cy="658495"/>
          </a:xfrm>
          <a:prstGeom prst="rect">
            <a:avLst/>
          </a:prstGeom>
        </p:spPr>
      </p:pic>
      <p:pic>
        <p:nvPicPr>
          <p:cNvPr id="9" name="Image 1" descr="https://kimi-img.moonshot.cn/pub/slides/slides_tmpl/image/25-09-08-13:42:53-d2v6pndnfo2stf9dk5rg.png"/>
          <p:cNvPicPr>
            <a:picLocks noChangeAspect="1"/>
          </p:cNvPicPr>
          <p:nvPr/>
        </p:nvPicPr>
        <p:blipFill>
          <a:blip r:embed="rId2"/>
          <a:stretch>
            <a:fillRect/>
          </a:stretch>
        </p:blipFill>
        <p:spPr>
          <a:xfrm rot="10800000">
            <a:off x="4846955" y="2600325"/>
            <a:ext cx="579120" cy="658495"/>
          </a:xfrm>
          <a:prstGeom prst="rect">
            <a:avLst/>
          </a:prstGeom>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nvSpPr>
        <p:spPr>
          <a:xfrm>
            <a:off x="749300" y="3372485"/>
            <a:ext cx="10840720" cy="1200150"/>
          </a:xfrm>
          <a:prstGeom prst="rect">
            <a:avLst/>
          </a:prstGeom>
          <a:solidFill>
            <a:srgbClr val="000000">
              <a:alpha val="0"/>
            </a:srgbClr>
          </a:solidFill>
        </p:spPr>
      </p:sp>
      <p:sp>
        <p:nvSpPr>
          <p:cNvPr id="10" name="文本框 9"/>
          <p:cNvSpPr txBox="1"/>
          <p:nvPr/>
        </p:nvSpPr>
        <p:spPr>
          <a:xfrm>
            <a:off x="838200" y="2610485"/>
            <a:ext cx="10515600" cy="922020"/>
          </a:xfrm>
          <a:prstGeom prst="rect">
            <a:avLst/>
          </a:prstGeom>
          <a:noFill/>
        </p:spPr>
        <p:txBody>
          <a:bodyPr wrap="square" rtlCol="0" anchor="t">
            <a:spAutoFit/>
          </a:bodyPr>
          <a:p>
            <a:r>
              <a:rPr lang="zh-CN" altLang="en-US">
                <a:solidFill>
                  <a:schemeClr val="bg1"/>
                </a:solidFill>
              </a:rPr>
              <a:t>【【</a:t>
            </a:r>
            <a:r>
              <a:rPr lang="en-US" altLang="zh-CN">
                <a:solidFill>
                  <a:schemeClr val="bg1"/>
                </a:solidFill>
              </a:rPr>
              <a:t>TED-Ed</a:t>
            </a:r>
            <a:r>
              <a:rPr lang="zh-CN" altLang="en-US">
                <a:solidFill>
                  <a:schemeClr val="bg1"/>
                </a:solidFill>
              </a:rPr>
              <a:t>】青春期是如何改变你的大脑的？】</a:t>
            </a:r>
            <a:r>
              <a:rPr lang="en-US" altLang="zh-CN">
                <a:solidFill>
                  <a:schemeClr val="bg1"/>
                </a:solidFill>
                <a:hlinkClick r:id="rId2" action="ppaction://hlinkfile"/>
              </a:rPr>
              <a:t>https://www.bilibili.com/video/BV1RY4y1Z7PE?</a:t>
            </a:r>
            <a:endParaRPr lang="en-US" altLang="zh-CN">
              <a:solidFill>
                <a:schemeClr val="bg1"/>
              </a:solidFill>
            </a:endParaRPr>
          </a:p>
          <a:p>
            <a:r>
              <a:rPr lang="en-US" altLang="zh-CN">
                <a:solidFill>
                  <a:schemeClr val="bg1"/>
                </a:solidFill>
                <a:hlinkClick r:id="rId2" action="ppaction://hlinkfile"/>
              </a:rPr>
              <a:t>vd_source=471e009668363baed04b3874cfbbe5d4</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custDataLst>
              <p:tags r:id="rId1"/>
            </p:custDataLst>
          </p:nvPr>
        </p:nvSpPr>
        <p:spPr>
          <a:xfrm>
            <a:off x="-635" y="3028950"/>
            <a:ext cx="12191365" cy="2403475"/>
          </a:xfrm>
          <a:prstGeom prst="rect">
            <a:avLst/>
          </a:prstGeom>
          <a:solidFill>
            <a:srgbClr val="3365D6"/>
          </a:solidFill>
        </p:spPr>
      </p:sp>
      <p:sp>
        <p:nvSpPr>
          <p:cNvPr id="3" name="Text 1"/>
          <p:cNvSpPr/>
          <p:nvPr/>
        </p:nvSpPr>
        <p:spPr>
          <a:xfrm>
            <a:off x="-635" y="3028950"/>
            <a:ext cx="12191365" cy="240347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kimi-img.moonshot.cn/pub/slides/slides_tmpl/image/25-09-08-13:42:55-d2v6pntnfo2stf9dk720.jpeg"/>
          <p:cNvPicPr>
            <a:picLocks noChangeAspect="1"/>
          </p:cNvPicPr>
          <p:nvPr/>
        </p:nvPicPr>
        <p:blipFill>
          <a:blip r:embed="rId2"/>
          <a:srcRect l="-5" t="138" r="5" b="210"/>
          <a:stretch>
            <a:fillRect/>
          </a:stretch>
        </p:blipFill>
        <p:spPr>
          <a:xfrm>
            <a:off x="1270" y="0"/>
            <a:ext cx="12190095" cy="2192655"/>
          </a:xfrm>
          <a:prstGeom prst="rect">
            <a:avLst/>
          </a:prstGeom>
        </p:spPr>
      </p:pic>
      <p:pic>
        <p:nvPicPr>
          <p:cNvPr id="5" name="Image 1" descr="https://kimi-img.moonshot.cn/pub/slides/slides_tmpl/image/25-09-08-13:42:56-d2v6po5nfo2stf9dk75g.png"/>
          <p:cNvPicPr>
            <a:picLocks noChangeAspect="1"/>
          </p:cNvPicPr>
          <p:nvPr/>
        </p:nvPicPr>
        <p:blipFill>
          <a:blip r:embed="rId3">
            <a:alphaModFix amt="65000"/>
          </a:blip>
          <a:stretch>
            <a:fillRect/>
          </a:stretch>
        </p:blipFill>
        <p:spPr>
          <a:xfrm>
            <a:off x="0" y="-24130"/>
            <a:ext cx="12192000" cy="2216150"/>
          </a:xfrm>
          <a:prstGeom prst="rect">
            <a:avLst/>
          </a:prstGeom>
        </p:spPr>
      </p:pic>
      <p:pic>
        <p:nvPicPr>
          <p:cNvPr id="6" name="Image 2" descr="https://kimi-img.moonshot.cn/pub/slides/slides_tmpl/image/25-09-08-13:42:56-d2v6po5nfo2stf9dk74g.png"/>
          <p:cNvPicPr>
            <a:picLocks noChangeAspect="1"/>
          </p:cNvPicPr>
          <p:nvPr>
            <p:custDataLst>
              <p:tags r:id="rId4"/>
            </p:custDataLst>
          </p:nvPr>
        </p:nvPicPr>
        <p:blipFill>
          <a:blip r:embed="rId5"/>
          <a:stretch>
            <a:fillRect/>
          </a:stretch>
        </p:blipFill>
        <p:spPr>
          <a:xfrm>
            <a:off x="0" y="1578610"/>
            <a:ext cx="3493135" cy="5279390"/>
          </a:xfrm>
          <a:prstGeom prst="rect">
            <a:avLst/>
          </a:prstGeom>
        </p:spPr>
      </p:pic>
      <p:sp>
        <p:nvSpPr>
          <p:cNvPr id="7" name="Text 2"/>
          <p:cNvSpPr/>
          <p:nvPr/>
        </p:nvSpPr>
        <p:spPr>
          <a:xfrm>
            <a:off x="406400" y="499745"/>
            <a:ext cx="8239125" cy="560388"/>
          </a:xfrm>
          <a:prstGeom prst="rect">
            <a:avLst/>
          </a:prstGeom>
          <a:noFill/>
        </p:spPr>
        <p:txBody>
          <a:bodyPr wrap="square" lIns="27432" tIns="45720" rIns="27432" bIns="45720" rtlCol="0" anchor="t">
            <a:spAutoFit/>
          </a:bodyPr>
          <a:lstStyle/>
          <a:p>
            <a:pPr marL="0" indent="0" algn="l">
              <a:lnSpc>
                <a:spcPct val="100000"/>
              </a:lnSpc>
              <a:buNone/>
            </a:pPr>
            <a:r>
              <a:rPr lang="en-US" sz="3200" b="1" dirty="0">
                <a:solidFill>
                  <a:srgbClr val="FFFFFF"/>
                </a:solidFill>
                <a:latin typeface="微软雅黑" pitchFamily="34" charset="-122"/>
                <a:ea typeface="微软雅黑" pitchFamily="34" charset="-122"/>
                <a:cs typeface="微软雅黑" pitchFamily="34" charset="-120"/>
              </a:rPr>
              <a:t>为什么青春期易感心理风暴</a:t>
            </a:r>
            <a:endParaRPr lang="en-US" sz="1600" dirty="0"/>
          </a:p>
        </p:txBody>
      </p:sp>
      <p:sp>
        <p:nvSpPr>
          <p:cNvPr id="8" name="Shape 3"/>
          <p:cNvSpPr/>
          <p:nvPr/>
        </p:nvSpPr>
        <p:spPr>
          <a:xfrm flipH="1">
            <a:off x="536575" y="1445260"/>
            <a:ext cx="6555740" cy="0"/>
          </a:xfrm>
          <a:prstGeom prst="line">
            <a:avLst/>
          </a:prstGeom>
          <a:noFill/>
          <a:ln w="38100">
            <a:gradFill flip="none" rotWithShape="1">
              <a:gsLst>
                <a:gs pos="0">
                  <a:srgbClr val="FFFFFF"/>
                </a:gs>
                <a:gs pos="21000">
                  <a:srgbClr val="FFFFFF"/>
                </a:gs>
                <a:gs pos="100000">
                  <a:srgbClr val="FFFFFF">
                    <a:alpha val="0"/>
                  </a:srgbClr>
                </a:gs>
              </a:gsLst>
              <a:lin ang="10800000" scaled="1"/>
            </a:gradFill>
            <a:prstDash val="solid"/>
            <a:headEnd type="none"/>
            <a:tailEnd type="none"/>
          </a:ln>
        </p:spPr>
      </p:sp>
      <p:pic>
        <p:nvPicPr>
          <p:cNvPr id="9" name="Image 3" descr="https://kimi-img.moonshot.cn/pub/slides/slides_tmpl/image/25-09-08-13:42:56-d2v6po5nfo2stf9dk74g.png"/>
          <p:cNvPicPr>
            <a:picLocks noChangeAspect="1"/>
          </p:cNvPicPr>
          <p:nvPr>
            <p:custDataLst>
              <p:tags r:id="rId6"/>
            </p:custDataLst>
          </p:nvPr>
        </p:nvPicPr>
        <p:blipFill>
          <a:blip r:embed="rId5"/>
          <a:stretch>
            <a:fillRect/>
          </a:stretch>
        </p:blipFill>
        <p:spPr>
          <a:xfrm>
            <a:off x="2852420" y="1578610"/>
            <a:ext cx="3493135" cy="5279390"/>
          </a:xfrm>
          <a:prstGeom prst="rect">
            <a:avLst/>
          </a:prstGeom>
        </p:spPr>
      </p:pic>
      <p:pic>
        <p:nvPicPr>
          <p:cNvPr id="10" name="Image 4" descr="https://kimi-img.moonshot.cn/pub/slides/slides_tmpl/image/25-09-08-13:42:56-d2v6po5nfo2stf9dk74g.png"/>
          <p:cNvPicPr>
            <a:picLocks noChangeAspect="1"/>
          </p:cNvPicPr>
          <p:nvPr>
            <p:custDataLst>
              <p:tags r:id="rId7"/>
            </p:custDataLst>
          </p:nvPr>
        </p:nvPicPr>
        <p:blipFill>
          <a:blip r:embed="rId5"/>
          <a:stretch>
            <a:fillRect/>
          </a:stretch>
        </p:blipFill>
        <p:spPr>
          <a:xfrm>
            <a:off x="5768340" y="1578610"/>
            <a:ext cx="3493135" cy="5279390"/>
          </a:xfrm>
          <a:prstGeom prst="rect">
            <a:avLst/>
          </a:prstGeom>
        </p:spPr>
      </p:pic>
      <p:pic>
        <p:nvPicPr>
          <p:cNvPr id="11" name="Image 5" descr="https://kimi-img.moonshot.cn/pub/slides/slides_tmpl/image/25-09-08-13:42:56-d2v6po5nfo2stf9dk74g.png"/>
          <p:cNvPicPr>
            <a:picLocks noChangeAspect="1"/>
          </p:cNvPicPr>
          <p:nvPr>
            <p:custDataLst>
              <p:tags r:id="rId8"/>
            </p:custDataLst>
          </p:nvPr>
        </p:nvPicPr>
        <p:blipFill>
          <a:blip r:embed="rId5"/>
          <a:stretch>
            <a:fillRect/>
          </a:stretch>
        </p:blipFill>
        <p:spPr>
          <a:xfrm>
            <a:off x="8698865" y="1578610"/>
            <a:ext cx="3493135" cy="5279390"/>
          </a:xfrm>
          <a:prstGeom prst="rect">
            <a:avLst/>
          </a:prstGeom>
        </p:spPr>
      </p:pic>
      <p:sp>
        <p:nvSpPr>
          <p:cNvPr id="12" name="Text 4"/>
          <p:cNvSpPr/>
          <p:nvPr>
            <p:custDataLst>
              <p:tags r:id="rId9"/>
            </p:custDataLst>
          </p:nvPr>
        </p:nvSpPr>
        <p:spPr>
          <a:xfrm>
            <a:off x="761365" y="1998345"/>
            <a:ext cx="2091055" cy="1052195"/>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微软雅黑" pitchFamily="34" charset="-122"/>
                <a:ea typeface="微软雅黑" pitchFamily="34" charset="-122"/>
                <a:cs typeface="微软雅黑" pitchFamily="34" charset="-120"/>
              </a:rPr>
              <a:t>脑科学角度</a:t>
            </a:r>
            <a:endParaRPr lang="en-US" sz="1600" dirty="0"/>
          </a:p>
        </p:txBody>
      </p:sp>
      <p:sp>
        <p:nvSpPr>
          <p:cNvPr id="13" name="Text 5"/>
          <p:cNvSpPr/>
          <p:nvPr>
            <p:custDataLst>
              <p:tags r:id="rId10"/>
            </p:custDataLst>
          </p:nvPr>
        </p:nvSpPr>
        <p:spPr>
          <a:xfrm>
            <a:off x="746760" y="2867660"/>
            <a:ext cx="2051050" cy="2208530"/>
          </a:xfrm>
          <a:prstGeom prst="rect">
            <a:avLst/>
          </a:prstGeom>
          <a:noFill/>
        </p:spPr>
        <p:txBody>
          <a:bodyPr wrap="square" lIns="27432" tIns="0" rIns="27432" bIns="0" rtlCol="0" anchor="t"/>
          <a:lstStyle/>
          <a:p>
            <a:pPr marL="0" indent="0" algn="just">
              <a:lnSpc>
                <a:spcPct val="140000"/>
              </a:lnSpc>
              <a:buNone/>
            </a:pPr>
            <a:r>
              <a:rPr lang="zh-CN" altLang="en-US" sz="1350" dirty="0">
                <a:latin typeface="思源宋体 CN Light" panose="02020300000000000000" charset="-122"/>
                <a:ea typeface="思源宋体 CN Light" panose="02020300000000000000" charset="-122"/>
                <a:cs typeface="思源宋体 CN Light" panose="02020300000000000000" charset="-122"/>
              </a:rPr>
              <a:t>前额叶皮层​​作为负责理性决策、自控和高级认知功能的关键区域，却要等到25岁左右才能完全发育成熟。相比之下，​​大脑的情绪中枢（杏仁核）​​ 在青春期已十分活跃，这种发育不同步造成了“油门灵敏但刹车迟钝”的状态</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p:txBody>
      </p:sp>
      <p:sp>
        <p:nvSpPr>
          <p:cNvPr id="14" name="Text 6"/>
          <p:cNvSpPr/>
          <p:nvPr>
            <p:custDataLst>
              <p:tags r:id="rId11"/>
            </p:custDataLst>
          </p:nvPr>
        </p:nvSpPr>
        <p:spPr>
          <a:xfrm>
            <a:off x="3613785" y="1998345"/>
            <a:ext cx="2091055" cy="984250"/>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微软雅黑" pitchFamily="34" charset="-122"/>
                <a:ea typeface="微软雅黑" pitchFamily="34" charset="-122"/>
                <a:cs typeface="微软雅黑" pitchFamily="34" charset="-120"/>
              </a:rPr>
              <a:t>激素影响</a:t>
            </a:r>
            <a:endParaRPr lang="en-US" sz="1600" dirty="0"/>
          </a:p>
        </p:txBody>
      </p:sp>
      <p:sp>
        <p:nvSpPr>
          <p:cNvPr id="15" name="Text 7"/>
          <p:cNvSpPr/>
          <p:nvPr>
            <p:custDataLst>
              <p:tags r:id="rId12"/>
            </p:custDataLst>
          </p:nvPr>
        </p:nvSpPr>
        <p:spPr>
          <a:xfrm>
            <a:off x="3604895" y="2982595"/>
            <a:ext cx="2051050" cy="3275965"/>
          </a:xfrm>
          <a:prstGeom prst="rect">
            <a:avLst/>
          </a:prstGeom>
          <a:noFill/>
        </p:spPr>
        <p:txBody>
          <a:bodyPr wrap="square" lIns="0" tIns="0" rIns="0" bIns="0" rtlCol="0" anchor="t"/>
          <a:lstStyle/>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指睾酮水平​​在男孩青春期可升高20倍，与攻击性和冲动行为相关。</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​​雌激素波动​​影响女孩的边缘系统，与情绪起伏密切相关。</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​​肾上腺素和皮质醇​​激增导致身体唤醒度异常升高</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p:txBody>
      </p:sp>
      <p:sp>
        <p:nvSpPr>
          <p:cNvPr id="16" name="Text 8"/>
          <p:cNvSpPr/>
          <p:nvPr>
            <p:custDataLst>
              <p:tags r:id="rId13"/>
            </p:custDataLst>
          </p:nvPr>
        </p:nvSpPr>
        <p:spPr>
          <a:xfrm>
            <a:off x="6529705" y="1998345"/>
            <a:ext cx="2091055" cy="948690"/>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微软雅黑" pitchFamily="34" charset="-122"/>
                <a:ea typeface="微软雅黑" pitchFamily="34" charset="-122"/>
                <a:cs typeface="微软雅黑" pitchFamily="34" charset="-120"/>
              </a:rPr>
              <a:t>认知发展</a:t>
            </a:r>
            <a:endParaRPr lang="en-US" sz="1600" dirty="0"/>
          </a:p>
        </p:txBody>
      </p:sp>
      <p:sp>
        <p:nvSpPr>
          <p:cNvPr id="17" name="Text 9"/>
          <p:cNvSpPr/>
          <p:nvPr>
            <p:custDataLst>
              <p:tags r:id="rId14"/>
            </p:custDataLst>
          </p:nvPr>
        </p:nvSpPr>
        <p:spPr>
          <a:xfrm>
            <a:off x="6515100" y="2982610"/>
            <a:ext cx="2124331" cy="2025635"/>
          </a:xfrm>
          <a:prstGeom prst="rect">
            <a:avLst/>
          </a:prstGeom>
          <a:noFill/>
        </p:spPr>
        <p:txBody>
          <a:bodyPr wrap="square" lIns="0" tIns="0" rIns="0" bIns="0" rtlCol="0" anchor="t"/>
          <a:lstStyle/>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根据心理学家皮亚杰的认知发展阶段理论，青少年开始进入​​形式运算阶段​​（11岁-），能够进行抽象思维和处理假设性问题，但这种能力尚不成熟，“高不成低不就”</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p:txBody>
      </p:sp>
      <p:sp>
        <p:nvSpPr>
          <p:cNvPr id="18" name="Text 10"/>
          <p:cNvSpPr/>
          <p:nvPr>
            <p:custDataLst>
              <p:tags r:id="rId15"/>
            </p:custDataLst>
          </p:nvPr>
        </p:nvSpPr>
        <p:spPr>
          <a:xfrm>
            <a:off x="9460230" y="1998345"/>
            <a:ext cx="2091055" cy="1014730"/>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微软雅黑" pitchFamily="34" charset="-122"/>
                <a:ea typeface="微软雅黑" pitchFamily="34" charset="-122"/>
                <a:cs typeface="微软雅黑" pitchFamily="34" charset="-120"/>
              </a:rPr>
              <a:t>社会期待</a:t>
            </a:r>
            <a:endParaRPr lang="en-US" sz="1600" dirty="0"/>
          </a:p>
        </p:txBody>
      </p:sp>
      <p:sp>
        <p:nvSpPr>
          <p:cNvPr id="19" name="Text 11"/>
          <p:cNvSpPr/>
          <p:nvPr>
            <p:custDataLst>
              <p:tags r:id="rId16"/>
            </p:custDataLst>
          </p:nvPr>
        </p:nvSpPr>
        <p:spPr>
          <a:xfrm>
            <a:off x="9445625" y="3050540"/>
            <a:ext cx="2124202" cy="2834005"/>
          </a:xfrm>
          <a:prstGeom prst="rect">
            <a:avLst/>
          </a:prstGeom>
          <a:noFill/>
        </p:spPr>
        <p:txBody>
          <a:bodyPr wrap="square" lIns="0" tIns="0" rIns="0" bIns="0" rtlCol="0" anchor="t"/>
          <a:lstStyle/>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学业压力​​：青少年将学业成绩视为主要压力源</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​​家庭期望​​：青少年感受到家人期望带来的压力</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​​社交媒体​​：社交媒体上的比较文化加剧了青少年的自我评价焦虑</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p:txBody>
      </p:sp>
      <p:pic>
        <p:nvPicPr>
          <p:cNvPr id="20" name="图片 19" descr="大脑"/>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865745" y="174625"/>
            <a:ext cx="1594485" cy="1594485"/>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2668905" y="1691640"/>
            <a:ext cx="6854190" cy="1567180"/>
          </a:xfrm>
          <a:prstGeom prst="rect">
            <a:avLst/>
          </a:prstGeom>
          <a:solidFill>
            <a:srgbClr val="000000">
              <a:alpha val="0"/>
            </a:srgbClr>
          </a:solidFill>
        </p:spPr>
      </p:sp>
      <p:sp>
        <p:nvSpPr>
          <p:cNvPr id="5" name="Text 3"/>
          <p:cNvSpPr/>
          <p:nvPr/>
        </p:nvSpPr>
        <p:spPr>
          <a:xfrm>
            <a:off x="2668905" y="1691640"/>
            <a:ext cx="6854190" cy="1567180"/>
          </a:xfrm>
          <a:prstGeom prst="rect">
            <a:avLst/>
          </a:prstGeom>
          <a:noFill/>
        </p:spPr>
        <p:txBody>
          <a:bodyPr wrap="square" lIns="45720" tIns="91440" rIns="91440" bIns="45720" rtlCol="0" anchor="ctr"/>
          <a:lstStyle/>
          <a:p>
            <a:pPr marL="0" indent="0" algn="ctr">
              <a:lnSpc>
                <a:spcPct val="100000"/>
              </a:lnSpc>
              <a:buNone/>
            </a:pPr>
            <a:r>
              <a:rPr lang="en-US" sz="9600" b="1" dirty="0">
                <a:solidFill>
                  <a:srgbClr val="DAE3F5"/>
                </a:solidFill>
                <a:latin typeface="微软雅黑" pitchFamily="34" charset="-122"/>
                <a:ea typeface="微软雅黑" pitchFamily="34" charset="-122"/>
                <a:cs typeface="微软雅黑" pitchFamily="34" charset="-120"/>
              </a:rPr>
              <a:t>04</a:t>
            </a:r>
            <a:endParaRPr lang="en-US" sz="1600" dirty="0"/>
          </a:p>
        </p:txBody>
      </p:sp>
      <p:sp>
        <p:nvSpPr>
          <p:cNvPr id="6" name="Shape 4"/>
          <p:cNvSpPr/>
          <p:nvPr/>
        </p:nvSpPr>
        <p:spPr>
          <a:xfrm>
            <a:off x="749300" y="3372485"/>
            <a:ext cx="10840720" cy="1200150"/>
          </a:xfrm>
          <a:prstGeom prst="rect">
            <a:avLst/>
          </a:prstGeom>
          <a:solidFill>
            <a:srgbClr val="000000">
              <a:alpha val="0"/>
            </a:srgbClr>
          </a:solidFill>
        </p:spPr>
      </p:sp>
      <p:sp>
        <p:nvSpPr>
          <p:cNvPr id="7" name="Text 5"/>
          <p:cNvSpPr/>
          <p:nvPr/>
        </p:nvSpPr>
        <p:spPr>
          <a:xfrm>
            <a:off x="749300" y="3372485"/>
            <a:ext cx="10840720" cy="1200150"/>
          </a:xfrm>
          <a:prstGeom prst="rect">
            <a:avLst/>
          </a:prstGeom>
          <a:noFill/>
        </p:spPr>
        <p:txBody>
          <a:bodyPr wrap="square" lIns="0" tIns="0" rIns="0" bIns="0" rtlCol="0" anchor="ctr"/>
          <a:lstStyle/>
          <a:p>
            <a:pPr marL="0" indent="0" algn="ctr">
              <a:lnSpc>
                <a:spcPct val="100000"/>
              </a:lnSpc>
              <a:buNone/>
            </a:pPr>
            <a:r>
              <a:rPr lang="en-US" sz="5400" dirty="0">
                <a:solidFill>
                  <a:srgbClr val="FFFFFF"/>
                </a:solidFill>
                <a:latin typeface="微软雅黑" pitchFamily="34" charset="-122"/>
                <a:ea typeface="微软雅黑" pitchFamily="34" charset="-122"/>
                <a:cs typeface="微软雅黑" pitchFamily="34" charset="-120"/>
              </a:rPr>
              <a:t>自助策略工具箱</a:t>
            </a:r>
            <a:endParaRPr lang="en-US" sz="1600" dirty="0"/>
          </a:p>
        </p:txBody>
      </p:sp>
      <p:pic>
        <p:nvPicPr>
          <p:cNvPr id="8" name="Image 0" descr="https://kimi-img.moonshot.cn/pub/slides/slides_tmpl/image/25-09-08-13:42:53-d2v6pndnfo2stf9dk5rg.png"/>
          <p:cNvPicPr>
            <a:picLocks noChangeAspect="1"/>
          </p:cNvPicPr>
          <p:nvPr/>
        </p:nvPicPr>
        <p:blipFill>
          <a:blip r:embed="rId2"/>
          <a:stretch>
            <a:fillRect/>
          </a:stretch>
        </p:blipFill>
        <p:spPr>
          <a:xfrm>
            <a:off x="6659245" y="1575435"/>
            <a:ext cx="579120" cy="658495"/>
          </a:xfrm>
          <a:prstGeom prst="rect">
            <a:avLst/>
          </a:prstGeom>
        </p:spPr>
      </p:pic>
      <p:pic>
        <p:nvPicPr>
          <p:cNvPr id="9" name="Image 1" descr="https://kimi-img.moonshot.cn/pub/slides/slides_tmpl/image/25-09-08-13:42:53-d2v6pndnfo2stf9dk5rg.png"/>
          <p:cNvPicPr>
            <a:picLocks noChangeAspect="1"/>
          </p:cNvPicPr>
          <p:nvPr/>
        </p:nvPicPr>
        <p:blipFill>
          <a:blip r:embed="rId2"/>
          <a:stretch>
            <a:fillRect/>
          </a:stretch>
        </p:blipFill>
        <p:spPr>
          <a:xfrm rot="10800000">
            <a:off x="4846955" y="2600325"/>
            <a:ext cx="579120" cy="658495"/>
          </a:xfrm>
          <a:prstGeom prst="rect">
            <a:avLst/>
          </a:prstGeom>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custDataLst>
              <p:tags r:id="rId1"/>
            </p:custDataLst>
          </p:nvPr>
        </p:nvSpPr>
        <p:spPr>
          <a:xfrm>
            <a:off x="8199755" y="1586865"/>
            <a:ext cx="3383915" cy="4285615"/>
          </a:xfrm>
          <a:prstGeom prst="rect">
            <a:avLst/>
          </a:prstGeom>
          <a:solidFill>
            <a:srgbClr val="648DE0"/>
          </a:solidFill>
        </p:spPr>
      </p:sp>
      <p:sp>
        <p:nvSpPr>
          <p:cNvPr id="3" name="Text 1"/>
          <p:cNvSpPr/>
          <p:nvPr/>
        </p:nvSpPr>
        <p:spPr>
          <a:xfrm>
            <a:off x="8199755" y="1586865"/>
            <a:ext cx="3383915" cy="42856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custDataLst>
              <p:tags r:id="rId2"/>
            </p:custDataLst>
          </p:nvPr>
        </p:nvSpPr>
        <p:spPr>
          <a:xfrm>
            <a:off x="4429760" y="1594485"/>
            <a:ext cx="3383915" cy="4285615"/>
          </a:xfrm>
          <a:prstGeom prst="rect">
            <a:avLst/>
          </a:prstGeom>
          <a:solidFill>
            <a:srgbClr val="648DE0"/>
          </a:solidFill>
        </p:spPr>
      </p:sp>
      <p:sp>
        <p:nvSpPr>
          <p:cNvPr id="5" name="Text 3"/>
          <p:cNvSpPr/>
          <p:nvPr/>
        </p:nvSpPr>
        <p:spPr>
          <a:xfrm>
            <a:off x="4429760" y="1594485"/>
            <a:ext cx="3383915" cy="42856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custDataLst>
              <p:tags r:id="rId3"/>
            </p:custDataLst>
          </p:nvPr>
        </p:nvSpPr>
        <p:spPr>
          <a:xfrm>
            <a:off x="716915" y="1586865"/>
            <a:ext cx="3383915" cy="4285615"/>
          </a:xfrm>
          <a:prstGeom prst="rect">
            <a:avLst/>
          </a:prstGeom>
          <a:solidFill>
            <a:srgbClr val="648DE0"/>
          </a:solidFill>
        </p:spPr>
      </p:sp>
      <p:sp>
        <p:nvSpPr>
          <p:cNvPr id="7" name="Text 5"/>
          <p:cNvSpPr/>
          <p:nvPr/>
        </p:nvSpPr>
        <p:spPr>
          <a:xfrm>
            <a:off x="716915" y="1586865"/>
            <a:ext cx="3383915" cy="42856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6"/>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2A59B8"/>
                </a:solidFill>
                <a:latin typeface="微软雅黑" pitchFamily="34" charset="-122"/>
                <a:ea typeface="微软雅黑" pitchFamily="34" charset="-122"/>
                <a:cs typeface="微软雅黑" pitchFamily="34" charset="-120"/>
              </a:rPr>
              <a:t>稳住</a:t>
            </a:r>
            <a:r>
              <a:rPr lang="zh-CN" altLang="en-US" sz="2800" b="1" dirty="0">
                <a:solidFill>
                  <a:srgbClr val="2A59B8"/>
                </a:solidFill>
                <a:latin typeface="微软雅黑" pitchFamily="34" charset="-122"/>
                <a:ea typeface="微软雅黑" pitchFamily="34" charset="-122"/>
                <a:cs typeface="微软雅黑" pitchFamily="34" charset="-120"/>
              </a:rPr>
              <a:t>！</a:t>
            </a:r>
            <a:endParaRPr lang="zh-CN" altLang="en-US" sz="2800" b="1" dirty="0">
              <a:solidFill>
                <a:srgbClr val="2A59B8"/>
              </a:solidFill>
              <a:latin typeface="微软雅黑" pitchFamily="34" charset="-122"/>
              <a:ea typeface="微软雅黑" pitchFamily="34" charset="-122"/>
              <a:cs typeface="微软雅黑" pitchFamily="34" charset="-120"/>
            </a:endParaRPr>
          </a:p>
        </p:txBody>
      </p:sp>
      <p:pic>
        <p:nvPicPr>
          <p:cNvPr id="9" name="Image 0" descr="https://kimi-img.moonshot.cn/pub/slides/slides_tmpl/image/25-09-08-13:42:55-d2v6pntnfo2stf9dk6gg.png"/>
          <p:cNvPicPr>
            <a:picLocks noChangeAspect="1"/>
          </p:cNvPicPr>
          <p:nvPr>
            <p:custDataLst>
              <p:tags r:id="rId4"/>
            </p:custDataLst>
          </p:nvPr>
        </p:nvPicPr>
        <p:blipFill>
          <a:blip r:embed="rId5"/>
          <a:stretch>
            <a:fillRect/>
          </a:stretch>
        </p:blipFill>
        <p:spPr>
          <a:xfrm>
            <a:off x="3185795" y="5020310"/>
            <a:ext cx="883920" cy="859790"/>
          </a:xfrm>
          <a:prstGeom prst="rect">
            <a:avLst/>
          </a:prstGeom>
        </p:spPr>
      </p:pic>
      <p:pic>
        <p:nvPicPr>
          <p:cNvPr id="10" name="Image 1" descr="https://kimi-img.moonshot.cn/pub/slides/slides_tmpl/image/25-09-08-13:42:55-d2v6pntnfo2stf9dk6h0.png"/>
          <p:cNvPicPr>
            <a:picLocks noChangeAspect="1"/>
          </p:cNvPicPr>
          <p:nvPr>
            <p:custDataLst>
              <p:tags r:id="rId6"/>
            </p:custDataLst>
          </p:nvPr>
        </p:nvPicPr>
        <p:blipFill>
          <a:blip r:embed="rId7"/>
          <a:stretch>
            <a:fillRect/>
          </a:stretch>
        </p:blipFill>
        <p:spPr>
          <a:xfrm>
            <a:off x="6882130" y="5020310"/>
            <a:ext cx="926465" cy="859790"/>
          </a:xfrm>
          <a:prstGeom prst="rect">
            <a:avLst/>
          </a:prstGeom>
        </p:spPr>
      </p:pic>
      <p:pic>
        <p:nvPicPr>
          <p:cNvPr id="11" name="Image 2" descr="https://kimi-img.moonshot.cn/pub/slides/slides_tmpl/image/25-09-08-13:42:55-d2v6pntnfo2stf9dk6hg.png"/>
          <p:cNvPicPr>
            <a:picLocks noChangeAspect="1"/>
          </p:cNvPicPr>
          <p:nvPr>
            <p:custDataLst>
              <p:tags r:id="rId8"/>
            </p:custDataLst>
          </p:nvPr>
        </p:nvPicPr>
        <p:blipFill>
          <a:blip r:embed="rId9"/>
          <a:stretch>
            <a:fillRect/>
          </a:stretch>
        </p:blipFill>
        <p:spPr>
          <a:xfrm>
            <a:off x="10650855" y="5020310"/>
            <a:ext cx="932815" cy="859790"/>
          </a:xfrm>
          <a:prstGeom prst="rect">
            <a:avLst/>
          </a:prstGeom>
        </p:spPr>
      </p:pic>
      <p:pic>
        <p:nvPicPr>
          <p:cNvPr id="12" name="Image 3" descr="https://kimi-img.moonshot.cn/pub/slides/slides_tmpl/image/25-09-08-13:42:53-d2v6pndnfo2stf9dk5v0.png"/>
          <p:cNvPicPr>
            <a:picLocks noChangeAspect="1"/>
          </p:cNvPicPr>
          <p:nvPr/>
        </p:nvPicPr>
        <p:blipFill>
          <a:blip r:embed="rId10"/>
          <a:srcRect b="572"/>
          <a:stretch>
            <a:fillRect/>
          </a:stretch>
        </p:blipFill>
        <p:spPr>
          <a:xfrm>
            <a:off x="0" y="6204585"/>
            <a:ext cx="12192000" cy="653415"/>
          </a:xfrm>
          <a:prstGeom prst="rect">
            <a:avLst/>
          </a:prstGeom>
        </p:spPr>
      </p:pic>
      <p:pic>
        <p:nvPicPr>
          <p:cNvPr id="13" name="Image 4" descr="https://kimi-img.moonshot.cn/pub/slides/slides_tmpl/image/25-09-08-13:42:53-d2v6pndnfo2stf9dk5qg.png"/>
          <p:cNvPicPr>
            <a:picLocks noChangeAspect="1"/>
          </p:cNvPicPr>
          <p:nvPr/>
        </p:nvPicPr>
        <p:blipFill>
          <a:blip r:embed="rId11"/>
          <a:stretch>
            <a:fillRect/>
          </a:stretch>
        </p:blipFill>
        <p:spPr>
          <a:xfrm>
            <a:off x="11016615" y="459105"/>
            <a:ext cx="628015" cy="182880"/>
          </a:xfrm>
          <a:prstGeom prst="rect">
            <a:avLst/>
          </a:prstGeom>
        </p:spPr>
      </p:pic>
      <p:pic>
        <p:nvPicPr>
          <p:cNvPr id="14" name="Image 5" descr="https://kimi-img.moonshot.cn/pub/slides/slides_tmpl/image/25-09-08-13:42:55-d2v6pntnfo2stf9dk6ig.png"/>
          <p:cNvPicPr>
            <a:picLocks noChangeAspect="1"/>
          </p:cNvPicPr>
          <p:nvPr>
            <p:custDataLst>
              <p:tags r:id="rId12"/>
            </p:custDataLst>
          </p:nvPr>
        </p:nvPicPr>
        <p:blipFill>
          <a:blip r:embed="rId13"/>
          <a:stretch>
            <a:fillRect/>
          </a:stretch>
        </p:blipFill>
        <p:spPr>
          <a:xfrm>
            <a:off x="1969770" y="1226185"/>
            <a:ext cx="942975" cy="929640"/>
          </a:xfrm>
          <a:prstGeom prst="rect">
            <a:avLst/>
          </a:prstGeom>
        </p:spPr>
      </p:pic>
      <p:pic>
        <p:nvPicPr>
          <p:cNvPr id="15" name="Image 6" descr="https://kimi-img.moonshot.cn/pub/slides/slides_tmpl/image/25-09-08-13:42:55-d2v6pntnfo2stf9dk6j0.png"/>
          <p:cNvPicPr>
            <a:picLocks noChangeAspect="1"/>
          </p:cNvPicPr>
          <p:nvPr>
            <p:custDataLst>
              <p:tags r:id="rId14"/>
            </p:custDataLst>
          </p:nvPr>
        </p:nvPicPr>
        <p:blipFill>
          <a:blip r:embed="rId15"/>
          <a:stretch>
            <a:fillRect/>
          </a:stretch>
        </p:blipFill>
        <p:spPr>
          <a:xfrm>
            <a:off x="5711190" y="1144905"/>
            <a:ext cx="942975" cy="929640"/>
          </a:xfrm>
          <a:prstGeom prst="rect">
            <a:avLst/>
          </a:prstGeom>
        </p:spPr>
      </p:pic>
      <p:pic>
        <p:nvPicPr>
          <p:cNvPr id="16" name="Image 7" descr="https://kimi-img.moonshot.cn/pub/slides/slides_tmpl/image/25-09-08-13:42:55-d2v6pntnfo2stf9dk6kg.png"/>
          <p:cNvPicPr>
            <a:picLocks noChangeAspect="1"/>
          </p:cNvPicPr>
          <p:nvPr>
            <p:custDataLst>
              <p:tags r:id="rId16"/>
            </p:custDataLst>
          </p:nvPr>
        </p:nvPicPr>
        <p:blipFill>
          <a:blip r:embed="rId17"/>
          <a:stretch>
            <a:fillRect/>
          </a:stretch>
        </p:blipFill>
        <p:spPr>
          <a:xfrm>
            <a:off x="9521825" y="1226185"/>
            <a:ext cx="942975" cy="929640"/>
          </a:xfrm>
          <a:prstGeom prst="rect">
            <a:avLst/>
          </a:prstGeom>
        </p:spPr>
      </p:pic>
      <p:pic>
        <p:nvPicPr>
          <p:cNvPr id="17" name="Image 8" descr="https://kimi-img.moonshot.cn/pub/slides/slides_tmpl/image/25-09-08-13:42:53-d2v6pndnfo2stf9dk5vg.png"/>
          <p:cNvPicPr>
            <a:picLocks noChangeAspect="1"/>
          </p:cNvPicPr>
          <p:nvPr>
            <p:custDataLst>
              <p:tags r:id="rId18"/>
            </p:custDataLst>
          </p:nvPr>
        </p:nvPicPr>
        <p:blipFill>
          <a:blip r:embed="rId19"/>
          <a:stretch>
            <a:fillRect/>
          </a:stretch>
        </p:blipFill>
        <p:spPr>
          <a:xfrm rot="16200000">
            <a:off x="501650" y="1287780"/>
            <a:ext cx="361950" cy="411480"/>
          </a:xfrm>
          <a:prstGeom prst="rect">
            <a:avLst/>
          </a:prstGeom>
        </p:spPr>
      </p:pic>
      <p:pic>
        <p:nvPicPr>
          <p:cNvPr id="18" name="Image 9" descr="https://kimi-img.moonshot.cn/pub/slides/slides_tmpl/image/25-09-08-13:42:53-d2v6pndnfo2stf9dk5vg.png"/>
          <p:cNvPicPr>
            <a:picLocks noChangeAspect="1"/>
          </p:cNvPicPr>
          <p:nvPr>
            <p:custDataLst>
              <p:tags r:id="rId20"/>
            </p:custDataLst>
          </p:nvPr>
        </p:nvPicPr>
        <p:blipFill>
          <a:blip r:embed="rId19"/>
          <a:stretch>
            <a:fillRect/>
          </a:stretch>
        </p:blipFill>
        <p:spPr>
          <a:xfrm>
            <a:off x="11476990" y="1325880"/>
            <a:ext cx="361950" cy="411480"/>
          </a:xfrm>
          <a:prstGeom prst="rect">
            <a:avLst/>
          </a:prstGeom>
        </p:spPr>
      </p:pic>
      <p:pic>
        <p:nvPicPr>
          <p:cNvPr id="19" name="Image 10" descr="https://kimi-img.moonshot.cn/pub/slides/slides_tmpl/image/25-09-08-13:42:54-d2v6pnlnfo2stf9dk66g.png"/>
          <p:cNvPicPr>
            <a:picLocks noChangeAspect="1"/>
          </p:cNvPicPr>
          <p:nvPr/>
        </p:nvPicPr>
        <p:blipFill>
          <a:blip r:embed="rId21"/>
          <a:stretch>
            <a:fillRect/>
          </a:stretch>
        </p:blipFill>
        <p:spPr>
          <a:xfrm>
            <a:off x="888365" y="916940"/>
            <a:ext cx="520065" cy="203835"/>
          </a:xfrm>
          <a:prstGeom prst="rect">
            <a:avLst/>
          </a:prstGeom>
        </p:spPr>
      </p:pic>
      <p:pic>
        <p:nvPicPr>
          <p:cNvPr id="20" name="Image 11" descr="https://kimi-img.moonshot.cn/pub/slides/slides_tmpl/image/25-09-08-13:42:53-d2v6pndnfo2stf9dk5vg.png"/>
          <p:cNvPicPr>
            <a:picLocks noChangeAspect="1"/>
          </p:cNvPicPr>
          <p:nvPr>
            <p:custDataLst>
              <p:tags r:id="rId22"/>
            </p:custDataLst>
          </p:nvPr>
        </p:nvPicPr>
        <p:blipFill>
          <a:blip r:embed="rId19"/>
          <a:stretch>
            <a:fillRect/>
          </a:stretch>
        </p:blipFill>
        <p:spPr>
          <a:xfrm rot="10800000">
            <a:off x="467360" y="5694680"/>
            <a:ext cx="361950" cy="411480"/>
          </a:xfrm>
          <a:prstGeom prst="rect">
            <a:avLst/>
          </a:prstGeom>
        </p:spPr>
      </p:pic>
      <p:pic>
        <p:nvPicPr>
          <p:cNvPr id="21" name="Image 12" descr="https://kimi-img.moonshot.cn/pub/slides/slides_tmpl/image/25-09-08-13:42:53-d2v6pndnfo2stf9dk5vg.png"/>
          <p:cNvPicPr>
            <a:picLocks noChangeAspect="1"/>
          </p:cNvPicPr>
          <p:nvPr>
            <p:custDataLst>
              <p:tags r:id="rId23"/>
            </p:custDataLst>
          </p:nvPr>
        </p:nvPicPr>
        <p:blipFill>
          <a:blip r:embed="rId19"/>
          <a:stretch>
            <a:fillRect/>
          </a:stretch>
        </p:blipFill>
        <p:spPr>
          <a:xfrm rot="5400000">
            <a:off x="11438890" y="5719445"/>
            <a:ext cx="361950" cy="411480"/>
          </a:xfrm>
          <a:prstGeom prst="rect">
            <a:avLst/>
          </a:prstGeom>
        </p:spPr>
      </p:pic>
      <p:sp>
        <p:nvSpPr>
          <p:cNvPr id="22" name="Text 7"/>
          <p:cNvSpPr/>
          <p:nvPr>
            <p:custDataLst>
              <p:tags r:id="rId24"/>
            </p:custDataLst>
          </p:nvPr>
        </p:nvSpPr>
        <p:spPr>
          <a:xfrm>
            <a:off x="1186815" y="1988820"/>
            <a:ext cx="2508885" cy="1076960"/>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FFFFFF"/>
                </a:solidFill>
                <a:latin typeface="微软雅黑" panose="020B0503020204020204" charset="-122"/>
                <a:ea typeface="微软雅黑" panose="020B0503020204020204" charset="-122"/>
                <a:cs typeface="微软雅黑" pitchFamily="34" charset="-120"/>
              </a:rPr>
              <a:t>情绪急救包</a:t>
            </a:r>
            <a:endParaRPr lang="en-US" sz="2400" b="1" dirty="0">
              <a:solidFill>
                <a:srgbClr val="FFFFFF"/>
              </a:solidFill>
              <a:latin typeface="微软雅黑" panose="020B0503020204020204" charset="-122"/>
              <a:ea typeface="微软雅黑" panose="020B0503020204020204" charset="-122"/>
              <a:cs typeface="微软雅黑" pitchFamily="34" charset="-120"/>
            </a:endParaRPr>
          </a:p>
        </p:txBody>
      </p:sp>
      <p:sp>
        <p:nvSpPr>
          <p:cNvPr id="23" name="Text 8"/>
          <p:cNvSpPr/>
          <p:nvPr>
            <p:custDataLst>
              <p:tags r:id="rId25"/>
            </p:custDataLst>
          </p:nvPr>
        </p:nvSpPr>
        <p:spPr>
          <a:xfrm>
            <a:off x="888365" y="2939415"/>
            <a:ext cx="3280156" cy="2353310"/>
          </a:xfrm>
          <a:prstGeom prst="rect">
            <a:avLst/>
          </a:prstGeom>
          <a:noFill/>
        </p:spPr>
        <p:txBody>
          <a:bodyPr wrap="square" lIns="91440" tIns="45720" rIns="91440" bIns="45720" rtlCol="0" anchor="t"/>
          <a:lstStyle/>
          <a:p>
            <a:pPr marL="0" algn="just">
              <a:lnSpc>
                <a:spcPct val="150000"/>
              </a:lnSpc>
              <a:buClrTx/>
              <a:buSzTx/>
              <a:buNone/>
            </a:pPr>
            <a:r>
              <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rPr>
              <a:t>生理调节法：让身体先平静下来，冰冰凉的东西</a:t>
            </a:r>
            <a:endPar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rPr>
              <a:t>让自己分心：运动，感官着陆技术</a:t>
            </a:r>
            <a:endPar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rPr>
              <a:t>即时情绪记录与表达：日记，</a:t>
            </a:r>
            <a:r>
              <a:rPr lang="en-US" altLang="zh-CN" dirty="0">
                <a:solidFill>
                  <a:schemeClr val="bg1"/>
                </a:solidFill>
                <a:latin typeface="思源宋体 CN Light" panose="02020300000000000000" charset="-122"/>
                <a:ea typeface="思源宋体 CN Light" panose="02020300000000000000" charset="-122"/>
                <a:cs typeface="思源宋体 CN Light" panose="02020300000000000000" charset="-122"/>
              </a:rPr>
              <a:t>STOP</a:t>
            </a:r>
            <a:r>
              <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rPr>
              <a:t>技术</a:t>
            </a:r>
            <a:endParaRPr lang="zh-CN" altLang="en-US"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p:txBody>
      </p:sp>
      <p:sp>
        <p:nvSpPr>
          <p:cNvPr id="24" name="Text 9"/>
          <p:cNvSpPr/>
          <p:nvPr>
            <p:custDataLst>
              <p:tags r:id="rId26"/>
            </p:custDataLst>
          </p:nvPr>
        </p:nvSpPr>
        <p:spPr>
          <a:xfrm>
            <a:off x="4895850" y="1988820"/>
            <a:ext cx="2778252" cy="1076960"/>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FFFFFF"/>
                </a:solidFill>
                <a:latin typeface="微软雅黑" panose="020B0503020204020204" charset="-122"/>
                <a:ea typeface="微软雅黑" panose="020B0503020204020204" charset="-122"/>
                <a:cs typeface="微软雅黑" pitchFamily="34" charset="-120"/>
              </a:rPr>
              <a:t>我还可以做些什么</a:t>
            </a:r>
            <a:endParaRPr lang="en-US" sz="2400" b="1" dirty="0">
              <a:solidFill>
                <a:srgbClr val="FFFFFF"/>
              </a:solidFill>
              <a:latin typeface="微软雅黑" panose="020B0503020204020204" charset="-122"/>
              <a:ea typeface="微软雅黑" panose="020B0503020204020204" charset="-122"/>
              <a:cs typeface="微软雅黑" pitchFamily="34" charset="-120"/>
            </a:endParaRPr>
          </a:p>
        </p:txBody>
      </p:sp>
      <p:sp>
        <p:nvSpPr>
          <p:cNvPr id="25" name="Text 10"/>
          <p:cNvSpPr/>
          <p:nvPr>
            <p:custDataLst>
              <p:tags r:id="rId27"/>
            </p:custDataLst>
          </p:nvPr>
        </p:nvSpPr>
        <p:spPr>
          <a:xfrm>
            <a:off x="4604385" y="2939415"/>
            <a:ext cx="3280156" cy="2353310"/>
          </a:xfrm>
          <a:prstGeom prst="rect">
            <a:avLst/>
          </a:prstGeom>
          <a:noFill/>
        </p:spPr>
        <p:txBody>
          <a:bodyPr wrap="square" lIns="91440" tIns="45720" rIns="91440" bIns="45720" rtlCol="0" anchor="t"/>
          <a:lstStyle/>
          <a:p>
            <a:pPr marL="0" algn="just">
              <a:lnSpc>
                <a:spcPct val="150000"/>
              </a:lnSpc>
              <a:buClrTx/>
              <a:buSzTx/>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培养共情能力：​​积极倾听，​​观察情绪信号。</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实际行动表达关心：提供具体帮助​​，​​​​组织互助活动​。</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创建支持性环境：互助约定，建立求助团</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p:txBody>
      </p:sp>
      <p:sp>
        <p:nvSpPr>
          <p:cNvPr id="26" name="Text 11"/>
          <p:cNvSpPr/>
          <p:nvPr>
            <p:custDataLst>
              <p:tags r:id="rId28"/>
            </p:custDataLst>
          </p:nvPr>
        </p:nvSpPr>
        <p:spPr>
          <a:xfrm>
            <a:off x="8604885" y="1988820"/>
            <a:ext cx="2508885" cy="1076960"/>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FFFFFF"/>
                </a:solidFill>
                <a:latin typeface="微软雅黑" panose="020B0503020204020204" charset="-122"/>
                <a:ea typeface="微软雅黑" panose="020B0503020204020204" charset="-122"/>
                <a:cs typeface="微软雅黑" pitchFamily="34" charset="-120"/>
              </a:rPr>
              <a:t>自助与他助结合</a:t>
            </a:r>
            <a:endParaRPr lang="en-US" sz="1600" dirty="0"/>
          </a:p>
        </p:txBody>
      </p:sp>
      <p:sp>
        <p:nvSpPr>
          <p:cNvPr id="27" name="Text 12"/>
          <p:cNvSpPr/>
          <p:nvPr>
            <p:custDataLst>
              <p:tags r:id="rId29"/>
            </p:custDataLst>
          </p:nvPr>
        </p:nvSpPr>
        <p:spPr>
          <a:xfrm>
            <a:off x="8320405" y="2855595"/>
            <a:ext cx="3060700" cy="3856355"/>
          </a:xfrm>
          <a:prstGeom prst="rect">
            <a:avLst/>
          </a:prstGeom>
          <a:noFill/>
        </p:spPr>
        <p:txBody>
          <a:bodyPr wrap="square" lIns="91440" tIns="45720" rIns="91440" bIns="45720" rtlCol="0" anchor="t"/>
          <a:lstStyle/>
          <a:p>
            <a:pPr marL="0" algn="just">
              <a:lnSpc>
                <a:spcPct val="150000"/>
              </a:lnSpc>
              <a:buClrTx/>
              <a:buSzTx/>
              <a:buNone/>
            </a:pPr>
            <a:r>
              <a:rPr lang="zh-CN" altLang="en-US" sz="1600" dirty="0">
                <a:solidFill>
                  <a:schemeClr val="bg1"/>
                </a:solidFill>
                <a:latin typeface="思源宋体 CN Light" panose="02020300000000000000" charset="-122"/>
                <a:ea typeface="思源宋体 CN Light" panose="02020300000000000000" charset="-122"/>
                <a:cs typeface="思源宋体 CN Light" panose="02020300000000000000" charset="-122"/>
              </a:rPr>
              <a:t>正确认识求助的价值：求助是智慧与勇气的选择，​​每个人都需要帮助，​​扩展自我能力边界​​</a:t>
            </a:r>
            <a:endParaRPr lang="zh-CN" altLang="en-US" sz="16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zh-CN" altLang="en-US" sz="1600" dirty="0">
                <a:solidFill>
                  <a:schemeClr val="bg1"/>
                </a:solidFill>
                <a:latin typeface="思源宋体 CN Light" panose="02020300000000000000" charset="-122"/>
                <a:ea typeface="思源宋体 CN Light" panose="02020300000000000000" charset="-122"/>
                <a:cs typeface="思源宋体 CN Light" panose="02020300000000000000" charset="-122"/>
              </a:rPr>
              <a:t>建立有效的支持系统：识别专业资源，​​构建支持网络，​​工具辅助​​ 有效求助的步骤与技巧：清晰表达需求，​​从小事开始练习，​​正确看待拒绝​​</a:t>
            </a:r>
            <a:endParaRPr lang="zh-CN" altLang="en-US" sz="16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99440" y="46545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微软雅黑" pitchFamily="34" charset="-122"/>
                <a:ea typeface="微软雅黑" pitchFamily="34" charset="-122"/>
                <a:cs typeface="微软雅黑" pitchFamily="34" charset="-120"/>
              </a:rPr>
              <a:t>如何开口说帮我</a:t>
            </a:r>
            <a:endParaRPr lang="en-US" sz="1600" dirty="0"/>
          </a:p>
        </p:txBody>
      </p:sp>
      <p:pic>
        <p:nvPicPr>
          <p:cNvPr id="3" name="Image 0" descr="https://kimi-img.moonshot.cn/pub/slides/slides_tmpl/image/25-09-08-13:42:53-d2v6pndnfo2stf9dk5qg.png"/>
          <p:cNvPicPr>
            <a:picLocks noChangeAspect="1"/>
          </p:cNvPicPr>
          <p:nvPr/>
        </p:nvPicPr>
        <p:blipFill>
          <a:blip r:embed="rId1"/>
          <a:stretch>
            <a:fillRect/>
          </a:stretch>
        </p:blipFill>
        <p:spPr>
          <a:xfrm>
            <a:off x="10992485" y="394335"/>
            <a:ext cx="628015" cy="182880"/>
          </a:xfrm>
          <a:prstGeom prst="rect">
            <a:avLst/>
          </a:prstGeom>
        </p:spPr>
      </p:pic>
      <p:pic>
        <p:nvPicPr>
          <p:cNvPr id="4" name="Image 1" descr="https://kimi-img.moonshot.cn/pub/slides/slides_tmpl/image/25-09-08-13:42:54-d2v6pnlnfo2stf9dk660.png"/>
          <p:cNvPicPr>
            <a:picLocks noChangeAspect="1"/>
          </p:cNvPicPr>
          <p:nvPr>
            <p:custDataLst>
              <p:tags r:id="rId2"/>
            </p:custDataLst>
          </p:nvPr>
        </p:nvPicPr>
        <p:blipFill>
          <a:blip r:embed="rId3"/>
          <a:stretch>
            <a:fillRect/>
          </a:stretch>
        </p:blipFill>
        <p:spPr>
          <a:xfrm>
            <a:off x="599440" y="1576070"/>
            <a:ext cx="280670" cy="1627505"/>
          </a:xfrm>
          <a:prstGeom prst="rect">
            <a:avLst/>
          </a:prstGeom>
        </p:spPr>
      </p:pic>
      <p:pic>
        <p:nvPicPr>
          <p:cNvPr id="5" name="Image 2" descr="https://kimi-img.moonshot.cn/pub/slides/slides_tmpl/image/25-09-08-13:42:54-d2v6pnlnfo2stf9dk660.png"/>
          <p:cNvPicPr>
            <a:picLocks noChangeAspect="1"/>
          </p:cNvPicPr>
          <p:nvPr>
            <p:custDataLst>
              <p:tags r:id="rId4"/>
            </p:custDataLst>
          </p:nvPr>
        </p:nvPicPr>
        <p:blipFill>
          <a:blip r:embed="rId3"/>
          <a:stretch>
            <a:fillRect/>
          </a:stretch>
        </p:blipFill>
        <p:spPr>
          <a:xfrm>
            <a:off x="599440" y="3989070"/>
            <a:ext cx="280670" cy="1627505"/>
          </a:xfrm>
          <a:prstGeom prst="rect">
            <a:avLst/>
          </a:prstGeom>
        </p:spPr>
      </p:pic>
      <p:pic>
        <p:nvPicPr>
          <p:cNvPr id="6" name="Image 3" descr="https://kimi-img.moonshot.cn/pub/slides/slides_tmpl/image/25-09-08-13:42:53-d2v6pndnfo2stf9dk5vg.png"/>
          <p:cNvPicPr>
            <a:picLocks noChangeAspect="1"/>
          </p:cNvPicPr>
          <p:nvPr/>
        </p:nvPicPr>
        <p:blipFill>
          <a:blip r:embed="rId5"/>
          <a:stretch>
            <a:fillRect/>
          </a:stretch>
        </p:blipFill>
        <p:spPr>
          <a:xfrm rot="10800000">
            <a:off x="11426825" y="1186815"/>
            <a:ext cx="428625" cy="487680"/>
          </a:xfrm>
          <a:prstGeom prst="rect">
            <a:avLst/>
          </a:prstGeom>
        </p:spPr>
      </p:pic>
      <p:pic>
        <p:nvPicPr>
          <p:cNvPr id="7" name="Image 4" descr="https://kimi-img.moonshot.cn/pub/slides/slides_tmpl/image/25-09-08-13:42:53-d2v6pndnfo2stf9dk5v0.png"/>
          <p:cNvPicPr>
            <a:picLocks noChangeAspect="1"/>
          </p:cNvPicPr>
          <p:nvPr/>
        </p:nvPicPr>
        <p:blipFill>
          <a:blip r:embed="rId6"/>
          <a:srcRect b="572"/>
          <a:stretch>
            <a:fillRect/>
          </a:stretch>
        </p:blipFill>
        <p:spPr>
          <a:xfrm>
            <a:off x="0" y="6204585"/>
            <a:ext cx="12192000" cy="653415"/>
          </a:xfrm>
          <a:prstGeom prst="rect">
            <a:avLst/>
          </a:prstGeom>
        </p:spPr>
      </p:pic>
      <p:sp>
        <p:nvSpPr>
          <p:cNvPr id="8" name="Shape 1"/>
          <p:cNvSpPr/>
          <p:nvPr/>
        </p:nvSpPr>
        <p:spPr>
          <a:xfrm>
            <a:off x="-9525" y="-8255"/>
            <a:ext cx="12200890" cy="207645"/>
          </a:xfrm>
          <a:prstGeom prst="rect">
            <a:avLst/>
          </a:prstGeom>
          <a:solidFill>
            <a:srgbClr val="3365D6"/>
          </a:solidFill>
        </p:spPr>
      </p:sp>
      <p:sp>
        <p:nvSpPr>
          <p:cNvPr id="9" name="Text 2"/>
          <p:cNvSpPr/>
          <p:nvPr/>
        </p:nvSpPr>
        <p:spPr>
          <a:xfrm>
            <a:off x="-9525" y="-8255"/>
            <a:ext cx="12200890" cy="20764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7"/>
            </p:custDataLst>
          </p:nvPr>
        </p:nvSpPr>
        <p:spPr>
          <a:xfrm>
            <a:off x="810260" y="1379855"/>
            <a:ext cx="4449445" cy="622935"/>
          </a:xfrm>
          <a:prstGeom prst="rect">
            <a:avLst/>
          </a:prstGeom>
          <a:noFill/>
        </p:spPr>
        <p:txBody>
          <a:bodyPr wrap="square" lIns="91440" tIns="45720" rIns="91440" bIns="45720" rtlCol="0" anchor="ctr"/>
          <a:lstStyle/>
          <a:p>
            <a:pPr marL="0" algn="l">
              <a:lnSpc>
                <a:spcPct val="100000"/>
              </a:lnSpc>
              <a:buClrTx/>
              <a:buSzTx/>
              <a:buFontTx/>
              <a:buNone/>
            </a:pPr>
            <a:r>
              <a:rPr lang="en-US" sz="2000" b="1" dirty="0">
                <a:solidFill>
                  <a:srgbClr val="3869A6"/>
                </a:solidFill>
                <a:latin typeface="微软雅黑" pitchFamily="34" charset="-122"/>
                <a:ea typeface="微软雅黑" pitchFamily="34" charset="-122"/>
                <a:cs typeface="微软雅黑" pitchFamily="34" charset="-120"/>
              </a:rPr>
              <a:t>勇敢求助</a:t>
            </a:r>
            <a:endParaRPr lang="en-US" sz="2000" b="1" dirty="0">
              <a:solidFill>
                <a:srgbClr val="3869A6"/>
              </a:solidFill>
              <a:latin typeface="微软雅黑" pitchFamily="34" charset="-122"/>
              <a:ea typeface="微软雅黑" pitchFamily="34" charset="-122"/>
              <a:cs typeface="微软雅黑" pitchFamily="34" charset="-120"/>
            </a:endParaRPr>
          </a:p>
        </p:txBody>
      </p:sp>
      <p:sp>
        <p:nvSpPr>
          <p:cNvPr id="12" name="Text 4"/>
          <p:cNvSpPr/>
          <p:nvPr>
            <p:custDataLst>
              <p:tags r:id="rId8"/>
            </p:custDataLst>
          </p:nvPr>
        </p:nvSpPr>
        <p:spPr>
          <a:xfrm>
            <a:off x="810260" y="2050415"/>
            <a:ext cx="5130165" cy="976630"/>
          </a:xfrm>
          <a:prstGeom prst="rect">
            <a:avLst/>
          </a:prstGeom>
          <a:noFill/>
        </p:spPr>
        <p:txBody>
          <a:bodyPr wrap="square" lIns="91440" tIns="45720" rIns="91440" bIns="45720" rtlCol="0" anchor="t"/>
          <a:lstStyle/>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价值​​：求助是自我觉察与解决问题的勇敢表现。</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​​方法​​：找准对象、把握时机、清晰表达、及时反馈。</a:t>
            </a:r>
            <a:endParaRPr lang="zh-CN" altLang="en-US" sz="1600" dirty="0">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endParaRPr lang="zh-CN" altLang="en-US" sz="1600" dirty="0"/>
          </a:p>
        </p:txBody>
      </p:sp>
      <p:sp>
        <p:nvSpPr>
          <p:cNvPr id="13" name="Text 5"/>
          <p:cNvSpPr/>
          <p:nvPr>
            <p:custDataLst>
              <p:tags r:id="rId9"/>
            </p:custDataLst>
          </p:nvPr>
        </p:nvSpPr>
        <p:spPr>
          <a:xfrm>
            <a:off x="810260" y="3810000"/>
            <a:ext cx="4449445" cy="622935"/>
          </a:xfrm>
          <a:prstGeom prst="rect">
            <a:avLst/>
          </a:prstGeom>
          <a:noFill/>
        </p:spPr>
        <p:txBody>
          <a:bodyPr wrap="square" lIns="91440" tIns="45720" rIns="91440" bIns="45720" rtlCol="0" anchor="ctr"/>
          <a:lstStyle/>
          <a:p>
            <a:pPr marL="0" indent="0" algn="l">
              <a:lnSpc>
                <a:spcPct val="100000"/>
              </a:lnSpc>
              <a:buNone/>
            </a:pPr>
            <a:r>
              <a:rPr lang="en-US" sz="2000" b="1" dirty="0">
                <a:solidFill>
                  <a:srgbClr val="3869A6"/>
                </a:solidFill>
                <a:latin typeface="微软雅黑" pitchFamily="34" charset="-122"/>
                <a:ea typeface="微软雅黑" pitchFamily="34" charset="-122"/>
                <a:cs typeface="微软雅黑" pitchFamily="34" charset="-120"/>
              </a:rPr>
              <a:t>安全通道</a:t>
            </a:r>
            <a:endParaRPr lang="en-US" sz="1600" dirty="0"/>
          </a:p>
        </p:txBody>
      </p:sp>
      <p:sp>
        <p:nvSpPr>
          <p:cNvPr id="14" name="Text 6"/>
          <p:cNvSpPr/>
          <p:nvPr>
            <p:custDataLst>
              <p:tags r:id="rId10"/>
            </p:custDataLst>
          </p:nvPr>
        </p:nvSpPr>
        <p:spPr>
          <a:xfrm>
            <a:off x="810260" y="4341495"/>
            <a:ext cx="5130165" cy="1289685"/>
          </a:xfrm>
          <a:prstGeom prst="rect">
            <a:avLst/>
          </a:prstGeom>
          <a:noFill/>
        </p:spPr>
        <p:txBody>
          <a:bodyPr wrap="square" lIns="91440" tIns="45720" rIns="91440" bIns="45720" rtlCol="0" anchor="t"/>
          <a:lstStyle/>
          <a:p>
            <a:pPr marL="0" algn="just">
              <a:lnSpc>
                <a:spcPct val="150000"/>
              </a:lnSpc>
              <a:buClrTx/>
              <a:buSzTx/>
              <a:buNone/>
            </a:pPr>
            <a:r>
              <a:rPr lang="zh-CN" altLang="en-US" sz="1600" dirty="0">
                <a:latin typeface="思源宋体 CN Light" panose="02020300000000000000" charset="-122"/>
                <a:ea typeface="思源宋体 CN Light" panose="02020300000000000000" charset="-122"/>
                <a:cs typeface="思源宋体 CN Light" panose="02020300000000000000" charset="-122"/>
              </a:rPr>
              <a:t>善用班主任、心理老师、123</a:t>
            </a:r>
            <a:r>
              <a:rPr lang="en-US" altLang="zh-CN" sz="1600" dirty="0">
                <a:latin typeface="思源宋体 CN Light" panose="02020300000000000000" charset="-122"/>
                <a:ea typeface="思源宋体 CN Light" panose="02020300000000000000" charset="-122"/>
                <a:cs typeface="思源宋体 CN Light" panose="02020300000000000000" charset="-122"/>
              </a:rPr>
              <a:t>56</a:t>
            </a:r>
            <a:r>
              <a:rPr lang="zh-CN" altLang="en-US" sz="1600" dirty="0">
                <a:latin typeface="思源宋体 CN Light" panose="02020300000000000000" charset="-122"/>
                <a:ea typeface="思源宋体 CN Light" panose="02020300000000000000" charset="-122"/>
                <a:cs typeface="思源宋体 CN Light" panose="02020300000000000000" charset="-122"/>
              </a:rPr>
              <a:t>热线等安全支持</a:t>
            </a:r>
            <a:endParaRPr lang="en-US" altLang="zh-CN" sz="1600" dirty="0">
              <a:latin typeface="思源宋体 CN Light" panose="02020300000000000000" charset="-122"/>
              <a:ea typeface="思源宋体 CN Light" panose="02020300000000000000" charset="-122"/>
              <a:cs typeface="思源宋体 CN Light" panose="02020300000000000000" charset="-122"/>
            </a:endParaRPr>
          </a:p>
          <a:p>
            <a:pPr marL="0" algn="just">
              <a:lnSpc>
                <a:spcPct val="150000"/>
              </a:lnSpc>
              <a:buClrTx/>
              <a:buSzTx/>
              <a:buNone/>
            </a:pPr>
            <a:r>
              <a:rPr lang="en-US" sz="3200" b="1" dirty="0">
                <a:solidFill>
                  <a:srgbClr val="1D50C4"/>
                </a:solidFill>
                <a:latin typeface="微软雅黑" pitchFamily="34" charset="-122"/>
                <a:ea typeface="微软雅黑" pitchFamily="34" charset="-122"/>
                <a:cs typeface="微软雅黑" pitchFamily="34" charset="-120"/>
              </a:rPr>
              <a:t>（没有“4”）</a:t>
            </a:r>
            <a:endParaRPr lang="en-US" sz="3200" b="1" dirty="0">
              <a:solidFill>
                <a:srgbClr val="1D50C4"/>
              </a:solidFill>
              <a:latin typeface="微软雅黑" pitchFamily="34" charset="-122"/>
              <a:ea typeface="微软雅黑" pitchFamily="34" charset="-122"/>
              <a:cs typeface="微软雅黑" pitchFamily="34" charset="-120"/>
            </a:endParaRPr>
          </a:p>
        </p:txBody>
      </p:sp>
      <p:pic>
        <p:nvPicPr>
          <p:cNvPr id="15" name="图片 14"/>
          <p:cNvPicPr>
            <a:picLocks noChangeAspect="1"/>
          </p:cNvPicPr>
          <p:nvPr/>
        </p:nvPicPr>
        <p:blipFill>
          <a:blip r:embed="rId11"/>
          <a:srcRect r="-21" b="7943"/>
          <a:stretch>
            <a:fillRect/>
          </a:stretch>
        </p:blipFill>
        <p:spPr>
          <a:xfrm>
            <a:off x="6237605" y="950595"/>
            <a:ext cx="4892040" cy="4502785"/>
          </a:xfrm>
          <a:prstGeom prst="rect">
            <a:avLst/>
          </a:prstGeom>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2668905" y="1691640"/>
            <a:ext cx="6854190" cy="1567180"/>
          </a:xfrm>
          <a:prstGeom prst="rect">
            <a:avLst/>
          </a:prstGeom>
          <a:solidFill>
            <a:srgbClr val="000000">
              <a:alpha val="0"/>
            </a:srgbClr>
          </a:solidFill>
        </p:spPr>
      </p:sp>
      <p:sp>
        <p:nvSpPr>
          <p:cNvPr id="5" name="Text 3"/>
          <p:cNvSpPr/>
          <p:nvPr/>
        </p:nvSpPr>
        <p:spPr>
          <a:xfrm>
            <a:off x="2668905" y="1691640"/>
            <a:ext cx="6854190" cy="1567180"/>
          </a:xfrm>
          <a:prstGeom prst="rect">
            <a:avLst/>
          </a:prstGeom>
          <a:noFill/>
        </p:spPr>
        <p:txBody>
          <a:bodyPr wrap="square" lIns="45720" tIns="91440" rIns="91440" bIns="45720" rtlCol="0" anchor="ctr"/>
          <a:lstStyle/>
          <a:p>
            <a:pPr marL="0" indent="0" algn="ctr">
              <a:lnSpc>
                <a:spcPct val="100000"/>
              </a:lnSpc>
              <a:buNone/>
            </a:pPr>
            <a:r>
              <a:rPr lang="en-US" altLang="zh-CN" sz="9600" b="1" dirty="0">
                <a:solidFill>
                  <a:srgbClr val="DAE3F5"/>
                </a:solidFill>
                <a:latin typeface="微软雅黑" pitchFamily="34" charset="-122"/>
                <a:ea typeface="微软雅黑" pitchFamily="34" charset="-122"/>
                <a:cs typeface="微软雅黑" pitchFamily="34" charset="-120"/>
              </a:rPr>
              <a:t>06</a:t>
            </a:r>
            <a:endParaRPr lang="en-US" altLang="zh-CN" sz="9600" b="1" dirty="0">
              <a:solidFill>
                <a:srgbClr val="DAE3F5"/>
              </a:solidFill>
              <a:latin typeface="微软雅黑" pitchFamily="34" charset="-122"/>
              <a:ea typeface="微软雅黑" pitchFamily="34" charset="-122"/>
              <a:cs typeface="微软雅黑" pitchFamily="34" charset="-120"/>
            </a:endParaRPr>
          </a:p>
        </p:txBody>
      </p:sp>
      <p:sp>
        <p:nvSpPr>
          <p:cNvPr id="6" name="Shape 4"/>
          <p:cNvSpPr/>
          <p:nvPr/>
        </p:nvSpPr>
        <p:spPr>
          <a:xfrm>
            <a:off x="749300" y="3372485"/>
            <a:ext cx="10840720" cy="1200150"/>
          </a:xfrm>
          <a:prstGeom prst="rect">
            <a:avLst/>
          </a:prstGeom>
          <a:solidFill>
            <a:srgbClr val="000000">
              <a:alpha val="0"/>
            </a:srgbClr>
          </a:solidFill>
        </p:spPr>
      </p:sp>
      <p:sp>
        <p:nvSpPr>
          <p:cNvPr id="7" name="Text 5"/>
          <p:cNvSpPr/>
          <p:nvPr/>
        </p:nvSpPr>
        <p:spPr>
          <a:xfrm>
            <a:off x="749300" y="3372485"/>
            <a:ext cx="10840720" cy="1200150"/>
          </a:xfrm>
          <a:prstGeom prst="rect">
            <a:avLst/>
          </a:prstGeom>
          <a:noFill/>
        </p:spPr>
        <p:txBody>
          <a:bodyPr wrap="square" lIns="0" tIns="0" rIns="0" bIns="0" rtlCol="0" anchor="ctr"/>
          <a:lstStyle/>
          <a:p>
            <a:pPr marL="0" indent="0" algn="ctr">
              <a:lnSpc>
                <a:spcPct val="100000"/>
              </a:lnSpc>
              <a:buNone/>
            </a:pPr>
            <a:r>
              <a:rPr lang="en-US" sz="5400" dirty="0">
                <a:solidFill>
                  <a:srgbClr val="FFFFFF"/>
                </a:solidFill>
                <a:latin typeface="微软雅黑" pitchFamily="34" charset="-122"/>
                <a:ea typeface="微软雅黑" pitchFamily="34" charset="-122"/>
                <a:cs typeface="微软雅黑" pitchFamily="34" charset="-120"/>
              </a:rPr>
              <a:t>总结与启航</a:t>
            </a:r>
            <a:endParaRPr lang="en-US" sz="1600" dirty="0"/>
          </a:p>
        </p:txBody>
      </p:sp>
      <p:pic>
        <p:nvPicPr>
          <p:cNvPr id="8" name="Image 0" descr="https://kimi-img.moonshot.cn/pub/slides/slides_tmpl/image/25-09-08-13:42:53-d2v6pndnfo2stf9dk5rg.png"/>
          <p:cNvPicPr>
            <a:picLocks noChangeAspect="1"/>
          </p:cNvPicPr>
          <p:nvPr/>
        </p:nvPicPr>
        <p:blipFill>
          <a:blip r:embed="rId2"/>
          <a:stretch>
            <a:fillRect/>
          </a:stretch>
        </p:blipFill>
        <p:spPr>
          <a:xfrm>
            <a:off x="6659245" y="1575435"/>
            <a:ext cx="579120" cy="658495"/>
          </a:xfrm>
          <a:prstGeom prst="rect">
            <a:avLst/>
          </a:prstGeom>
        </p:spPr>
      </p:pic>
      <p:pic>
        <p:nvPicPr>
          <p:cNvPr id="9" name="Image 1" descr="https://kimi-img.moonshot.cn/pub/slides/slides_tmpl/image/25-09-08-13:42:53-d2v6pndnfo2stf9dk5rg.png"/>
          <p:cNvPicPr>
            <a:picLocks noChangeAspect="1"/>
          </p:cNvPicPr>
          <p:nvPr/>
        </p:nvPicPr>
        <p:blipFill>
          <a:blip r:embed="rId2"/>
          <a:stretch>
            <a:fillRect/>
          </a:stretch>
        </p:blipFill>
        <p:spPr>
          <a:xfrm rot="10800000">
            <a:off x="4846955" y="2600325"/>
            <a:ext cx="579120" cy="658495"/>
          </a:xfrm>
          <a:prstGeom prst="rect">
            <a:avLst/>
          </a:prstGeom>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909310" y="-86360"/>
            <a:ext cx="6614160" cy="7174230"/>
          </a:xfrm>
          <a:prstGeom prst="roundRect">
            <a:avLst>
              <a:gd name="adj" fmla="val 0"/>
            </a:avLst>
          </a:prstGeom>
          <a:solidFill>
            <a:srgbClr val="1D50C4"/>
          </a:solidFill>
        </p:spPr>
      </p:sp>
      <p:sp>
        <p:nvSpPr>
          <p:cNvPr id="3" name="Text 1"/>
          <p:cNvSpPr/>
          <p:nvPr/>
        </p:nvSpPr>
        <p:spPr>
          <a:xfrm>
            <a:off x="5909310" y="-86360"/>
            <a:ext cx="6614160" cy="717423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3093085" y="-86360"/>
            <a:ext cx="6614160" cy="7174230"/>
          </a:xfrm>
          <a:prstGeom prst="roundRect">
            <a:avLst>
              <a:gd name="adj" fmla="val 0"/>
            </a:avLst>
          </a:prstGeom>
          <a:solidFill>
            <a:srgbClr val="4874CB"/>
          </a:solidFill>
        </p:spPr>
      </p:sp>
      <p:sp>
        <p:nvSpPr>
          <p:cNvPr id="5" name="Text 3"/>
          <p:cNvSpPr/>
          <p:nvPr/>
        </p:nvSpPr>
        <p:spPr>
          <a:xfrm>
            <a:off x="3093085" y="-86360"/>
            <a:ext cx="6614160" cy="717423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nvSpPr>
        <p:spPr>
          <a:xfrm>
            <a:off x="492125" y="-86360"/>
            <a:ext cx="6614160" cy="7174230"/>
          </a:xfrm>
          <a:prstGeom prst="roundRect">
            <a:avLst>
              <a:gd name="adj" fmla="val 0"/>
            </a:avLst>
          </a:prstGeom>
          <a:solidFill>
            <a:srgbClr val="92ABDF"/>
          </a:solidFill>
        </p:spPr>
      </p:sp>
      <p:sp>
        <p:nvSpPr>
          <p:cNvPr id="7" name="Text 5"/>
          <p:cNvSpPr/>
          <p:nvPr/>
        </p:nvSpPr>
        <p:spPr>
          <a:xfrm>
            <a:off x="492125" y="-86360"/>
            <a:ext cx="6614160" cy="7174230"/>
          </a:xfrm>
          <a:prstGeom prst="rect">
            <a:avLst/>
          </a:prstGeom>
          <a:noFill/>
        </p:spPr>
        <p:txBody>
          <a:bodyPr wrap="square" lIns="45720" tIns="91440" rIns="91440" bIns="45720" rtlCol="0" anchor="t"/>
          <a:lstStyle/>
          <a:p>
            <a:pPr marL="0" indent="0">
              <a:lnSpc>
                <a:spcPct val="100000"/>
              </a:lnSpc>
              <a:buNone/>
            </a:pPr>
            <a:endParaRPr lang="en-US" sz="1600" dirty="0"/>
          </a:p>
        </p:txBody>
      </p:sp>
      <p:sp>
        <p:nvSpPr>
          <p:cNvPr id="8" name="Shape 6"/>
          <p:cNvSpPr/>
          <p:nvPr/>
        </p:nvSpPr>
        <p:spPr>
          <a:xfrm>
            <a:off x="-184150" y="-86360"/>
            <a:ext cx="4415155" cy="7174230"/>
          </a:xfrm>
          <a:prstGeom prst="roundRect">
            <a:avLst>
              <a:gd name="adj" fmla="val 0"/>
            </a:avLst>
          </a:prstGeom>
          <a:solidFill>
            <a:srgbClr val="DAE3F5"/>
          </a:solidFill>
        </p:spPr>
      </p:sp>
      <p:sp>
        <p:nvSpPr>
          <p:cNvPr id="9" name="Text 7"/>
          <p:cNvSpPr/>
          <p:nvPr/>
        </p:nvSpPr>
        <p:spPr>
          <a:xfrm>
            <a:off x="-184150" y="-86360"/>
            <a:ext cx="4415155" cy="717423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Text 8"/>
          <p:cNvSpPr/>
          <p:nvPr/>
        </p:nvSpPr>
        <p:spPr>
          <a:xfrm>
            <a:off x="280670" y="1017905"/>
            <a:ext cx="1668780" cy="5403215"/>
          </a:xfrm>
          <a:prstGeom prst="rect">
            <a:avLst/>
          </a:prstGeom>
          <a:noFill/>
        </p:spPr>
        <p:txBody>
          <a:bodyPr wrap="square" lIns="27432" tIns="45720" rIns="27432" bIns="45720" rtlCol="0" anchor="ctr"/>
          <a:lstStyle/>
          <a:p>
            <a:pPr marL="0" indent="0" algn="l">
              <a:lnSpc>
                <a:spcPct val="100000"/>
              </a:lnSpc>
              <a:buNone/>
            </a:pPr>
            <a:r>
              <a:rPr lang="en-US" sz="3200" b="1" dirty="0">
                <a:solidFill>
                  <a:srgbClr val="1D50C4"/>
                </a:solidFill>
                <a:latin typeface="微软雅黑" panose="020B0503020204020204" charset="-122"/>
                <a:ea typeface="微软雅黑" panose="020B0503020204020204" charset="-122"/>
                <a:cs typeface="微软雅黑" pitchFamily="34" charset="-120"/>
              </a:rPr>
              <a:t>带着知识走向更健康青春</a:t>
            </a:r>
            <a:endParaRPr lang="en-US" sz="4000" b="1" dirty="0">
              <a:solidFill>
                <a:srgbClr val="1D50C4"/>
              </a:solidFill>
              <a:latin typeface="微软雅黑" panose="020B0503020204020204" charset="-122"/>
              <a:ea typeface="微软雅黑" panose="020B0503020204020204" charset="-122"/>
              <a:cs typeface="微软雅黑" pitchFamily="34" charset="-120"/>
            </a:endParaRPr>
          </a:p>
        </p:txBody>
      </p:sp>
      <p:pic>
        <p:nvPicPr>
          <p:cNvPr id="11" name="Image 0" descr="https://kimi-img.moonshot.cn/pub/slides/slides_tmpl/image/25-09-08-13:42:55-d2v6pntnfo2stf9dk6q0.png"/>
          <p:cNvPicPr>
            <a:picLocks noChangeAspect="1"/>
          </p:cNvPicPr>
          <p:nvPr/>
        </p:nvPicPr>
        <p:blipFill>
          <a:blip r:embed="rId1"/>
          <a:stretch>
            <a:fillRect/>
          </a:stretch>
        </p:blipFill>
        <p:spPr>
          <a:xfrm>
            <a:off x="492125" y="6417945"/>
            <a:ext cx="706120" cy="262255"/>
          </a:xfrm>
          <a:prstGeom prst="rect">
            <a:avLst/>
          </a:prstGeom>
        </p:spPr>
      </p:pic>
      <p:pic>
        <p:nvPicPr>
          <p:cNvPr id="12" name="Image 1" descr="https://kimi-img.moonshot.cn/pub/slides/slides_tmpl/image/25-09-08-13:42:55-d2v6pntnfo2stf9dk6rg.png"/>
          <p:cNvPicPr>
            <a:picLocks noChangeAspect="1"/>
          </p:cNvPicPr>
          <p:nvPr/>
        </p:nvPicPr>
        <p:blipFill>
          <a:blip r:embed="rId2"/>
          <a:stretch>
            <a:fillRect/>
          </a:stretch>
        </p:blipFill>
        <p:spPr>
          <a:xfrm>
            <a:off x="2635885" y="5345430"/>
            <a:ext cx="767080" cy="1254760"/>
          </a:xfrm>
          <a:prstGeom prst="rect">
            <a:avLst/>
          </a:prstGeom>
        </p:spPr>
      </p:pic>
      <p:pic>
        <p:nvPicPr>
          <p:cNvPr id="13" name="Image 2" descr="https://kimi-img.moonshot.cn/pub/slides/slides_tmpl/image/25-09-08-13:42:55-d2v6pntnfo2stf9dk6sg.png"/>
          <p:cNvPicPr>
            <a:picLocks noChangeAspect="1"/>
          </p:cNvPicPr>
          <p:nvPr/>
        </p:nvPicPr>
        <p:blipFill>
          <a:blip r:embed="rId3"/>
          <a:stretch>
            <a:fillRect/>
          </a:stretch>
        </p:blipFill>
        <p:spPr>
          <a:xfrm>
            <a:off x="5251450" y="5354955"/>
            <a:ext cx="767080" cy="1254760"/>
          </a:xfrm>
          <a:prstGeom prst="rect">
            <a:avLst/>
          </a:prstGeom>
        </p:spPr>
      </p:pic>
      <p:pic>
        <p:nvPicPr>
          <p:cNvPr id="14" name="Image 3" descr="https://kimi-img.moonshot.cn/pub/slides/slides_tmpl/image/25-09-08-13:42:55-d2v6pntnfo2stf9dk6t0.png"/>
          <p:cNvPicPr>
            <a:picLocks noChangeAspect="1"/>
          </p:cNvPicPr>
          <p:nvPr/>
        </p:nvPicPr>
        <p:blipFill>
          <a:blip r:embed="rId4"/>
          <a:stretch>
            <a:fillRect/>
          </a:stretch>
        </p:blipFill>
        <p:spPr>
          <a:xfrm>
            <a:off x="7992745" y="5316855"/>
            <a:ext cx="767080" cy="1254760"/>
          </a:xfrm>
          <a:prstGeom prst="rect">
            <a:avLst/>
          </a:prstGeom>
        </p:spPr>
      </p:pic>
      <p:pic>
        <p:nvPicPr>
          <p:cNvPr id="15" name="Image 4" descr="https://kimi-img.moonshot.cn/pub/slides/slides_tmpl/image/25-09-08-13:42:55-d2v6pntnfo2stf9dk6s0.png"/>
          <p:cNvPicPr>
            <a:picLocks noChangeAspect="1"/>
          </p:cNvPicPr>
          <p:nvPr/>
        </p:nvPicPr>
        <p:blipFill>
          <a:blip r:embed="rId5"/>
          <a:stretch>
            <a:fillRect/>
          </a:stretch>
        </p:blipFill>
        <p:spPr>
          <a:xfrm>
            <a:off x="10480040" y="5280660"/>
            <a:ext cx="767080" cy="1254760"/>
          </a:xfrm>
          <a:prstGeom prst="rect">
            <a:avLst/>
          </a:prstGeom>
        </p:spPr>
      </p:pic>
      <p:sp>
        <p:nvSpPr>
          <p:cNvPr id="16" name="Text 9"/>
          <p:cNvSpPr/>
          <p:nvPr/>
        </p:nvSpPr>
        <p:spPr>
          <a:xfrm>
            <a:off x="2028190" y="1017905"/>
            <a:ext cx="2171065" cy="817880"/>
          </a:xfrm>
          <a:prstGeom prst="rect">
            <a:avLst/>
          </a:prstGeom>
          <a:noFill/>
        </p:spPr>
        <p:txBody>
          <a:bodyPr wrap="square" lIns="91440" tIns="45720" rIns="91440" bIns="45720" rtlCol="0" anchor="ctr"/>
          <a:lstStyle/>
          <a:p>
            <a:pPr marL="0" indent="0" algn="ctr">
              <a:lnSpc>
                <a:spcPct val="100000"/>
              </a:lnSpc>
              <a:buNone/>
            </a:pPr>
            <a:r>
              <a:rPr lang="en-US" sz="3200" b="1" dirty="0">
                <a:solidFill>
                  <a:srgbClr val="000000"/>
                </a:solidFill>
                <a:latin typeface="微软雅黑" panose="020B0503020204020204" charset="-122"/>
                <a:ea typeface="微软雅黑" panose="020B0503020204020204" charset="-122"/>
                <a:cs typeface="微软雅黑" pitchFamily="34" charset="-120"/>
              </a:rPr>
              <a:t>回顾</a:t>
            </a:r>
            <a:endParaRPr lang="en-US" sz="3200" b="1" dirty="0">
              <a:solidFill>
                <a:srgbClr val="000000"/>
              </a:solidFill>
              <a:latin typeface="微软雅黑" panose="020B0503020204020204" charset="-122"/>
              <a:ea typeface="微软雅黑" panose="020B0503020204020204" charset="-122"/>
              <a:cs typeface="微软雅黑" pitchFamily="34" charset="-120"/>
            </a:endParaRPr>
          </a:p>
        </p:txBody>
      </p:sp>
      <p:sp>
        <p:nvSpPr>
          <p:cNvPr id="17" name="Text 10"/>
          <p:cNvSpPr/>
          <p:nvPr/>
        </p:nvSpPr>
        <p:spPr>
          <a:xfrm>
            <a:off x="2028190" y="2730500"/>
            <a:ext cx="2063115" cy="3804920"/>
          </a:xfrm>
          <a:prstGeom prst="rect">
            <a:avLst/>
          </a:prstGeom>
          <a:noFill/>
        </p:spPr>
        <p:txBody>
          <a:bodyPr wrap="square" lIns="91440" tIns="45720" rIns="91440" bIns="45720" rtlCol="0" anchor="t"/>
          <a:lstStyle/>
          <a:p>
            <a:pPr marL="0" indent="0" algn="just">
              <a:lnSpc>
                <a:spcPct val="150000"/>
              </a:lnSpc>
              <a:buNone/>
            </a:pPr>
            <a:r>
              <a:rPr lang="en-US" sz="2000" dirty="0">
                <a:solidFill>
                  <a:srgbClr val="000000"/>
                </a:solidFill>
                <a:latin typeface="思源宋体 CN Light" panose="02020300000000000000" charset="-122"/>
                <a:ea typeface="思源宋体 CN Light" panose="02020300000000000000" charset="-122"/>
                <a:cs typeface="微软雅黑" pitchFamily="34" charset="-120"/>
              </a:rPr>
              <a:t>回顾</a:t>
            </a:r>
            <a:r>
              <a:rPr lang="zh-CN" altLang="en-US" sz="2000" dirty="0">
                <a:solidFill>
                  <a:srgbClr val="000000"/>
                </a:solidFill>
                <a:latin typeface="思源宋体 CN Light" panose="02020300000000000000" charset="-122"/>
                <a:ea typeface="思源宋体 CN Light" panose="02020300000000000000" charset="-122"/>
                <a:cs typeface="微软雅黑" pitchFamily="34" charset="-120"/>
              </a:rPr>
              <a:t>这节课我们学了什么？你对心理障碍有什么认识上的转变？</a:t>
            </a:r>
            <a:endParaRPr lang="zh-CN" altLang="en-US" sz="2000" dirty="0">
              <a:solidFill>
                <a:srgbClr val="000000"/>
              </a:solidFill>
              <a:latin typeface="思源宋体 CN Light" panose="02020300000000000000" charset="-122"/>
              <a:ea typeface="思源宋体 CN Light" panose="02020300000000000000" charset="-122"/>
              <a:cs typeface="微软雅黑" pitchFamily="34" charset="-120"/>
            </a:endParaRPr>
          </a:p>
        </p:txBody>
      </p:sp>
      <p:sp>
        <p:nvSpPr>
          <p:cNvPr id="18" name="Text 11"/>
          <p:cNvSpPr/>
          <p:nvPr/>
        </p:nvSpPr>
        <p:spPr>
          <a:xfrm>
            <a:off x="4743450" y="1017905"/>
            <a:ext cx="2171065" cy="817880"/>
          </a:xfrm>
          <a:prstGeom prst="rect">
            <a:avLst/>
          </a:prstGeom>
          <a:noFill/>
        </p:spPr>
        <p:txBody>
          <a:bodyPr wrap="square" lIns="91440" tIns="45720" rIns="91440" bIns="45720" rtlCol="0" anchor="ctr"/>
          <a:lstStyle/>
          <a:p>
            <a:pPr marL="0" indent="0" algn="ctr">
              <a:lnSpc>
                <a:spcPct val="100000"/>
              </a:lnSpc>
              <a:buNone/>
            </a:pPr>
            <a:r>
              <a:rPr lang="en-US" sz="3200" b="1" dirty="0">
                <a:solidFill>
                  <a:srgbClr val="000000"/>
                </a:solidFill>
                <a:latin typeface="微软雅黑" panose="020B0503020204020204" charset="-122"/>
                <a:ea typeface="微软雅黑" panose="020B0503020204020204" charset="-122"/>
                <a:cs typeface="微软雅黑" pitchFamily="34" charset="-120"/>
              </a:rPr>
              <a:t>检验</a:t>
            </a:r>
            <a:endParaRPr lang="en-US" sz="3200" b="1" dirty="0">
              <a:solidFill>
                <a:srgbClr val="000000"/>
              </a:solidFill>
              <a:latin typeface="微软雅黑" panose="020B0503020204020204" charset="-122"/>
              <a:ea typeface="微软雅黑" panose="020B0503020204020204" charset="-122"/>
              <a:cs typeface="微软雅黑" pitchFamily="34" charset="-120"/>
            </a:endParaRPr>
          </a:p>
        </p:txBody>
      </p:sp>
      <p:sp>
        <p:nvSpPr>
          <p:cNvPr id="19" name="Text 12"/>
          <p:cNvSpPr/>
          <p:nvPr/>
        </p:nvSpPr>
        <p:spPr>
          <a:xfrm>
            <a:off x="4684395" y="2730500"/>
            <a:ext cx="2063115" cy="3804920"/>
          </a:xfrm>
          <a:prstGeom prst="rect">
            <a:avLst/>
          </a:prstGeom>
          <a:noFill/>
        </p:spPr>
        <p:txBody>
          <a:bodyPr wrap="square" lIns="91440" tIns="45720" rIns="91440" bIns="45720" rtlCol="0" anchor="t"/>
          <a:lstStyle/>
          <a:p>
            <a:pPr marL="0" indent="0" algn="just">
              <a:lnSpc>
                <a:spcPct val="150000"/>
              </a:lnSpc>
              <a:buNone/>
            </a:pPr>
            <a:r>
              <a:rPr lang="zh-CN" altLang="en-US" sz="2400" dirty="0">
                <a:solidFill>
                  <a:srgbClr val="FFFFFF"/>
                </a:solidFill>
                <a:latin typeface="思源宋体 CN Light" panose="02020300000000000000" charset="-122"/>
                <a:ea typeface="思源宋体 CN Light" panose="02020300000000000000" charset="-122"/>
                <a:cs typeface="微软雅黑" pitchFamily="34" charset="-120"/>
              </a:rPr>
              <a:t>试着想想如果朋友情绪低落，你应该怎么做？</a:t>
            </a:r>
            <a:endParaRPr lang="zh-CN" altLang="en-US" sz="2400" dirty="0">
              <a:solidFill>
                <a:srgbClr val="FFFFFF"/>
              </a:solidFill>
              <a:latin typeface="思源宋体 CN Light" panose="02020300000000000000" charset="-122"/>
              <a:ea typeface="思源宋体 CN Light" panose="02020300000000000000" charset="-122"/>
              <a:cs typeface="微软雅黑" pitchFamily="34" charset="-120"/>
            </a:endParaRPr>
          </a:p>
        </p:txBody>
      </p:sp>
      <p:sp>
        <p:nvSpPr>
          <p:cNvPr id="20" name="Text 13"/>
          <p:cNvSpPr/>
          <p:nvPr/>
        </p:nvSpPr>
        <p:spPr>
          <a:xfrm>
            <a:off x="7344410" y="1017905"/>
            <a:ext cx="2171065" cy="817880"/>
          </a:xfrm>
          <a:prstGeom prst="rect">
            <a:avLst/>
          </a:prstGeom>
          <a:noFill/>
        </p:spPr>
        <p:txBody>
          <a:bodyPr wrap="square" lIns="91440" tIns="45720" rIns="91440" bIns="45720" rtlCol="0" anchor="ctr"/>
          <a:lstStyle/>
          <a:p>
            <a:pPr marL="0" indent="0" algn="ctr">
              <a:lnSpc>
                <a:spcPct val="100000"/>
              </a:lnSpc>
              <a:buNone/>
            </a:pPr>
            <a:r>
              <a:rPr lang="en-US" sz="3200" b="1" dirty="0">
                <a:solidFill>
                  <a:srgbClr val="000000"/>
                </a:solidFill>
                <a:latin typeface="微软雅黑" panose="020B0503020204020204" charset="-122"/>
                <a:ea typeface="微软雅黑" panose="020B0503020204020204" charset="-122"/>
                <a:cs typeface="微软雅黑" pitchFamily="34" charset="-120"/>
              </a:rPr>
              <a:t>承诺</a:t>
            </a:r>
            <a:endParaRPr lang="en-US" sz="1600" dirty="0"/>
          </a:p>
        </p:txBody>
      </p:sp>
      <p:sp>
        <p:nvSpPr>
          <p:cNvPr id="21" name="Text 14"/>
          <p:cNvSpPr/>
          <p:nvPr/>
        </p:nvSpPr>
        <p:spPr>
          <a:xfrm>
            <a:off x="7452360" y="2616200"/>
            <a:ext cx="2063115" cy="3804920"/>
          </a:xfrm>
          <a:prstGeom prst="rect">
            <a:avLst/>
          </a:prstGeom>
          <a:noFill/>
        </p:spPr>
        <p:txBody>
          <a:bodyPr wrap="square" lIns="91440" tIns="45720" rIns="91440" bIns="45720" rtlCol="0" anchor="t"/>
          <a:lstStyle/>
          <a:p>
            <a:pPr marL="0" indent="0" algn="just">
              <a:lnSpc>
                <a:spcPct val="150000"/>
              </a:lnSpc>
              <a:buNone/>
            </a:pPr>
            <a:r>
              <a:rPr lang="zh-CN" altLang="en-US" sz="2400" dirty="0">
                <a:latin typeface="思源宋体 CN Light" panose="02020300000000000000" charset="-122"/>
                <a:ea typeface="思源宋体 CN Light" panose="02020300000000000000" charset="-122"/>
              </a:rPr>
              <a:t>希望大家能够为自己的人身负责，有仁爱之心</a:t>
            </a:r>
            <a:endParaRPr lang="zh-CN" altLang="en-US" sz="2400" dirty="0">
              <a:latin typeface="思源宋体 CN Light" panose="02020300000000000000" charset="-122"/>
              <a:ea typeface="思源宋体 CN Light" panose="02020300000000000000" charset="-122"/>
            </a:endParaRPr>
          </a:p>
        </p:txBody>
      </p:sp>
      <p:sp>
        <p:nvSpPr>
          <p:cNvPr id="22" name="Text 15"/>
          <p:cNvSpPr/>
          <p:nvPr/>
        </p:nvSpPr>
        <p:spPr>
          <a:xfrm>
            <a:off x="9979025" y="1017905"/>
            <a:ext cx="2171065" cy="817880"/>
          </a:xfrm>
          <a:prstGeom prst="rect">
            <a:avLst/>
          </a:prstGeom>
          <a:noFill/>
        </p:spPr>
        <p:txBody>
          <a:bodyPr wrap="square" lIns="91440" tIns="45720" rIns="91440" bIns="45720" rtlCol="0" anchor="ctr"/>
          <a:lstStyle/>
          <a:p>
            <a:pPr marL="0" indent="0" algn="ctr">
              <a:lnSpc>
                <a:spcPct val="100000"/>
              </a:lnSpc>
              <a:buNone/>
            </a:pPr>
            <a:r>
              <a:rPr lang="en-US" sz="3200" b="1" dirty="0">
                <a:solidFill>
                  <a:srgbClr val="000000"/>
                </a:solidFill>
                <a:latin typeface="微软雅黑" panose="020B0503020204020204" charset="-122"/>
                <a:ea typeface="微软雅黑" panose="020B0503020204020204" charset="-122"/>
                <a:cs typeface="微软雅黑" pitchFamily="34" charset="-120"/>
              </a:rPr>
              <a:t>展望</a:t>
            </a:r>
            <a:endParaRPr lang="en-US" sz="1600" dirty="0"/>
          </a:p>
        </p:txBody>
      </p:sp>
      <p:sp>
        <p:nvSpPr>
          <p:cNvPr id="23" name="Text 16"/>
          <p:cNvSpPr/>
          <p:nvPr/>
        </p:nvSpPr>
        <p:spPr>
          <a:xfrm>
            <a:off x="10096500" y="2616200"/>
            <a:ext cx="2063115" cy="3804920"/>
          </a:xfrm>
          <a:prstGeom prst="rect">
            <a:avLst/>
          </a:prstGeom>
          <a:noFill/>
        </p:spPr>
        <p:txBody>
          <a:bodyPr wrap="square" lIns="27432" tIns="45720" rIns="27432" bIns="45720" rtlCol="0" anchor="t"/>
          <a:lstStyle/>
          <a:p>
            <a:pPr marL="0" indent="0" algn="just">
              <a:lnSpc>
                <a:spcPct val="150000"/>
              </a:lnSpc>
              <a:buNone/>
            </a:pPr>
            <a:r>
              <a:rPr lang="zh-CN" altLang="en-US" sz="2400" dirty="0">
                <a:solidFill>
                  <a:srgbClr val="FFFFFF"/>
                </a:solidFill>
                <a:latin typeface="思源宋体 CN Light" panose="02020300000000000000" charset="-122"/>
                <a:ea typeface="思源宋体 CN Light" panose="02020300000000000000" charset="-122"/>
                <a:cs typeface="微软雅黑" pitchFamily="34" charset="-120"/>
              </a:rPr>
              <a:t>希望大家三年以后会更好！</a:t>
            </a:r>
            <a:endParaRPr lang="zh-CN" altLang="en-US" sz="2400" dirty="0">
              <a:solidFill>
                <a:srgbClr val="FFFFFF"/>
              </a:solidFill>
              <a:latin typeface="思源宋体 CN Light" panose="02020300000000000000" charset="-122"/>
              <a:ea typeface="思源宋体 CN Light" panose="02020300000000000000" charset="-122"/>
              <a:cs typeface="微软雅黑" pitchFamily="34" charset="-120"/>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pic>
        <p:nvPicPr>
          <p:cNvPr id="2" name="Image 0" descr="https://kimi-img.moonshot.cn/pub/slides/slides_tmpl/image/25-09-08-13:42:56-d2v6po5nfo2stf9dk740.png"/>
          <p:cNvPicPr>
            <a:picLocks noChangeAspect="1"/>
          </p:cNvPicPr>
          <p:nvPr/>
        </p:nvPicPr>
        <p:blipFill>
          <a:blip r:embed="rId2"/>
          <a:stretch>
            <a:fillRect/>
          </a:stretch>
        </p:blipFill>
        <p:spPr>
          <a:xfrm>
            <a:off x="4591050" y="939800"/>
            <a:ext cx="7175500" cy="4978400"/>
          </a:xfrm>
          <a:prstGeom prst="rect">
            <a:avLst/>
          </a:prstGeom>
        </p:spPr>
      </p:pic>
      <p:pic>
        <p:nvPicPr>
          <p:cNvPr id="3" name="Image 1" descr="https://kimi-img.moonshot.cn/pub/slides/slides_tmpl/image/25-09-08-13:42:56-d2v6po5nfo2stf9dk73g.png"/>
          <p:cNvPicPr>
            <a:picLocks noChangeAspect="1"/>
          </p:cNvPicPr>
          <p:nvPr/>
        </p:nvPicPr>
        <p:blipFill>
          <a:blip r:embed="rId3"/>
          <a:stretch>
            <a:fillRect/>
          </a:stretch>
        </p:blipFill>
        <p:spPr>
          <a:xfrm>
            <a:off x="7681595" y="3017520"/>
            <a:ext cx="4368800" cy="3149600"/>
          </a:xfrm>
          <a:prstGeom prst="rect">
            <a:avLst/>
          </a:prstGeom>
        </p:spPr>
      </p:pic>
      <p:pic>
        <p:nvPicPr>
          <p:cNvPr id="4" name="Image 2" descr="https://kimi-img.moonshot.cn/pub/slides/slides_tmpl/image/25-09-08-13:42:56-d2v6po5nfo2stf9dk760.png"/>
          <p:cNvPicPr>
            <a:picLocks noChangeAspect="1"/>
          </p:cNvPicPr>
          <p:nvPr/>
        </p:nvPicPr>
        <p:blipFill>
          <a:blip r:embed="rId4"/>
          <a:stretch>
            <a:fillRect/>
          </a:stretch>
        </p:blipFill>
        <p:spPr>
          <a:xfrm>
            <a:off x="8837930" y="4909820"/>
            <a:ext cx="2532380" cy="426720"/>
          </a:xfrm>
          <a:prstGeom prst="rect">
            <a:avLst/>
          </a:prstGeom>
        </p:spPr>
      </p:pic>
      <p:pic>
        <p:nvPicPr>
          <p:cNvPr id="5" name="Image 3" descr="https://kimi-img.moonshot.cn/pub/slides/slides_tmpl/image/25-09-08-13:42:56-d2v6po5nfo2stf9dk76g.png"/>
          <p:cNvPicPr>
            <a:picLocks noChangeAspect="1"/>
          </p:cNvPicPr>
          <p:nvPr/>
        </p:nvPicPr>
        <p:blipFill>
          <a:blip r:embed="rId5"/>
          <a:stretch>
            <a:fillRect/>
          </a:stretch>
        </p:blipFill>
        <p:spPr>
          <a:xfrm rot="11520000">
            <a:off x="10471785" y="-925195"/>
            <a:ext cx="2444750" cy="2444750"/>
          </a:xfrm>
          <a:prstGeom prst="rect">
            <a:avLst/>
          </a:prstGeom>
        </p:spPr>
      </p:pic>
      <p:sp>
        <p:nvSpPr>
          <p:cNvPr id="9" name="Text 3"/>
          <p:cNvSpPr/>
          <p:nvPr/>
        </p:nvSpPr>
        <p:spPr>
          <a:xfrm>
            <a:off x="2553970" y="2486660"/>
            <a:ext cx="6619240" cy="2326005"/>
          </a:xfrm>
          <a:prstGeom prst="rect">
            <a:avLst/>
          </a:prstGeom>
          <a:noFill/>
        </p:spPr>
        <p:txBody>
          <a:bodyPr wrap="square" lIns="27432" tIns="45720" rIns="27432" bIns="45720" rtlCol="0" anchor="t"/>
          <a:lstStyle/>
          <a:p>
            <a:pPr marL="0" indent="0" algn="ctr">
              <a:lnSpc>
                <a:spcPct val="100000"/>
              </a:lnSpc>
              <a:buNone/>
            </a:pPr>
            <a:r>
              <a:rPr lang="en-US" altLang="zh-CN" sz="5400" dirty="0">
                <a:solidFill>
                  <a:srgbClr val="FFFFFF"/>
                </a:solidFill>
                <a:latin typeface="微软雅黑" pitchFamily="34" charset="-122"/>
                <a:ea typeface="微软雅黑" pitchFamily="34" charset="-122"/>
                <a:cs typeface="微软雅黑" pitchFamily="34" charset="-120"/>
              </a:rPr>
              <a:t>  </a:t>
            </a:r>
            <a:r>
              <a:rPr lang="zh-CN" altLang="en-US" sz="5400" dirty="0">
                <a:solidFill>
                  <a:srgbClr val="FFFFFF"/>
                </a:solidFill>
                <a:latin typeface="微软雅黑" pitchFamily="34" charset="-122"/>
                <a:ea typeface="微软雅黑" pitchFamily="34" charset="-122"/>
                <a:cs typeface="微软雅黑" pitchFamily="34" charset="-120"/>
              </a:rPr>
              <a:t>谢谢大家！</a:t>
            </a:r>
            <a:endParaRPr lang="en-US" sz="1600" dirty="0"/>
          </a:p>
          <a:p>
            <a:pPr marL="0" indent="0" algn="ctr">
              <a:lnSpc>
                <a:spcPct val="100000"/>
              </a:lnSpc>
              <a:buNone/>
            </a:pPr>
            <a:r>
              <a:rPr lang="en-US" sz="7400" dirty="0">
                <a:solidFill>
                  <a:srgbClr val="FFFFFF"/>
                </a:solidFill>
                <a:latin typeface="微软雅黑" pitchFamily="34" charset="-122"/>
                <a:ea typeface="微软雅黑" pitchFamily="34" charset="-122"/>
                <a:cs typeface="微软雅黑" pitchFamily="34" charset="-120"/>
              </a:rPr>
              <a:t>THANKS</a:t>
            </a:r>
            <a:endParaRPr lang="en-US" sz="1600"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11150600" y="-416560"/>
            <a:ext cx="1390650" cy="1390650"/>
          </a:xfrm>
          <a:prstGeom prst="ellipse">
            <a:avLst/>
          </a:prstGeom>
          <a:solidFill>
            <a:srgbClr val="3365D6"/>
          </a:solidFill>
        </p:spPr>
      </p:sp>
      <p:sp>
        <p:nvSpPr>
          <p:cNvPr id="3" name="Text 1"/>
          <p:cNvSpPr/>
          <p:nvPr/>
        </p:nvSpPr>
        <p:spPr>
          <a:xfrm>
            <a:off x="11150600" y="-416560"/>
            <a:ext cx="1390650" cy="139065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kimi-img.moonshot.cn/pub/slides/slides_tmpl/image/25-09-08-13:42:53-d2v6pndnfo2stf9dk5s0.png"/>
          <p:cNvPicPr>
            <a:picLocks noChangeAspect="1"/>
          </p:cNvPicPr>
          <p:nvPr/>
        </p:nvPicPr>
        <p:blipFill>
          <a:blip r:embed="rId1"/>
          <a:srcRect t="88"/>
          <a:stretch>
            <a:fillRect/>
          </a:stretch>
        </p:blipFill>
        <p:spPr>
          <a:xfrm>
            <a:off x="6498590" y="635"/>
            <a:ext cx="7380605" cy="2857500"/>
          </a:xfrm>
          <a:prstGeom prst="rect">
            <a:avLst/>
          </a:prstGeom>
        </p:spPr>
      </p:pic>
      <p:pic>
        <p:nvPicPr>
          <p:cNvPr id="5" name="Image 1" descr="https://kimi-img.moonshot.cn/pub/slides/slides_tmpl/image/25-09-08-13:42:53-d2v6pndnfo2stf9dk5q0.png"/>
          <p:cNvPicPr>
            <a:picLocks noChangeAspect="1"/>
          </p:cNvPicPr>
          <p:nvPr/>
        </p:nvPicPr>
        <p:blipFill>
          <a:blip r:embed="rId2">
            <a:alphaModFix amt="17000"/>
          </a:blip>
          <a:stretch>
            <a:fillRect/>
          </a:stretch>
        </p:blipFill>
        <p:spPr>
          <a:xfrm rot="16200000">
            <a:off x="1887855" y="-1896110"/>
            <a:ext cx="1134110" cy="5120640"/>
          </a:xfrm>
          <a:prstGeom prst="rect">
            <a:avLst/>
          </a:prstGeom>
        </p:spPr>
      </p:pic>
      <p:sp>
        <p:nvSpPr>
          <p:cNvPr id="6" name="Shape 2"/>
          <p:cNvSpPr/>
          <p:nvPr/>
        </p:nvSpPr>
        <p:spPr>
          <a:xfrm>
            <a:off x="-27940" y="5877560"/>
            <a:ext cx="12247880" cy="980440"/>
          </a:xfrm>
          <a:prstGeom prst="rect">
            <a:avLst/>
          </a:prstGeom>
          <a:solidFill>
            <a:srgbClr val="4874CB"/>
          </a:solidFill>
        </p:spPr>
      </p:sp>
      <p:sp>
        <p:nvSpPr>
          <p:cNvPr id="7" name="Text 3"/>
          <p:cNvSpPr/>
          <p:nvPr/>
        </p:nvSpPr>
        <p:spPr>
          <a:xfrm>
            <a:off x="-27940" y="5877560"/>
            <a:ext cx="12247880" cy="98044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4"/>
          <p:cNvSpPr/>
          <p:nvPr/>
        </p:nvSpPr>
        <p:spPr>
          <a:xfrm>
            <a:off x="410210" y="531495"/>
            <a:ext cx="2174240" cy="975995"/>
          </a:xfrm>
          <a:prstGeom prst="rect">
            <a:avLst/>
          </a:prstGeom>
          <a:noFill/>
        </p:spPr>
        <p:txBody>
          <a:bodyPr wrap="square" lIns="91440" tIns="45720" rIns="91440" bIns="45720" rtlCol="0" anchor="t"/>
          <a:lstStyle/>
          <a:p>
            <a:pPr marL="0" indent="0" algn="l">
              <a:lnSpc>
                <a:spcPct val="100000"/>
              </a:lnSpc>
              <a:buNone/>
            </a:pPr>
            <a:r>
              <a:rPr lang="en-US" sz="6000" b="1" dirty="0">
                <a:solidFill>
                  <a:srgbClr val="2A59B8"/>
                </a:solidFill>
                <a:latin typeface="微软雅黑" pitchFamily="34" charset="-122"/>
                <a:ea typeface="微软雅黑" pitchFamily="34" charset="-122"/>
                <a:cs typeface="微软雅黑" pitchFamily="34" charset="-120"/>
              </a:rPr>
              <a:t>目录</a:t>
            </a:r>
            <a:endParaRPr lang="en-US" sz="1600" dirty="0"/>
          </a:p>
        </p:txBody>
      </p:sp>
      <p:pic>
        <p:nvPicPr>
          <p:cNvPr id="9" name="Image 2" descr="https://kimi-img.moonshot.cn/pub/slides/slides_tmpl/image/25-09-08-13:42:53-d2v6pndnfo2stf9dk5p0.png"/>
          <p:cNvPicPr>
            <a:picLocks noChangeAspect="1"/>
          </p:cNvPicPr>
          <p:nvPr/>
        </p:nvPicPr>
        <p:blipFill>
          <a:blip r:embed="rId3"/>
          <a:stretch>
            <a:fillRect/>
          </a:stretch>
        </p:blipFill>
        <p:spPr>
          <a:xfrm>
            <a:off x="2079625" y="908050"/>
            <a:ext cx="1902460" cy="461645"/>
          </a:xfrm>
          <a:prstGeom prst="rect">
            <a:avLst/>
          </a:prstGeom>
        </p:spPr>
      </p:pic>
      <p:pic>
        <p:nvPicPr>
          <p:cNvPr id="10" name="Image 3" descr="https://kimi-img.moonshot.cn/pub/slides/slides_tmpl/image/25-09-08-13:42:53-d2v6pndnfo2stf9dk5qg.png"/>
          <p:cNvPicPr>
            <a:picLocks noChangeAspect="1"/>
          </p:cNvPicPr>
          <p:nvPr/>
        </p:nvPicPr>
        <p:blipFill>
          <a:blip r:embed="rId4"/>
          <a:stretch>
            <a:fillRect/>
          </a:stretch>
        </p:blipFill>
        <p:spPr>
          <a:xfrm>
            <a:off x="11455400" y="5876925"/>
            <a:ext cx="628015" cy="182880"/>
          </a:xfrm>
          <a:prstGeom prst="rect">
            <a:avLst/>
          </a:prstGeom>
        </p:spPr>
      </p:pic>
      <p:pic>
        <p:nvPicPr>
          <p:cNvPr id="11" name="Image 4" descr="https://kimi-img.moonshot.cn/pub/slides/slides_tmpl/image/25-09-08-13:42:53-d2v6pndnfo2stf9dk5r0.png"/>
          <p:cNvPicPr>
            <a:picLocks noChangeAspect="1"/>
          </p:cNvPicPr>
          <p:nvPr/>
        </p:nvPicPr>
        <p:blipFill>
          <a:blip r:embed="rId5"/>
          <a:stretch>
            <a:fillRect/>
          </a:stretch>
        </p:blipFill>
        <p:spPr>
          <a:xfrm>
            <a:off x="636905" y="1318895"/>
            <a:ext cx="511810" cy="280670"/>
          </a:xfrm>
          <a:prstGeom prst="rect">
            <a:avLst/>
          </a:prstGeom>
        </p:spPr>
      </p:pic>
      <p:sp>
        <p:nvSpPr>
          <p:cNvPr id="12" name="Shape 5"/>
          <p:cNvSpPr/>
          <p:nvPr/>
        </p:nvSpPr>
        <p:spPr>
          <a:xfrm>
            <a:off x="-586740" y="5541645"/>
            <a:ext cx="2335530" cy="2335530"/>
          </a:xfrm>
          <a:prstGeom prst="ellipse">
            <a:avLst/>
          </a:prstGeom>
          <a:solidFill>
            <a:srgbClr val="3365D6">
              <a:alpha val="50196"/>
            </a:srgbClr>
          </a:solidFill>
        </p:spPr>
      </p:sp>
      <p:sp>
        <p:nvSpPr>
          <p:cNvPr id="13" name="Text 6"/>
          <p:cNvSpPr/>
          <p:nvPr/>
        </p:nvSpPr>
        <p:spPr>
          <a:xfrm>
            <a:off x="-586740" y="5541645"/>
            <a:ext cx="2335530" cy="233553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14" name="Image 5" descr="https://kimi-img.moonshot.cn/pub/slides/slides_tmpl/image/25-09-08-13:42:53-d2v6pndnfo2stf9dk5qg.png"/>
          <p:cNvPicPr>
            <a:picLocks noChangeAspect="1"/>
          </p:cNvPicPr>
          <p:nvPr/>
        </p:nvPicPr>
        <p:blipFill>
          <a:blip r:embed="rId4"/>
          <a:stretch>
            <a:fillRect/>
          </a:stretch>
        </p:blipFill>
        <p:spPr>
          <a:xfrm>
            <a:off x="11455400" y="5139055"/>
            <a:ext cx="628015" cy="182880"/>
          </a:xfrm>
          <a:prstGeom prst="rect">
            <a:avLst/>
          </a:prstGeom>
        </p:spPr>
      </p:pic>
      <p:sp>
        <p:nvSpPr>
          <p:cNvPr id="15" name="Text 7"/>
          <p:cNvSpPr/>
          <p:nvPr/>
        </p:nvSpPr>
        <p:spPr>
          <a:xfrm>
            <a:off x="1660525" y="1668145"/>
            <a:ext cx="1621155" cy="984885"/>
          </a:xfrm>
          <a:prstGeom prst="rect">
            <a:avLst/>
          </a:prstGeom>
          <a:noFill/>
        </p:spPr>
        <p:txBody>
          <a:bodyPr wrap="square" lIns="91440" tIns="45720" rIns="91440" bIns="45720" rtlCol="0" anchor="ctr"/>
          <a:lstStyle/>
          <a:p>
            <a:pPr marL="0" indent="0" algn="ctr">
              <a:lnSpc>
                <a:spcPct val="100000"/>
              </a:lnSpc>
              <a:buNone/>
            </a:pPr>
            <a:r>
              <a:rPr lang="en-US" sz="9000" b="1" dirty="0">
                <a:solidFill>
                  <a:srgbClr val="2A59B8"/>
                </a:solidFill>
                <a:latin typeface="微软雅黑" pitchFamily="34" charset="-122"/>
                <a:ea typeface="微软雅黑" pitchFamily="34" charset="-122"/>
                <a:cs typeface="微软雅黑" pitchFamily="34" charset="-120"/>
              </a:rPr>
              <a:t>01</a:t>
            </a:r>
            <a:endParaRPr lang="en-US" sz="1600" dirty="0"/>
          </a:p>
        </p:txBody>
      </p:sp>
      <p:sp>
        <p:nvSpPr>
          <p:cNvPr id="16" name="Text 8"/>
          <p:cNvSpPr/>
          <p:nvPr/>
        </p:nvSpPr>
        <p:spPr>
          <a:xfrm>
            <a:off x="1577975" y="2611755"/>
            <a:ext cx="1762125" cy="1338580"/>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000000"/>
                </a:solidFill>
                <a:latin typeface="微软雅黑" pitchFamily="34" charset="-122"/>
                <a:ea typeface="微软雅黑" pitchFamily="34" charset="-122"/>
                <a:cs typeface="微软雅黑" pitchFamily="34" charset="-120"/>
              </a:rPr>
              <a:t>青春风暴来袭</a:t>
            </a:r>
            <a:endParaRPr lang="en-US" sz="1600" dirty="0"/>
          </a:p>
        </p:txBody>
      </p:sp>
      <p:sp>
        <p:nvSpPr>
          <p:cNvPr id="17" name="Text 9"/>
          <p:cNvSpPr/>
          <p:nvPr/>
        </p:nvSpPr>
        <p:spPr>
          <a:xfrm>
            <a:off x="5209540" y="1668145"/>
            <a:ext cx="1621155" cy="984885"/>
          </a:xfrm>
          <a:prstGeom prst="rect">
            <a:avLst/>
          </a:prstGeom>
          <a:noFill/>
        </p:spPr>
        <p:txBody>
          <a:bodyPr wrap="square" lIns="91440" tIns="45720" rIns="91440" bIns="45720" rtlCol="0" anchor="ctr"/>
          <a:lstStyle/>
          <a:p>
            <a:pPr marL="0" indent="0" algn="ctr">
              <a:lnSpc>
                <a:spcPct val="100000"/>
              </a:lnSpc>
              <a:buNone/>
            </a:pPr>
            <a:r>
              <a:rPr lang="en-US" sz="9000" b="1" dirty="0">
                <a:solidFill>
                  <a:srgbClr val="2A59B8"/>
                </a:solidFill>
                <a:latin typeface="微软雅黑" pitchFamily="34" charset="-122"/>
                <a:ea typeface="微软雅黑" pitchFamily="34" charset="-122"/>
                <a:cs typeface="微软雅黑" pitchFamily="34" charset="-120"/>
              </a:rPr>
              <a:t>02</a:t>
            </a:r>
            <a:endParaRPr lang="en-US" sz="1600" dirty="0"/>
          </a:p>
        </p:txBody>
      </p:sp>
      <p:sp>
        <p:nvSpPr>
          <p:cNvPr id="18" name="Text 10"/>
          <p:cNvSpPr/>
          <p:nvPr/>
        </p:nvSpPr>
        <p:spPr>
          <a:xfrm>
            <a:off x="5069205" y="2611755"/>
            <a:ext cx="1762125" cy="1338580"/>
          </a:xfrm>
          <a:prstGeom prst="rect">
            <a:avLst/>
          </a:prstGeom>
          <a:noFill/>
        </p:spPr>
        <p:txBody>
          <a:bodyPr wrap="square" lIns="91440" tIns="45720" rIns="91440" bIns="45720" rtlCol="0" anchor="ctr"/>
          <a:lstStyle/>
          <a:p>
            <a:pPr marL="0" indent="0" algn="ctr">
              <a:lnSpc>
                <a:spcPct val="100000"/>
              </a:lnSpc>
              <a:buNone/>
            </a:pPr>
            <a:r>
              <a:rPr lang="zh-CN" altLang="en-US" sz="2000" b="1" dirty="0">
                <a:solidFill>
                  <a:srgbClr val="000000"/>
                </a:solidFill>
                <a:latin typeface="微软雅黑" pitchFamily="34" charset="-122"/>
                <a:ea typeface="微软雅黑" pitchFamily="34" charset="-122"/>
                <a:cs typeface="微软雅黑" pitchFamily="34" charset="-120"/>
              </a:rPr>
              <a:t>科学辨析</a:t>
            </a:r>
            <a:r>
              <a:rPr lang="en-US" sz="2000" b="1" dirty="0">
                <a:solidFill>
                  <a:srgbClr val="000000"/>
                </a:solidFill>
                <a:latin typeface="微软雅黑" pitchFamily="34" charset="-122"/>
                <a:ea typeface="微软雅黑" pitchFamily="34" charset="-122"/>
                <a:cs typeface="微软雅黑" pitchFamily="34" charset="-120"/>
              </a:rPr>
              <a:t>障碍</a:t>
            </a:r>
            <a:endParaRPr lang="en-US" sz="2000" b="1" dirty="0">
              <a:solidFill>
                <a:srgbClr val="000000"/>
              </a:solidFill>
              <a:latin typeface="微软雅黑" pitchFamily="34" charset="-122"/>
              <a:ea typeface="微软雅黑" pitchFamily="34" charset="-122"/>
              <a:cs typeface="微软雅黑" pitchFamily="34" charset="-120"/>
            </a:endParaRPr>
          </a:p>
        </p:txBody>
      </p:sp>
      <p:sp>
        <p:nvSpPr>
          <p:cNvPr id="19" name="Text 11"/>
          <p:cNvSpPr/>
          <p:nvPr/>
        </p:nvSpPr>
        <p:spPr>
          <a:xfrm>
            <a:off x="8567420" y="1668145"/>
            <a:ext cx="1621155" cy="984885"/>
          </a:xfrm>
          <a:prstGeom prst="rect">
            <a:avLst/>
          </a:prstGeom>
          <a:noFill/>
        </p:spPr>
        <p:txBody>
          <a:bodyPr wrap="square" lIns="91440" tIns="45720" rIns="91440" bIns="45720" rtlCol="0" anchor="ctr"/>
          <a:lstStyle/>
          <a:p>
            <a:pPr marL="0" indent="0" algn="ctr">
              <a:lnSpc>
                <a:spcPct val="100000"/>
              </a:lnSpc>
              <a:buNone/>
            </a:pPr>
            <a:r>
              <a:rPr lang="en-US" sz="9000" b="1" dirty="0">
                <a:solidFill>
                  <a:srgbClr val="2A59B8"/>
                </a:solidFill>
                <a:latin typeface="微软雅黑" pitchFamily="34" charset="-122"/>
                <a:ea typeface="微软雅黑" pitchFamily="34" charset="-122"/>
                <a:cs typeface="微软雅黑" pitchFamily="34" charset="-120"/>
              </a:rPr>
              <a:t>03</a:t>
            </a:r>
            <a:endParaRPr lang="en-US" sz="1600" dirty="0"/>
          </a:p>
        </p:txBody>
      </p:sp>
      <p:sp>
        <p:nvSpPr>
          <p:cNvPr id="20" name="Text 12"/>
          <p:cNvSpPr/>
          <p:nvPr/>
        </p:nvSpPr>
        <p:spPr>
          <a:xfrm>
            <a:off x="8427085" y="2611755"/>
            <a:ext cx="1762125" cy="1338580"/>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000000"/>
                </a:solidFill>
                <a:latin typeface="微软雅黑" pitchFamily="34" charset="-122"/>
                <a:ea typeface="微软雅黑" pitchFamily="34" charset="-122"/>
                <a:cs typeface="微软雅黑" pitchFamily="34" charset="-120"/>
              </a:rPr>
              <a:t>风险成因透视</a:t>
            </a:r>
            <a:endParaRPr lang="zh-CN" altLang="en-US" sz="1600" dirty="0"/>
          </a:p>
        </p:txBody>
      </p:sp>
      <p:sp>
        <p:nvSpPr>
          <p:cNvPr id="21" name="Text 13"/>
          <p:cNvSpPr/>
          <p:nvPr/>
        </p:nvSpPr>
        <p:spPr>
          <a:xfrm>
            <a:off x="1657350" y="3783965"/>
            <a:ext cx="1621155" cy="984885"/>
          </a:xfrm>
          <a:prstGeom prst="rect">
            <a:avLst/>
          </a:prstGeom>
          <a:noFill/>
        </p:spPr>
        <p:txBody>
          <a:bodyPr wrap="square" lIns="91440" tIns="45720" rIns="91440" bIns="45720" rtlCol="0" anchor="ctr"/>
          <a:lstStyle/>
          <a:p>
            <a:pPr marL="0" indent="0" algn="ctr">
              <a:lnSpc>
                <a:spcPct val="100000"/>
              </a:lnSpc>
              <a:buNone/>
            </a:pPr>
            <a:r>
              <a:rPr lang="en-US" sz="9000" b="1" dirty="0">
                <a:solidFill>
                  <a:srgbClr val="2A59B8"/>
                </a:solidFill>
                <a:latin typeface="微软雅黑" pitchFamily="34" charset="-122"/>
                <a:ea typeface="微软雅黑" pitchFamily="34" charset="-122"/>
                <a:cs typeface="微软雅黑" pitchFamily="34" charset="-120"/>
              </a:rPr>
              <a:t>0</a:t>
            </a:r>
            <a:r>
              <a:rPr lang="en-US" sz="9000" b="1" dirty="0">
                <a:solidFill>
                  <a:srgbClr val="2A59B8"/>
                </a:solidFill>
                <a:latin typeface="微软雅黑" pitchFamily="34" charset="-122"/>
                <a:ea typeface="微软雅黑" pitchFamily="34" charset="-122"/>
                <a:cs typeface="微软雅黑" pitchFamily="34" charset="-120"/>
              </a:rPr>
              <a:t>4</a:t>
            </a:r>
            <a:endParaRPr lang="en-US" sz="1600" dirty="0"/>
          </a:p>
        </p:txBody>
      </p:sp>
      <p:sp>
        <p:nvSpPr>
          <p:cNvPr id="22" name="Text 14"/>
          <p:cNvSpPr/>
          <p:nvPr/>
        </p:nvSpPr>
        <p:spPr>
          <a:xfrm>
            <a:off x="1574800" y="4727575"/>
            <a:ext cx="1762125" cy="1338580"/>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000000"/>
                </a:solidFill>
                <a:latin typeface="微软雅黑" pitchFamily="34" charset="-122"/>
                <a:ea typeface="微软雅黑" pitchFamily="34" charset="-122"/>
                <a:cs typeface="微软雅黑" pitchFamily="34" charset="-120"/>
              </a:rPr>
              <a:t>应对工具箱</a:t>
            </a:r>
            <a:endParaRPr lang="zh-CN" altLang="en-US" sz="1600" dirty="0"/>
          </a:p>
        </p:txBody>
      </p:sp>
      <p:sp>
        <p:nvSpPr>
          <p:cNvPr id="24" name="Text 16"/>
          <p:cNvSpPr/>
          <p:nvPr/>
        </p:nvSpPr>
        <p:spPr>
          <a:xfrm>
            <a:off x="5066030" y="4727575"/>
            <a:ext cx="1762125" cy="1338580"/>
          </a:xfrm>
          <a:prstGeom prst="rect">
            <a:avLst/>
          </a:prstGeom>
          <a:noFill/>
        </p:spPr>
        <p:txBody>
          <a:bodyPr wrap="square" lIns="91440" tIns="45720" rIns="91440" bIns="45720" rtlCol="0" anchor="ctr"/>
          <a:lstStyle/>
          <a:p>
            <a:pPr marL="0" indent="0" algn="ctr">
              <a:lnSpc>
                <a:spcPct val="100000"/>
              </a:lnSpc>
              <a:buNone/>
            </a:pPr>
            <a:endParaRPr lang="zh-CN" altLang="en-US" sz="1600" dirty="0"/>
          </a:p>
        </p:txBody>
      </p:sp>
      <p:sp>
        <p:nvSpPr>
          <p:cNvPr id="25" name="Text 17"/>
          <p:cNvSpPr/>
          <p:nvPr/>
        </p:nvSpPr>
        <p:spPr>
          <a:xfrm>
            <a:off x="8564245" y="3783965"/>
            <a:ext cx="1621155" cy="984885"/>
          </a:xfrm>
          <a:prstGeom prst="rect">
            <a:avLst/>
          </a:prstGeom>
          <a:noFill/>
        </p:spPr>
        <p:txBody>
          <a:bodyPr wrap="square" lIns="91440" tIns="45720" rIns="91440" bIns="45720" rtlCol="0" anchor="ctr"/>
          <a:lstStyle/>
          <a:p>
            <a:pPr marL="0" indent="0" algn="ctr">
              <a:lnSpc>
                <a:spcPct val="100000"/>
              </a:lnSpc>
              <a:buNone/>
            </a:pPr>
            <a:r>
              <a:rPr lang="en-US" sz="9000" b="1" dirty="0">
                <a:solidFill>
                  <a:srgbClr val="2A59B8"/>
                </a:solidFill>
                <a:latin typeface="微软雅黑" pitchFamily="34" charset="-122"/>
                <a:ea typeface="微软雅黑" pitchFamily="34" charset="-122"/>
                <a:cs typeface="微软雅黑" pitchFamily="34" charset="-120"/>
              </a:rPr>
              <a:t>05</a:t>
            </a:r>
            <a:endParaRPr lang="en-US" sz="1600" dirty="0"/>
          </a:p>
        </p:txBody>
      </p:sp>
      <p:sp>
        <p:nvSpPr>
          <p:cNvPr id="26" name="Text 18"/>
          <p:cNvSpPr/>
          <p:nvPr/>
        </p:nvSpPr>
        <p:spPr>
          <a:xfrm>
            <a:off x="8423910" y="4727575"/>
            <a:ext cx="1762125" cy="1338580"/>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000000"/>
                </a:solidFill>
                <a:latin typeface="微软雅黑" pitchFamily="34" charset="-122"/>
                <a:ea typeface="微软雅黑" pitchFamily="34" charset="-122"/>
                <a:cs typeface="微软雅黑" pitchFamily="34" charset="-120"/>
              </a:rPr>
              <a:t>总结与启航</a:t>
            </a:r>
            <a:endParaRPr lang="en-US" sz="2000" b="1" dirty="0">
              <a:solidFill>
                <a:srgbClr val="000000"/>
              </a:solidFill>
              <a:latin typeface="微软雅黑" pitchFamily="34" charset="-122"/>
              <a:ea typeface="微软雅黑" pitchFamily="34" charset="-122"/>
              <a:cs typeface="微软雅黑" pitchFamily="34" charset="-120"/>
            </a:endParaRPr>
          </a:p>
        </p:txBody>
      </p:sp>
      <p:pic>
        <p:nvPicPr>
          <p:cNvPr id="28" name="图片 27" descr="心理"/>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19370" y="3783965"/>
            <a:ext cx="1802130" cy="1802130"/>
          </a:xfrm>
          <a:prstGeom prst="rect">
            <a:avLst/>
          </a:prstGeom>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2668905" y="1691640"/>
            <a:ext cx="6854190" cy="1567180"/>
          </a:xfrm>
          <a:prstGeom prst="rect">
            <a:avLst/>
          </a:prstGeom>
          <a:solidFill>
            <a:srgbClr val="000000">
              <a:alpha val="0"/>
            </a:srgbClr>
          </a:solidFill>
        </p:spPr>
      </p:sp>
      <p:sp>
        <p:nvSpPr>
          <p:cNvPr id="5" name="Text 3"/>
          <p:cNvSpPr/>
          <p:nvPr/>
        </p:nvSpPr>
        <p:spPr>
          <a:xfrm>
            <a:off x="2668905" y="1691640"/>
            <a:ext cx="6854190" cy="1567180"/>
          </a:xfrm>
          <a:prstGeom prst="rect">
            <a:avLst/>
          </a:prstGeom>
          <a:noFill/>
        </p:spPr>
        <p:txBody>
          <a:bodyPr wrap="square" lIns="45720" tIns="91440" rIns="91440" bIns="45720" rtlCol="0" anchor="ctr"/>
          <a:lstStyle/>
          <a:p>
            <a:pPr marL="0" indent="0" algn="ctr">
              <a:lnSpc>
                <a:spcPct val="100000"/>
              </a:lnSpc>
              <a:buNone/>
            </a:pPr>
            <a:r>
              <a:rPr lang="en-US" sz="9600" b="1" dirty="0">
                <a:solidFill>
                  <a:srgbClr val="DAE3F5"/>
                </a:solidFill>
                <a:latin typeface="微软雅黑" pitchFamily="34" charset="-122"/>
                <a:ea typeface="微软雅黑" pitchFamily="34" charset="-122"/>
                <a:cs typeface="微软雅黑" pitchFamily="34" charset="-120"/>
              </a:rPr>
              <a:t>01</a:t>
            </a:r>
            <a:endParaRPr lang="en-US" sz="1600" dirty="0"/>
          </a:p>
        </p:txBody>
      </p:sp>
      <p:sp>
        <p:nvSpPr>
          <p:cNvPr id="6" name="Shape 4"/>
          <p:cNvSpPr/>
          <p:nvPr/>
        </p:nvSpPr>
        <p:spPr>
          <a:xfrm>
            <a:off x="749300" y="3372485"/>
            <a:ext cx="10840720" cy="1200150"/>
          </a:xfrm>
          <a:prstGeom prst="rect">
            <a:avLst/>
          </a:prstGeom>
          <a:solidFill>
            <a:srgbClr val="000000">
              <a:alpha val="0"/>
            </a:srgbClr>
          </a:solidFill>
        </p:spPr>
      </p:sp>
      <p:sp>
        <p:nvSpPr>
          <p:cNvPr id="7" name="Text 5"/>
          <p:cNvSpPr/>
          <p:nvPr/>
        </p:nvSpPr>
        <p:spPr>
          <a:xfrm>
            <a:off x="749300" y="3372485"/>
            <a:ext cx="10840720" cy="1200150"/>
          </a:xfrm>
          <a:prstGeom prst="rect">
            <a:avLst/>
          </a:prstGeom>
          <a:noFill/>
        </p:spPr>
        <p:txBody>
          <a:bodyPr wrap="square" lIns="0" tIns="0" rIns="0" bIns="0" rtlCol="0" anchor="ctr"/>
          <a:lstStyle/>
          <a:p>
            <a:pPr marL="0" indent="0" algn="ctr">
              <a:lnSpc>
                <a:spcPct val="100000"/>
              </a:lnSpc>
              <a:buNone/>
            </a:pPr>
            <a:r>
              <a:rPr lang="en-US" sz="5400" dirty="0">
                <a:solidFill>
                  <a:srgbClr val="FFFFFF"/>
                </a:solidFill>
                <a:latin typeface="微软雅黑" pitchFamily="34" charset="-122"/>
                <a:ea typeface="微软雅黑" pitchFamily="34" charset="-122"/>
                <a:cs typeface="微软雅黑" pitchFamily="34" charset="-120"/>
              </a:rPr>
              <a:t>青春风暴来袭</a:t>
            </a:r>
            <a:endParaRPr lang="en-US" sz="1600" dirty="0"/>
          </a:p>
        </p:txBody>
      </p:sp>
      <p:pic>
        <p:nvPicPr>
          <p:cNvPr id="8" name="Image 0" descr="https://kimi-img.moonshot.cn/pub/slides/slides_tmpl/image/25-09-08-13:42:53-d2v6pndnfo2stf9dk5rg.png"/>
          <p:cNvPicPr>
            <a:picLocks noChangeAspect="1"/>
          </p:cNvPicPr>
          <p:nvPr/>
        </p:nvPicPr>
        <p:blipFill>
          <a:blip r:embed="rId2"/>
          <a:stretch>
            <a:fillRect/>
          </a:stretch>
        </p:blipFill>
        <p:spPr>
          <a:xfrm>
            <a:off x="6659245" y="1575435"/>
            <a:ext cx="579120" cy="658495"/>
          </a:xfrm>
          <a:prstGeom prst="rect">
            <a:avLst/>
          </a:prstGeom>
        </p:spPr>
      </p:pic>
      <p:pic>
        <p:nvPicPr>
          <p:cNvPr id="9" name="Image 1" descr="https://kimi-img.moonshot.cn/pub/slides/slides_tmpl/image/25-09-08-13:42:53-d2v6pndnfo2stf9dk5rg.png"/>
          <p:cNvPicPr>
            <a:picLocks noChangeAspect="1"/>
          </p:cNvPicPr>
          <p:nvPr/>
        </p:nvPicPr>
        <p:blipFill>
          <a:blip r:embed="rId2"/>
          <a:stretch>
            <a:fillRect/>
          </a:stretch>
        </p:blipFill>
        <p:spPr>
          <a:xfrm rot="10800000">
            <a:off x="4846955" y="2600325"/>
            <a:ext cx="579120" cy="658495"/>
          </a:xfrm>
          <a:prstGeom prst="rect">
            <a:avLst/>
          </a:prstGeom>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1"/>
          <a:srcRect t="-2498" b="5416"/>
          <a:stretch>
            <a:fillRect/>
          </a:stretch>
        </p:blipFill>
        <p:spPr>
          <a:xfrm>
            <a:off x="3053715" y="3665220"/>
            <a:ext cx="4303395" cy="2788920"/>
          </a:xfrm>
          <a:prstGeom prst="rect">
            <a:avLst/>
          </a:prstGeom>
        </p:spPr>
      </p:pic>
      <p:pic>
        <p:nvPicPr>
          <p:cNvPr id="2" name="Image 0" descr="https://kimi-img.moonshot.cn/pub/slides/slides_tmpl/image/25-09-08-13:42:54-d2v6pnlnfo2stf9dk62g.png"/>
          <p:cNvPicPr>
            <a:picLocks noChangeAspect="1"/>
          </p:cNvPicPr>
          <p:nvPr/>
        </p:nvPicPr>
        <p:blipFill>
          <a:blip r:embed="rId2">
            <a:alphaModFix amt="11000"/>
          </a:blip>
          <a:stretch>
            <a:fillRect/>
          </a:stretch>
        </p:blipFill>
        <p:spPr>
          <a:xfrm rot="16200000">
            <a:off x="5605145" y="155575"/>
            <a:ext cx="3221355" cy="6858000"/>
          </a:xfrm>
          <a:prstGeom prst="rect">
            <a:avLst/>
          </a:prstGeom>
        </p:spPr>
      </p:pic>
      <p:pic>
        <p:nvPicPr>
          <p:cNvPr id="5" name="Image 3" descr="https://kimi-img.moonshot.cn/pub/slides/slides_tmpl/image/25-09-08-13:42:53-d2v6pndnfo2stf9dk5v0.png"/>
          <p:cNvPicPr>
            <a:picLocks noChangeAspect="1"/>
          </p:cNvPicPr>
          <p:nvPr/>
        </p:nvPicPr>
        <p:blipFill>
          <a:blip r:embed="rId3"/>
          <a:srcRect b="572"/>
          <a:stretch>
            <a:fillRect/>
          </a:stretch>
        </p:blipFill>
        <p:spPr>
          <a:xfrm rot="10800000">
            <a:off x="0" y="0"/>
            <a:ext cx="12192000" cy="1017270"/>
          </a:xfrm>
          <a:prstGeom prst="rect">
            <a:avLst/>
          </a:prstGeom>
        </p:spPr>
      </p:pic>
      <p:pic>
        <p:nvPicPr>
          <p:cNvPr id="6" name="Image 4" descr="https://kimi-img.moonshot.cn/pub/slides/slides_tmpl/image/25-09-08-13:42:55-d2v6pntnfo2stf9dk6pg.png"/>
          <p:cNvPicPr>
            <a:picLocks noChangeAspect="1"/>
          </p:cNvPicPr>
          <p:nvPr/>
        </p:nvPicPr>
        <p:blipFill>
          <a:blip r:embed="rId4"/>
          <a:stretch>
            <a:fillRect/>
          </a:stretch>
        </p:blipFill>
        <p:spPr>
          <a:xfrm>
            <a:off x="440690" y="3627120"/>
            <a:ext cx="4114800" cy="2846705"/>
          </a:xfrm>
          <a:prstGeom prst="rect">
            <a:avLst/>
          </a:prstGeom>
        </p:spPr>
      </p:pic>
      <p:pic>
        <p:nvPicPr>
          <p:cNvPr id="7" name="Image 5" descr="https://kimi-img.moonshot.cn/pub/slides/slides_tmpl/image/25-09-08-13:42:53-d2v6pndnfo2stf9dk5qg.png"/>
          <p:cNvPicPr>
            <a:picLocks noChangeAspect="1"/>
          </p:cNvPicPr>
          <p:nvPr/>
        </p:nvPicPr>
        <p:blipFill>
          <a:blip r:embed="rId5"/>
          <a:stretch>
            <a:fillRect/>
          </a:stretch>
        </p:blipFill>
        <p:spPr>
          <a:xfrm>
            <a:off x="11022965" y="6473825"/>
            <a:ext cx="628015" cy="182880"/>
          </a:xfrm>
          <a:prstGeom prst="rect">
            <a:avLst/>
          </a:prstGeom>
        </p:spPr>
      </p:pic>
      <p:sp>
        <p:nvSpPr>
          <p:cNvPr id="8" name="Text 0"/>
          <p:cNvSpPr/>
          <p:nvPr/>
        </p:nvSpPr>
        <p:spPr>
          <a:xfrm>
            <a:off x="789940" y="30924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FFFFFF"/>
                </a:solidFill>
                <a:latin typeface="微软雅黑" pitchFamily="34" charset="-122"/>
                <a:ea typeface="微软雅黑" pitchFamily="34" charset="-122"/>
                <a:cs typeface="微软雅黑" pitchFamily="34" charset="-120"/>
              </a:rPr>
              <a:t>当青春期</a:t>
            </a:r>
            <a:r>
              <a:rPr lang="zh-CN" altLang="en-US" sz="2800" b="1" dirty="0">
                <a:solidFill>
                  <a:srgbClr val="FFFFFF"/>
                </a:solidFill>
                <a:latin typeface="微软雅黑" pitchFamily="34" charset="-122"/>
                <a:ea typeface="微软雅黑" pitchFamily="34" charset="-122"/>
                <a:cs typeface="微软雅黑" pitchFamily="34" charset="-120"/>
              </a:rPr>
              <a:t>来临</a:t>
            </a:r>
            <a:endParaRPr lang="zh-CN" altLang="en-US" sz="2800" b="1" dirty="0">
              <a:solidFill>
                <a:srgbClr val="FFFFFF"/>
              </a:solidFill>
              <a:latin typeface="微软雅黑" pitchFamily="34" charset="-122"/>
              <a:ea typeface="微软雅黑" pitchFamily="34" charset="-122"/>
              <a:cs typeface="微软雅黑" pitchFamily="34" charset="-120"/>
            </a:endParaRPr>
          </a:p>
        </p:txBody>
      </p:sp>
      <p:pic>
        <p:nvPicPr>
          <p:cNvPr id="9" name="Image 6" descr="https://kimi-img.moonshot.cn/pub/slides/slides_tmpl/image/25-09-08-13:42:55-d2v6pntnfo2stf9dk6p0.png"/>
          <p:cNvPicPr>
            <a:picLocks noChangeAspect="1"/>
          </p:cNvPicPr>
          <p:nvPr/>
        </p:nvPicPr>
        <p:blipFill>
          <a:blip r:embed="rId6"/>
          <a:stretch>
            <a:fillRect/>
          </a:stretch>
        </p:blipFill>
        <p:spPr>
          <a:xfrm>
            <a:off x="1109980" y="1437005"/>
            <a:ext cx="6114415" cy="2200910"/>
          </a:xfrm>
          <a:prstGeom prst="rect">
            <a:avLst/>
          </a:prstGeom>
        </p:spPr>
      </p:pic>
      <p:pic>
        <p:nvPicPr>
          <p:cNvPr id="10" name="Image 7" descr="https://kimi-img.moonshot.cn/pub/slides/slides_tmpl/image/25-09-08-13:42:55-d2v6pntnfo2stf9dk6qg.png"/>
          <p:cNvPicPr>
            <a:picLocks noChangeAspect="1"/>
          </p:cNvPicPr>
          <p:nvPr/>
        </p:nvPicPr>
        <p:blipFill>
          <a:blip r:embed="rId7"/>
          <a:stretch>
            <a:fillRect/>
          </a:stretch>
        </p:blipFill>
        <p:spPr>
          <a:xfrm>
            <a:off x="7224395" y="3665220"/>
            <a:ext cx="4639310" cy="2828290"/>
          </a:xfrm>
          <a:prstGeom prst="rect">
            <a:avLst/>
          </a:prstGeom>
        </p:spPr>
      </p:pic>
      <p:sp>
        <p:nvSpPr>
          <p:cNvPr id="11" name="Text 1"/>
          <p:cNvSpPr/>
          <p:nvPr/>
        </p:nvSpPr>
        <p:spPr>
          <a:xfrm>
            <a:off x="1450340" y="1663700"/>
            <a:ext cx="5643245" cy="368300"/>
          </a:xfrm>
          <a:prstGeom prst="rect">
            <a:avLst/>
          </a:prstGeom>
          <a:noFill/>
        </p:spPr>
        <p:txBody>
          <a:bodyPr wrap="square" lIns="91440" tIns="45720" rIns="91440" bIns="45720" rtlCol="0" anchor="ctr"/>
          <a:lstStyle/>
          <a:p>
            <a:pPr marL="0" indent="0" algn="l">
              <a:lnSpc>
                <a:spcPct val="100000"/>
              </a:lnSpc>
              <a:buNone/>
            </a:pPr>
            <a:r>
              <a:rPr lang="zh-CN" altLang="en-US" sz="1600" b="1" dirty="0">
                <a:solidFill>
                  <a:srgbClr val="4874CB"/>
                </a:solidFill>
                <a:latin typeface="微软雅黑" pitchFamily="34" charset="-122"/>
                <a:ea typeface="微软雅黑" pitchFamily="34" charset="-122"/>
                <a:cs typeface="微软雅黑" pitchFamily="34" charset="-120"/>
              </a:rPr>
              <a:t>上高中后</a:t>
            </a:r>
            <a:endParaRPr lang="zh-CN" altLang="en-US" sz="1600" dirty="0"/>
          </a:p>
        </p:txBody>
      </p:sp>
      <p:sp>
        <p:nvSpPr>
          <p:cNvPr id="12" name="Text 2"/>
          <p:cNvSpPr/>
          <p:nvPr/>
        </p:nvSpPr>
        <p:spPr>
          <a:xfrm>
            <a:off x="1574165" y="1974215"/>
            <a:ext cx="5395595" cy="1383665"/>
          </a:xfrm>
          <a:prstGeom prst="rect">
            <a:avLst/>
          </a:prstGeom>
          <a:noFill/>
        </p:spPr>
        <p:txBody>
          <a:bodyPr wrap="square" lIns="91440" tIns="45720" rIns="91440" bIns="45720" rtlCol="0" anchor="t"/>
          <a:lstStyle/>
          <a:p>
            <a:pPr marL="0" indent="0" algn="just">
              <a:lnSpc>
                <a:spcPct val="150000"/>
              </a:lnSpc>
              <a:buNone/>
            </a:pPr>
            <a:r>
              <a:rPr lang="zh-CN" altLang="en-US" dirty="0">
                <a:latin typeface="思源宋体 CN Light" panose="02020300000000000000" charset="-122"/>
                <a:ea typeface="思源宋体 CN Light" panose="02020300000000000000" charset="-122"/>
                <a:cs typeface="思源宋体 CN Light" panose="02020300000000000000" charset="-122"/>
              </a:rPr>
              <a:t>紧张，害怕一些事物的发生，害怕自己成为焦点，对人生和学业意义感到困惑，长期处于抑郁状态</a:t>
            </a:r>
            <a:r>
              <a:rPr lang="en-US" altLang="zh-CN" dirty="0">
                <a:latin typeface="思源宋体 CN Light" panose="02020300000000000000" charset="-122"/>
                <a:ea typeface="思源宋体 CN Light" panose="02020300000000000000" charset="-122"/>
                <a:cs typeface="思源宋体 CN Light" panose="02020300000000000000" charset="-122"/>
              </a:rPr>
              <a:t>... ... </a:t>
            </a:r>
            <a:endParaRPr lang="en-US" altLang="zh-CN" dirty="0">
              <a:latin typeface="思源宋体 CN Light" panose="02020300000000000000" charset="-122"/>
              <a:ea typeface="思源宋体 CN Light" panose="02020300000000000000" charset="-122"/>
              <a:cs typeface="思源宋体 CN Light" panose="02020300000000000000" charset="-122"/>
            </a:endParaRPr>
          </a:p>
        </p:txBody>
      </p:sp>
      <p:sp>
        <p:nvSpPr>
          <p:cNvPr id="13" name="Text 3"/>
          <p:cNvSpPr/>
          <p:nvPr/>
        </p:nvSpPr>
        <p:spPr>
          <a:xfrm>
            <a:off x="577215" y="3895090"/>
            <a:ext cx="3708400" cy="538480"/>
          </a:xfrm>
          <a:prstGeom prst="rect">
            <a:avLst/>
          </a:prstGeom>
          <a:noFill/>
        </p:spPr>
        <p:txBody>
          <a:bodyPr wrap="square" lIns="91440" tIns="45720" rIns="91440" bIns="45720" rtlCol="0" anchor="ctr"/>
          <a:lstStyle/>
          <a:p>
            <a:pPr marL="0" indent="0" algn="ctr">
              <a:lnSpc>
                <a:spcPct val="100000"/>
              </a:lnSpc>
              <a:buNone/>
            </a:pPr>
            <a:r>
              <a:rPr lang="zh-CN" altLang="en-US" sz="1600" b="1" dirty="0">
                <a:solidFill>
                  <a:srgbClr val="4874CB"/>
                </a:solidFill>
                <a:latin typeface="微软雅黑" pitchFamily="34" charset="-122"/>
                <a:ea typeface="微软雅黑" pitchFamily="34" charset="-122"/>
                <a:cs typeface="微软雅黑" pitchFamily="34" charset="-120"/>
              </a:rPr>
              <a:t>我们来仔细想想</a:t>
            </a:r>
            <a:r>
              <a:rPr lang="en-US" altLang="zh-CN" sz="1600" b="1" dirty="0">
                <a:solidFill>
                  <a:srgbClr val="4874CB"/>
                </a:solidFill>
                <a:latin typeface="微软雅黑" pitchFamily="34" charset="-122"/>
                <a:ea typeface="微软雅黑" pitchFamily="34" charset="-122"/>
                <a:cs typeface="微软雅黑" pitchFamily="34" charset="-120"/>
              </a:rPr>
              <a:t>... ...</a:t>
            </a:r>
            <a:endParaRPr lang="en-US" altLang="zh-CN" sz="1600" b="1" dirty="0">
              <a:solidFill>
                <a:srgbClr val="4874CB"/>
              </a:solidFill>
              <a:latin typeface="微软雅黑" pitchFamily="34" charset="-122"/>
              <a:ea typeface="微软雅黑" pitchFamily="34" charset="-122"/>
              <a:cs typeface="微软雅黑" pitchFamily="34" charset="-120"/>
            </a:endParaRPr>
          </a:p>
        </p:txBody>
      </p:sp>
      <p:sp>
        <p:nvSpPr>
          <p:cNvPr id="14" name="Text 4"/>
          <p:cNvSpPr/>
          <p:nvPr/>
        </p:nvSpPr>
        <p:spPr>
          <a:xfrm>
            <a:off x="628015" y="4314825"/>
            <a:ext cx="3212465" cy="1706880"/>
          </a:xfrm>
          <a:prstGeom prst="rect">
            <a:avLst/>
          </a:prstGeom>
          <a:noFill/>
        </p:spPr>
        <p:txBody>
          <a:bodyPr wrap="square" lIns="91440" tIns="45720" rIns="91440" bIns="45720" rtlCol="0" anchor="t"/>
          <a:lstStyle/>
          <a:p>
            <a:pPr marL="0" algn="just">
              <a:lnSpc>
                <a:spcPct val="150000"/>
              </a:lnSpc>
              <a:buClrTx/>
              <a:buSzTx/>
              <a:buFontTx/>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这些行为是正常现象还是异常现象？你有这些表现吗？你周围的同学呢？</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p:txBody>
      </p:sp>
      <p:sp>
        <p:nvSpPr>
          <p:cNvPr id="15" name="Text 5"/>
          <p:cNvSpPr/>
          <p:nvPr/>
        </p:nvSpPr>
        <p:spPr>
          <a:xfrm>
            <a:off x="7425690" y="3855720"/>
            <a:ext cx="3708400" cy="538480"/>
          </a:xfrm>
          <a:prstGeom prst="rect">
            <a:avLst/>
          </a:prstGeom>
          <a:noFill/>
        </p:spPr>
        <p:txBody>
          <a:bodyPr wrap="square" lIns="91440" tIns="45720" rIns="91440" bIns="45720" rtlCol="0" anchor="ctr"/>
          <a:lstStyle/>
          <a:p>
            <a:pPr marL="0" indent="0" algn="ctr">
              <a:lnSpc>
                <a:spcPct val="100000"/>
              </a:lnSpc>
              <a:buNone/>
            </a:pPr>
            <a:r>
              <a:rPr lang="zh-CN" altLang="en-US" sz="1600" b="1" dirty="0">
                <a:solidFill>
                  <a:srgbClr val="4874CB"/>
                </a:solidFill>
                <a:latin typeface="微软雅黑" pitchFamily="34" charset="-122"/>
                <a:ea typeface="微软雅黑" pitchFamily="34" charset="-122"/>
                <a:cs typeface="微软雅黑" pitchFamily="34" charset="-120"/>
              </a:rPr>
              <a:t>通过这节课，你将会</a:t>
            </a:r>
            <a:r>
              <a:rPr lang="en-US" altLang="zh-CN" sz="1600" b="1" dirty="0">
                <a:solidFill>
                  <a:srgbClr val="4874CB"/>
                </a:solidFill>
                <a:latin typeface="微软雅黑" pitchFamily="34" charset="-122"/>
                <a:ea typeface="微软雅黑" pitchFamily="34" charset="-122"/>
                <a:cs typeface="微软雅黑" pitchFamily="34" charset="-120"/>
              </a:rPr>
              <a:t>... ...</a:t>
            </a:r>
            <a:endParaRPr lang="en-US" altLang="zh-CN" sz="1600" b="1" dirty="0">
              <a:solidFill>
                <a:srgbClr val="4874CB"/>
              </a:solidFill>
              <a:latin typeface="微软雅黑" pitchFamily="34" charset="-122"/>
              <a:ea typeface="微软雅黑" pitchFamily="34" charset="-122"/>
              <a:cs typeface="微软雅黑" pitchFamily="34" charset="-120"/>
            </a:endParaRPr>
          </a:p>
        </p:txBody>
      </p:sp>
      <p:sp>
        <p:nvSpPr>
          <p:cNvPr id="16" name="Text 6"/>
          <p:cNvSpPr/>
          <p:nvPr/>
        </p:nvSpPr>
        <p:spPr>
          <a:xfrm>
            <a:off x="7483475" y="4326255"/>
            <a:ext cx="4121150" cy="1706880"/>
          </a:xfrm>
          <a:prstGeom prst="rect">
            <a:avLst/>
          </a:prstGeom>
          <a:noFill/>
        </p:spPr>
        <p:txBody>
          <a:bodyPr wrap="square" lIns="91440" tIns="45720" rIns="91440" bIns="45720" rtlCol="0" anchor="t"/>
          <a:lstStyle/>
          <a:p>
            <a:pPr marL="0" indent="0" algn="just">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强学会严肃对待心理障碍，了解一些心理障碍的特点与成因，学会自救与求助，避免污名化相关问题</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p:txBody>
      </p:sp>
      <p:pic>
        <p:nvPicPr>
          <p:cNvPr id="17" name="图片 16"/>
          <p:cNvPicPr>
            <a:picLocks noChangeAspect="1"/>
          </p:cNvPicPr>
          <p:nvPr/>
        </p:nvPicPr>
        <p:blipFill>
          <a:blip r:embed="rId8"/>
          <a:srcRect b="7102"/>
          <a:stretch>
            <a:fillRect/>
          </a:stretch>
        </p:blipFill>
        <p:spPr>
          <a:xfrm>
            <a:off x="7357110" y="1131570"/>
            <a:ext cx="2995295" cy="2782570"/>
          </a:xfrm>
          <a:prstGeom prst="rect">
            <a:avLst/>
          </a:prstGeom>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0">
          <a:gsLst>
            <a:gs pos="0">
              <a:srgbClr val="FFFFFF"/>
            </a:gs>
            <a:gs pos="98000">
              <a:srgbClr val="D7DDE4">
                <a:alpha val="9000"/>
              </a:srgbClr>
            </a:gs>
            <a:gs pos="100000">
              <a:srgbClr val="D7DDE4">
                <a:alpha val="9000"/>
              </a:srgbClr>
            </a:gs>
          </a:gsLst>
          <a:lin ang="2700000" scaled="1"/>
        </a:gradFill>
        <a:effectLst/>
      </p:bgPr>
    </p:bg>
    <p:spTree>
      <p:nvGrpSpPr>
        <p:cNvPr id="1" name=""/>
        <p:cNvGrpSpPr/>
        <p:nvPr/>
      </p:nvGrpSpPr>
      <p:grpSpPr>
        <a:xfrm>
          <a:off x="0" y="0"/>
          <a:ext cx="0" cy="0"/>
          <a:chOff x="0" y="0"/>
          <a:chExt cx="0" cy="0"/>
        </a:xfrm>
      </p:grpSpPr>
      <p:sp>
        <p:nvSpPr>
          <p:cNvPr id="2" name="Shape 0"/>
          <p:cNvSpPr/>
          <p:nvPr/>
        </p:nvSpPr>
        <p:spPr>
          <a:xfrm>
            <a:off x="857885" y="1619250"/>
            <a:ext cx="5088890" cy="4498340"/>
          </a:xfrm>
          <a:prstGeom prst="rect">
            <a:avLst/>
          </a:prstGeom>
          <a:gradFill flip="none" rotWithShape="1">
            <a:gsLst>
              <a:gs pos="0">
                <a:srgbClr val="2A59B8"/>
              </a:gs>
              <a:gs pos="2000">
                <a:srgbClr val="2A59B8"/>
              </a:gs>
              <a:gs pos="100000">
                <a:srgbClr val="648DE0"/>
              </a:gs>
            </a:gsLst>
            <a:path path="circle">
              <a:fillToRect r="100000" b="100000"/>
            </a:path>
            <a:tileRect l="-100000" t="-100000"/>
          </a:gradFill>
        </p:spPr>
        <p:txBody>
          <a:bodyPr/>
          <a:p>
            <a:endParaRPr lang="zh-CN" altLang="en-US"/>
          </a:p>
        </p:txBody>
      </p:sp>
      <p:sp>
        <p:nvSpPr>
          <p:cNvPr id="3" name="Text 1"/>
          <p:cNvSpPr/>
          <p:nvPr/>
        </p:nvSpPr>
        <p:spPr>
          <a:xfrm>
            <a:off x="857885" y="1619250"/>
            <a:ext cx="5088890" cy="449834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857885" y="5929630"/>
            <a:ext cx="5088890" cy="187960"/>
          </a:xfrm>
          <a:prstGeom prst="rect">
            <a:avLst/>
          </a:prstGeom>
          <a:solidFill>
            <a:srgbClr val="DAE3F5"/>
          </a:solidFill>
        </p:spPr>
      </p:sp>
      <p:sp>
        <p:nvSpPr>
          <p:cNvPr id="5" name="Text 3"/>
          <p:cNvSpPr/>
          <p:nvPr/>
        </p:nvSpPr>
        <p:spPr>
          <a:xfrm>
            <a:off x="857885" y="5929630"/>
            <a:ext cx="5088890" cy="1879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nvSpPr>
        <p:spPr>
          <a:xfrm>
            <a:off x="6341110" y="1618615"/>
            <a:ext cx="5088890" cy="4498340"/>
          </a:xfrm>
          <a:prstGeom prst="rect">
            <a:avLst/>
          </a:prstGeom>
          <a:gradFill flip="none" rotWithShape="1">
            <a:gsLst>
              <a:gs pos="0">
                <a:srgbClr val="2A59B8"/>
              </a:gs>
              <a:gs pos="2000">
                <a:srgbClr val="2A59B8"/>
              </a:gs>
              <a:gs pos="100000">
                <a:srgbClr val="648DE0"/>
              </a:gs>
            </a:gsLst>
            <a:path path="circle">
              <a:fillToRect r="100000" b="100000"/>
            </a:path>
            <a:tileRect l="-100000" t="-100000"/>
          </a:gradFill>
        </p:spPr>
      </p:sp>
      <p:sp>
        <p:nvSpPr>
          <p:cNvPr id="7" name="Text 5"/>
          <p:cNvSpPr/>
          <p:nvPr/>
        </p:nvSpPr>
        <p:spPr>
          <a:xfrm>
            <a:off x="6341110" y="1618615"/>
            <a:ext cx="5088890" cy="449834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6"/>
          <p:cNvSpPr/>
          <p:nvPr/>
        </p:nvSpPr>
        <p:spPr>
          <a:xfrm>
            <a:off x="789940" y="394335"/>
            <a:ext cx="9759315" cy="583565"/>
          </a:xfrm>
          <a:prstGeom prst="rect">
            <a:avLst/>
          </a:prstGeom>
          <a:noFill/>
        </p:spPr>
        <p:txBody>
          <a:bodyPr wrap="square" lIns="91440" tIns="45720" rIns="91440" bIns="45720" rtlCol="0" anchor="ctr"/>
          <a:lstStyle/>
          <a:p>
            <a:pPr marL="0" indent="0" algn="l">
              <a:lnSpc>
                <a:spcPct val="100000"/>
              </a:lnSpc>
              <a:buNone/>
            </a:pPr>
            <a:r>
              <a:rPr lang="en-US" sz="3000" b="1" dirty="0">
                <a:solidFill>
                  <a:srgbClr val="000000"/>
                </a:solidFill>
                <a:latin typeface="微软雅黑" pitchFamily="34" charset="-122"/>
                <a:ea typeface="微软雅黑" pitchFamily="34" charset="-122"/>
                <a:cs typeface="微软雅黑" pitchFamily="34" charset="-120"/>
              </a:rPr>
              <a:t>识别青春期异常行为信号</a:t>
            </a:r>
            <a:endParaRPr lang="en-US" sz="1600" dirty="0"/>
          </a:p>
        </p:txBody>
      </p:sp>
      <p:pic>
        <p:nvPicPr>
          <p:cNvPr id="9" name="Image 0" descr="https://kimi-img.moonshot.cn/pub/slides/slides_tmpl/image/25-09-08-13:42:53-d2v6pndnfo2stf9dk5qg.png"/>
          <p:cNvPicPr>
            <a:picLocks noChangeAspect="1"/>
          </p:cNvPicPr>
          <p:nvPr/>
        </p:nvPicPr>
        <p:blipFill>
          <a:blip r:embed="rId1"/>
          <a:stretch>
            <a:fillRect/>
          </a:stretch>
        </p:blipFill>
        <p:spPr>
          <a:xfrm>
            <a:off x="11022965" y="394335"/>
            <a:ext cx="628015" cy="182880"/>
          </a:xfrm>
          <a:prstGeom prst="rect">
            <a:avLst/>
          </a:prstGeom>
        </p:spPr>
      </p:pic>
      <p:sp>
        <p:nvSpPr>
          <p:cNvPr id="10" name="Shape 7"/>
          <p:cNvSpPr/>
          <p:nvPr/>
        </p:nvSpPr>
        <p:spPr>
          <a:xfrm>
            <a:off x="6341110" y="5928995"/>
            <a:ext cx="5088890" cy="187960"/>
          </a:xfrm>
          <a:prstGeom prst="rect">
            <a:avLst/>
          </a:prstGeom>
          <a:solidFill>
            <a:srgbClr val="DAE3F5"/>
          </a:solidFill>
        </p:spPr>
      </p:sp>
      <p:sp>
        <p:nvSpPr>
          <p:cNvPr id="11" name="Text 8"/>
          <p:cNvSpPr/>
          <p:nvPr/>
        </p:nvSpPr>
        <p:spPr>
          <a:xfrm>
            <a:off x="6341110" y="5928995"/>
            <a:ext cx="5088890" cy="1879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9"/>
          <p:cNvSpPr/>
          <p:nvPr/>
        </p:nvSpPr>
        <p:spPr>
          <a:xfrm>
            <a:off x="305435" y="1243965"/>
            <a:ext cx="11412855" cy="0"/>
          </a:xfrm>
          <a:prstGeom prst="line">
            <a:avLst/>
          </a:prstGeom>
          <a:noFill/>
          <a:ln w="28575">
            <a:solidFill>
              <a:srgbClr val="2A59B8"/>
            </a:solidFill>
            <a:prstDash val="solid"/>
            <a:headEnd type="none"/>
            <a:tailEnd type="none"/>
          </a:ln>
        </p:spPr>
      </p:sp>
      <p:pic>
        <p:nvPicPr>
          <p:cNvPr id="13" name="Image 1" descr="https://kimi-img.moonshot.cn/pub/slides/slides_tmpl/image/25-09-08-13:42:53-d2v6pndnfo2stf9dk5vg.png"/>
          <p:cNvPicPr>
            <a:picLocks noChangeAspect="1"/>
          </p:cNvPicPr>
          <p:nvPr/>
        </p:nvPicPr>
        <p:blipFill>
          <a:blip r:embed="rId2"/>
          <a:stretch>
            <a:fillRect/>
          </a:stretch>
        </p:blipFill>
        <p:spPr>
          <a:xfrm rot="16200000">
            <a:off x="11454765" y="6092190"/>
            <a:ext cx="361950" cy="411480"/>
          </a:xfrm>
          <a:prstGeom prst="rect">
            <a:avLst/>
          </a:prstGeom>
        </p:spPr>
      </p:pic>
      <p:pic>
        <p:nvPicPr>
          <p:cNvPr id="14" name="Image 2" descr="https://kimi-img.moonshot.cn/pub/slides/slides_tmpl/image/25-09-08-13:42:53-d2v6pndnfo2stf9dk5vg.png"/>
          <p:cNvPicPr>
            <a:picLocks noChangeAspect="1"/>
          </p:cNvPicPr>
          <p:nvPr/>
        </p:nvPicPr>
        <p:blipFill>
          <a:blip r:embed="rId2"/>
          <a:stretch>
            <a:fillRect/>
          </a:stretch>
        </p:blipFill>
        <p:spPr>
          <a:xfrm rot="16200000">
            <a:off x="681990" y="1395730"/>
            <a:ext cx="361950" cy="411480"/>
          </a:xfrm>
          <a:prstGeom prst="rect">
            <a:avLst/>
          </a:prstGeom>
        </p:spPr>
      </p:pic>
      <p:pic>
        <p:nvPicPr>
          <p:cNvPr id="15" name="Image 3" descr="https://kimi-img.moonshot.cn/pub/slides/slides_tmpl/image/25-09-08-13:42:53-d2v6pndnfo2stf9dk5vg.png"/>
          <p:cNvPicPr>
            <a:picLocks noChangeAspect="1"/>
          </p:cNvPicPr>
          <p:nvPr/>
        </p:nvPicPr>
        <p:blipFill>
          <a:blip r:embed="rId2"/>
          <a:stretch>
            <a:fillRect/>
          </a:stretch>
        </p:blipFill>
        <p:spPr>
          <a:xfrm rot="16200000">
            <a:off x="11578590" y="6222365"/>
            <a:ext cx="313690" cy="356870"/>
          </a:xfrm>
          <a:prstGeom prst="rect">
            <a:avLst/>
          </a:prstGeom>
        </p:spPr>
      </p:pic>
      <p:pic>
        <p:nvPicPr>
          <p:cNvPr id="16" name="Image 4" descr="https://kimi-img.moonshot.cn/pub/slides/slides_tmpl/image/25-09-08-13:42:54-d2v6pnlnfo2stf9dk66g.png"/>
          <p:cNvPicPr>
            <a:picLocks noChangeAspect="1"/>
          </p:cNvPicPr>
          <p:nvPr/>
        </p:nvPicPr>
        <p:blipFill>
          <a:blip r:embed="rId3"/>
          <a:stretch>
            <a:fillRect/>
          </a:stretch>
        </p:blipFill>
        <p:spPr>
          <a:xfrm>
            <a:off x="789940" y="6332855"/>
            <a:ext cx="762000" cy="298450"/>
          </a:xfrm>
          <a:prstGeom prst="rect">
            <a:avLst/>
          </a:prstGeom>
        </p:spPr>
      </p:pic>
      <p:sp>
        <p:nvSpPr>
          <p:cNvPr id="17" name="Text 10"/>
          <p:cNvSpPr/>
          <p:nvPr/>
        </p:nvSpPr>
        <p:spPr>
          <a:xfrm>
            <a:off x="916940" y="1619250"/>
            <a:ext cx="1444625" cy="1332865"/>
          </a:xfrm>
          <a:prstGeom prst="rect">
            <a:avLst/>
          </a:prstGeom>
          <a:noFill/>
        </p:spPr>
        <p:txBody>
          <a:bodyPr wrap="square" lIns="91440" tIns="45720" rIns="91440" bIns="45720" rtlCol="0" anchor="t"/>
          <a:lstStyle/>
          <a:p>
            <a:pPr marL="0" indent="0" algn="l">
              <a:lnSpc>
                <a:spcPct val="100000"/>
              </a:lnSpc>
              <a:buNone/>
            </a:pPr>
            <a:r>
              <a:rPr lang="en-US" sz="6600" dirty="0">
                <a:solidFill>
                  <a:srgbClr val="FEE596"/>
                </a:solidFill>
                <a:latin typeface="微软雅黑" pitchFamily="34" charset="-122"/>
                <a:ea typeface="微软雅黑" pitchFamily="34" charset="-122"/>
                <a:cs typeface="微软雅黑" pitchFamily="34" charset="-120"/>
              </a:rPr>
              <a:t>01</a:t>
            </a:r>
            <a:endParaRPr lang="en-US" sz="1600" dirty="0"/>
          </a:p>
        </p:txBody>
      </p:sp>
      <p:sp>
        <p:nvSpPr>
          <p:cNvPr id="18" name="Text 11"/>
          <p:cNvSpPr/>
          <p:nvPr/>
        </p:nvSpPr>
        <p:spPr>
          <a:xfrm>
            <a:off x="2192656" y="1856423"/>
            <a:ext cx="3339465" cy="892810"/>
          </a:xfrm>
          <a:prstGeom prst="rect">
            <a:avLst/>
          </a:prstGeom>
          <a:noFill/>
        </p:spPr>
        <p:txBody>
          <a:bodyPr wrap="square" lIns="0" tIns="0" rIns="0" bIns="0" rtlCol="0" anchor="ctr"/>
          <a:lstStyle/>
          <a:p>
            <a:pPr marL="0" indent="0" algn="l">
              <a:lnSpc>
                <a:spcPct val="100000"/>
              </a:lnSpc>
              <a:buNone/>
            </a:pPr>
            <a:r>
              <a:rPr lang="zh-CN" altLang="en-US" sz="2400" b="1" dirty="0">
                <a:solidFill>
                  <a:srgbClr val="FFFFFF"/>
                </a:solidFill>
                <a:latin typeface="微软雅黑" pitchFamily="34" charset="-122"/>
                <a:ea typeface="微软雅黑" pitchFamily="34" charset="-122"/>
                <a:cs typeface="微软雅黑" pitchFamily="34" charset="-120"/>
              </a:rPr>
              <a:t>内外化问题</a:t>
            </a:r>
            <a:endParaRPr lang="en-US" sz="1600" dirty="0"/>
          </a:p>
        </p:txBody>
      </p:sp>
      <p:sp>
        <p:nvSpPr>
          <p:cNvPr id="19" name="Text 12"/>
          <p:cNvSpPr/>
          <p:nvPr/>
        </p:nvSpPr>
        <p:spPr>
          <a:xfrm>
            <a:off x="1192530" y="3080068"/>
            <a:ext cx="4284980" cy="2720340"/>
          </a:xfrm>
          <a:prstGeom prst="rect">
            <a:avLst/>
          </a:prstGeom>
          <a:noFill/>
        </p:spPr>
        <p:txBody>
          <a:bodyPr wrap="square" lIns="0" tIns="0" rIns="0" bIns="0" rtlCol="0" anchor="t"/>
          <a:lstStyle/>
          <a:p>
            <a:pPr marL="0" indent="0" algn="just">
              <a:lnSpc>
                <a:spcPct val="150000"/>
              </a:lnSpc>
              <a:buNone/>
            </a:pPr>
            <a:endParaRPr lang="en-US" sz="1600" dirty="0"/>
          </a:p>
        </p:txBody>
      </p:sp>
      <p:sp>
        <p:nvSpPr>
          <p:cNvPr id="20" name="Text 13"/>
          <p:cNvSpPr/>
          <p:nvPr/>
        </p:nvSpPr>
        <p:spPr>
          <a:xfrm>
            <a:off x="6341110" y="1618615"/>
            <a:ext cx="1444625" cy="1332865"/>
          </a:xfrm>
          <a:prstGeom prst="rect">
            <a:avLst/>
          </a:prstGeom>
          <a:noFill/>
        </p:spPr>
        <p:txBody>
          <a:bodyPr wrap="square" lIns="91440" tIns="45720" rIns="91440" bIns="45720" rtlCol="0" anchor="t"/>
          <a:lstStyle/>
          <a:p>
            <a:pPr marL="0" indent="0" algn="l">
              <a:lnSpc>
                <a:spcPct val="100000"/>
              </a:lnSpc>
              <a:buNone/>
            </a:pPr>
            <a:r>
              <a:rPr lang="en-US" sz="6600" dirty="0">
                <a:solidFill>
                  <a:srgbClr val="FEE596"/>
                </a:solidFill>
                <a:latin typeface="微软雅黑" pitchFamily="34" charset="-122"/>
                <a:ea typeface="微软雅黑" pitchFamily="34" charset="-122"/>
                <a:cs typeface="微软雅黑" pitchFamily="34" charset="-120"/>
              </a:rPr>
              <a:t>02</a:t>
            </a:r>
            <a:endParaRPr lang="en-US" sz="1600" dirty="0"/>
          </a:p>
        </p:txBody>
      </p:sp>
      <p:sp>
        <p:nvSpPr>
          <p:cNvPr id="21" name="Text 14"/>
          <p:cNvSpPr/>
          <p:nvPr/>
        </p:nvSpPr>
        <p:spPr>
          <a:xfrm>
            <a:off x="7863206" y="1856423"/>
            <a:ext cx="3339465" cy="892810"/>
          </a:xfrm>
          <a:prstGeom prst="rect">
            <a:avLst/>
          </a:prstGeom>
          <a:noFill/>
        </p:spPr>
        <p:txBody>
          <a:bodyPr wrap="square" lIns="0" tIns="0" rIns="0" bIns="0" rtlCol="0" anchor="ctr"/>
          <a:lstStyle/>
          <a:p>
            <a:pPr marL="0" indent="0" algn="l">
              <a:lnSpc>
                <a:spcPct val="100000"/>
              </a:lnSpc>
              <a:buNone/>
            </a:pPr>
            <a:r>
              <a:rPr lang="en-US" sz="2400" b="1" dirty="0">
                <a:solidFill>
                  <a:srgbClr val="FFFFFF"/>
                </a:solidFill>
                <a:latin typeface="微软雅黑" pitchFamily="34" charset="-122"/>
                <a:ea typeface="微软雅黑" pitchFamily="34" charset="-122"/>
                <a:cs typeface="微软雅黑" pitchFamily="34" charset="-120"/>
              </a:rPr>
              <a:t>判断标准</a:t>
            </a:r>
            <a:endParaRPr lang="en-US" sz="1600" dirty="0"/>
          </a:p>
        </p:txBody>
      </p:sp>
      <p:sp>
        <p:nvSpPr>
          <p:cNvPr id="23" name="Text 15"/>
          <p:cNvSpPr/>
          <p:nvPr/>
        </p:nvSpPr>
        <p:spPr>
          <a:xfrm>
            <a:off x="1068705" y="2549525"/>
            <a:ext cx="4284980" cy="3379470"/>
          </a:xfrm>
          <a:prstGeom prst="rect">
            <a:avLst/>
          </a:prstGeom>
          <a:noFill/>
        </p:spPr>
        <p:txBody>
          <a:bodyPr wrap="square" lIns="0" tIns="0" rIns="0" bIns="0" rtlCol="0" anchor="t"/>
          <a:p>
            <a:pPr marL="0" indent="0" algn="just">
              <a:lnSpc>
                <a:spcPct val="150000"/>
              </a:lnSpc>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内化问题：情绪上的痛苦，主要是指焦虑与抑郁障碍</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外化问题：行为上的问题，注意缺陷</a:t>
            </a:r>
            <a:r>
              <a:rPr lang="en-US" altLang="zh-CN"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a:t>
            </a: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多动障碍，抽动障碍，品行障碍与对立违抗障碍等</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除此之外还有自闭障碍，学习障碍等</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p:txBody>
      </p:sp>
      <p:sp>
        <p:nvSpPr>
          <p:cNvPr id="24" name="Text 15"/>
          <p:cNvSpPr/>
          <p:nvPr/>
        </p:nvSpPr>
        <p:spPr>
          <a:xfrm>
            <a:off x="6560820" y="2482215"/>
            <a:ext cx="4284980" cy="3379470"/>
          </a:xfrm>
          <a:prstGeom prst="rect">
            <a:avLst/>
          </a:prstGeom>
          <a:noFill/>
        </p:spPr>
        <p:txBody>
          <a:bodyPr wrap="square" lIns="0" tIns="0" rIns="0" bIns="0" rtlCol="0" anchor="t"/>
          <a:p>
            <a:pPr marL="0" indent="0" algn="just">
              <a:lnSpc>
                <a:spcPct val="150000"/>
              </a:lnSpc>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我们可以从具体的行为表现，行为的持续时间以及频次等。依照相关的诊断标准进行判断（逐条对应）</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a:p>
            <a:pPr marL="0" indent="0" algn="just">
              <a:lnSpc>
                <a:spcPct val="150000"/>
              </a:lnSpc>
              <a:buNone/>
            </a:pP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如重性抑郁障碍需要再连两周的时间里，出现</a:t>
            </a:r>
            <a:r>
              <a:rPr lang="en-US" altLang="zh-CN"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9</a:t>
            </a: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中行为的</a:t>
            </a:r>
            <a:r>
              <a:rPr lang="en-US" altLang="zh-CN"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5</a:t>
            </a: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种以上，并且必须包含</a:t>
            </a:r>
            <a:r>
              <a:rPr lang="en-US" altLang="zh-CN"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2</a:t>
            </a:r>
            <a:r>
              <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rPr>
              <a:t>种。这些症状还必须引起临床上的痛苦，且不能归因为物质带来的生理效应和其他疾病。</a:t>
            </a:r>
            <a:endParaRPr lang="zh-CN" altLang="en-US" sz="1800" dirty="0">
              <a:solidFill>
                <a:schemeClr val="bg1"/>
              </a:solidFill>
              <a:latin typeface="思源宋体 CN Light" panose="02020300000000000000" charset="-122"/>
              <a:ea typeface="思源宋体 CN Light" panose="02020300000000000000" charset="-122"/>
              <a:cs typeface="思源宋体 CN Light" panose="02020300000000000000"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2668905" y="1691640"/>
            <a:ext cx="6854190" cy="1567180"/>
          </a:xfrm>
          <a:prstGeom prst="rect">
            <a:avLst/>
          </a:prstGeom>
          <a:solidFill>
            <a:srgbClr val="000000">
              <a:alpha val="0"/>
            </a:srgbClr>
          </a:solidFill>
        </p:spPr>
      </p:sp>
      <p:sp>
        <p:nvSpPr>
          <p:cNvPr id="5" name="Text 3"/>
          <p:cNvSpPr/>
          <p:nvPr/>
        </p:nvSpPr>
        <p:spPr>
          <a:xfrm>
            <a:off x="2668905" y="1691640"/>
            <a:ext cx="6854190" cy="1567180"/>
          </a:xfrm>
          <a:prstGeom prst="rect">
            <a:avLst/>
          </a:prstGeom>
          <a:noFill/>
        </p:spPr>
        <p:txBody>
          <a:bodyPr wrap="square" lIns="45720" tIns="91440" rIns="91440" bIns="45720" rtlCol="0" anchor="ctr"/>
          <a:lstStyle/>
          <a:p>
            <a:pPr marL="0" indent="0" algn="ctr">
              <a:lnSpc>
                <a:spcPct val="100000"/>
              </a:lnSpc>
              <a:buNone/>
            </a:pPr>
            <a:r>
              <a:rPr lang="en-US" sz="9600" b="1" dirty="0">
                <a:solidFill>
                  <a:srgbClr val="DAE3F5"/>
                </a:solidFill>
                <a:latin typeface="微软雅黑" pitchFamily="34" charset="-122"/>
                <a:ea typeface="微软雅黑" pitchFamily="34" charset="-122"/>
                <a:cs typeface="微软雅黑" pitchFamily="34" charset="-120"/>
              </a:rPr>
              <a:t>02</a:t>
            </a:r>
            <a:endParaRPr lang="en-US" sz="1600" dirty="0"/>
          </a:p>
        </p:txBody>
      </p:sp>
      <p:sp>
        <p:nvSpPr>
          <p:cNvPr id="6" name="Shape 4"/>
          <p:cNvSpPr/>
          <p:nvPr/>
        </p:nvSpPr>
        <p:spPr>
          <a:xfrm>
            <a:off x="749300" y="3372485"/>
            <a:ext cx="10840720" cy="1200150"/>
          </a:xfrm>
          <a:prstGeom prst="rect">
            <a:avLst/>
          </a:prstGeom>
          <a:solidFill>
            <a:srgbClr val="000000">
              <a:alpha val="0"/>
            </a:srgbClr>
          </a:solidFill>
        </p:spPr>
      </p:sp>
      <p:sp>
        <p:nvSpPr>
          <p:cNvPr id="7" name="Text 5"/>
          <p:cNvSpPr/>
          <p:nvPr/>
        </p:nvSpPr>
        <p:spPr>
          <a:xfrm>
            <a:off x="749300" y="3372485"/>
            <a:ext cx="10840720" cy="1200150"/>
          </a:xfrm>
          <a:prstGeom prst="rect">
            <a:avLst/>
          </a:prstGeom>
          <a:noFill/>
        </p:spPr>
        <p:txBody>
          <a:bodyPr wrap="square" lIns="0" tIns="0" rIns="0" bIns="0" rtlCol="0" anchor="ctr"/>
          <a:lstStyle/>
          <a:p>
            <a:pPr marL="0" indent="0" algn="ctr">
              <a:lnSpc>
                <a:spcPct val="100000"/>
              </a:lnSpc>
              <a:buNone/>
            </a:pPr>
            <a:r>
              <a:rPr lang="en-US" sz="5400" dirty="0">
                <a:solidFill>
                  <a:srgbClr val="FFFFFF"/>
                </a:solidFill>
                <a:latin typeface="微软雅黑" pitchFamily="34" charset="-122"/>
                <a:ea typeface="微软雅黑" pitchFamily="34" charset="-122"/>
                <a:cs typeface="微软雅黑" pitchFamily="34" charset="-120"/>
              </a:rPr>
              <a:t>科学</a:t>
            </a:r>
            <a:r>
              <a:rPr lang="zh-CN" altLang="en-US" sz="5400" dirty="0">
                <a:solidFill>
                  <a:srgbClr val="FFFFFF"/>
                </a:solidFill>
                <a:latin typeface="微软雅黑" pitchFamily="34" charset="-122"/>
                <a:ea typeface="微软雅黑" pitchFamily="34" charset="-122"/>
                <a:cs typeface="微软雅黑" pitchFamily="34" charset="-120"/>
              </a:rPr>
              <a:t>区分</a:t>
            </a:r>
            <a:r>
              <a:rPr lang="en-US" sz="5400" dirty="0">
                <a:solidFill>
                  <a:srgbClr val="FFFFFF"/>
                </a:solidFill>
                <a:latin typeface="微软雅黑" pitchFamily="34" charset="-122"/>
                <a:ea typeface="微软雅黑" pitchFamily="34" charset="-122"/>
                <a:cs typeface="微软雅黑" pitchFamily="34" charset="-120"/>
              </a:rPr>
              <a:t>障碍</a:t>
            </a:r>
            <a:endParaRPr lang="en-US" sz="1600" dirty="0"/>
          </a:p>
        </p:txBody>
      </p:sp>
      <p:pic>
        <p:nvPicPr>
          <p:cNvPr id="8" name="Image 0" descr="https://kimi-img.moonshot.cn/pub/slides/slides_tmpl/image/25-09-08-13:42:53-d2v6pndnfo2stf9dk5rg.png"/>
          <p:cNvPicPr>
            <a:picLocks noChangeAspect="1"/>
          </p:cNvPicPr>
          <p:nvPr/>
        </p:nvPicPr>
        <p:blipFill>
          <a:blip r:embed="rId2"/>
          <a:stretch>
            <a:fillRect/>
          </a:stretch>
        </p:blipFill>
        <p:spPr>
          <a:xfrm>
            <a:off x="6659245" y="1575435"/>
            <a:ext cx="579120" cy="658495"/>
          </a:xfrm>
          <a:prstGeom prst="rect">
            <a:avLst/>
          </a:prstGeom>
        </p:spPr>
      </p:pic>
      <p:pic>
        <p:nvPicPr>
          <p:cNvPr id="9" name="Image 1" descr="https://kimi-img.moonshot.cn/pub/slides/slides_tmpl/image/25-09-08-13:42:53-d2v6pndnfo2stf9dk5rg.png"/>
          <p:cNvPicPr>
            <a:picLocks noChangeAspect="1"/>
          </p:cNvPicPr>
          <p:nvPr/>
        </p:nvPicPr>
        <p:blipFill>
          <a:blip r:embed="rId2"/>
          <a:stretch>
            <a:fillRect/>
          </a:stretch>
        </p:blipFill>
        <p:spPr>
          <a:xfrm rot="10800000">
            <a:off x="4846955" y="2600325"/>
            <a:ext cx="579120" cy="658495"/>
          </a:xfrm>
          <a:prstGeom prst="rect">
            <a:avLst/>
          </a:prstGeom>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7940" y="5430520"/>
            <a:ext cx="12247880" cy="1427480"/>
          </a:xfrm>
          <a:prstGeom prst="rect">
            <a:avLst/>
          </a:prstGeom>
          <a:solidFill>
            <a:srgbClr val="FAFAFA">
              <a:alpha val="12941"/>
            </a:srgbClr>
          </a:solidFill>
        </p:spPr>
      </p:sp>
      <p:sp>
        <p:nvSpPr>
          <p:cNvPr id="3" name="Text 1"/>
          <p:cNvSpPr/>
          <p:nvPr/>
        </p:nvSpPr>
        <p:spPr>
          <a:xfrm>
            <a:off x="-27940" y="5430520"/>
            <a:ext cx="12247880" cy="14274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文本框 9"/>
          <p:cNvSpPr txBox="1"/>
          <p:nvPr/>
        </p:nvSpPr>
        <p:spPr>
          <a:xfrm>
            <a:off x="838200" y="2712720"/>
            <a:ext cx="10515600" cy="1198880"/>
          </a:xfrm>
          <a:prstGeom prst="rect">
            <a:avLst/>
          </a:prstGeom>
          <a:noFill/>
        </p:spPr>
        <p:txBody>
          <a:bodyPr wrap="square" rtlCol="0" anchor="t">
            <a:spAutoFit/>
          </a:bodyPr>
          <a:p>
            <a:r>
              <a:rPr lang="zh-CN" altLang="en-US">
                <a:solidFill>
                  <a:schemeClr val="bg1"/>
                </a:solidFill>
              </a:rPr>
              <a:t>【精神科医生：抑郁症患病率</a:t>
            </a:r>
            <a:r>
              <a:rPr lang="en-US" altLang="zh-CN">
                <a:solidFill>
                  <a:schemeClr val="bg1"/>
                </a:solidFill>
              </a:rPr>
              <a:t>30</a:t>
            </a:r>
            <a:r>
              <a:rPr lang="zh-CN" altLang="en-US">
                <a:solidFill>
                  <a:schemeClr val="bg1"/>
                </a:solidFill>
              </a:rPr>
              <a:t>年增加</a:t>
            </a:r>
            <a:r>
              <a:rPr lang="en-US" altLang="zh-CN">
                <a:solidFill>
                  <a:schemeClr val="bg1"/>
                </a:solidFill>
              </a:rPr>
              <a:t>120</a:t>
            </a:r>
            <a:r>
              <a:rPr lang="zh-CN" altLang="en-US">
                <a:solidFill>
                  <a:schemeClr val="bg1"/>
                </a:solidFill>
              </a:rPr>
              <a:t>倍，青少年问题最明显】</a:t>
            </a:r>
            <a:r>
              <a:rPr lang="en-US" altLang="zh-CN">
                <a:solidFill>
                  <a:schemeClr val="bg1"/>
                </a:solidFill>
                <a:hlinkClick r:id="rId2" action="ppaction://hlinkfile"/>
              </a:rPr>
              <a:t>https://www.bilibili.com/video/BV1hJ4m1L7T8?</a:t>
            </a:r>
            <a:endParaRPr lang="en-US" altLang="zh-CN">
              <a:solidFill>
                <a:schemeClr val="bg1"/>
              </a:solidFill>
              <a:hlinkClick r:id="rId2" action="ppaction://hlinkfile"/>
            </a:endParaRPr>
          </a:p>
          <a:p>
            <a:r>
              <a:rPr lang="en-US" altLang="zh-CN">
                <a:solidFill>
                  <a:schemeClr val="bg1"/>
                </a:solidFill>
                <a:hlinkClick r:id="rId2" action="ppaction://hlinkfile"/>
              </a:rPr>
              <a:t>vd_source=471e009668363baed04b3874cfbbe5d4</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0"/>
          <p:cNvSpPr/>
          <p:nvPr/>
        </p:nvSpPr>
        <p:spPr>
          <a:xfrm>
            <a:off x="7018655" y="6292215"/>
            <a:ext cx="5173980" cy="575310"/>
          </a:xfrm>
          <a:prstGeom prst="rect">
            <a:avLst/>
          </a:prstGeom>
          <a:solidFill>
            <a:srgbClr val="648DE0"/>
          </a:solidFill>
        </p:spPr>
      </p:sp>
      <p:sp>
        <p:nvSpPr>
          <p:cNvPr id="4" name="Text 1"/>
          <p:cNvSpPr/>
          <p:nvPr/>
        </p:nvSpPr>
        <p:spPr>
          <a:xfrm>
            <a:off x="7018655" y="6292215"/>
            <a:ext cx="51739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1522730" y="485140"/>
            <a:ext cx="4819142" cy="583565"/>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1D50C4"/>
                </a:solidFill>
                <a:latin typeface="微软雅黑" pitchFamily="34" charset="-122"/>
                <a:ea typeface="微软雅黑" pitchFamily="34" charset="-122"/>
                <a:cs typeface="微软雅黑" pitchFamily="34" charset="-120"/>
              </a:rPr>
              <a:t>焦虑与抑郁的共生与差异</a:t>
            </a:r>
            <a:endParaRPr lang="en-US" sz="1600" dirty="0"/>
          </a:p>
        </p:txBody>
      </p:sp>
      <p:sp>
        <p:nvSpPr>
          <p:cNvPr id="6" name="Shape 3"/>
          <p:cNvSpPr/>
          <p:nvPr/>
        </p:nvSpPr>
        <p:spPr>
          <a:xfrm>
            <a:off x="419587" y="0"/>
            <a:ext cx="713316" cy="6858000"/>
          </a:xfrm>
          <a:prstGeom prst="rect">
            <a:avLst/>
          </a:prstGeom>
          <a:solidFill>
            <a:srgbClr val="2A59B8"/>
          </a:solidFill>
        </p:spPr>
      </p:sp>
      <p:sp>
        <p:nvSpPr>
          <p:cNvPr id="7" name="Text 4"/>
          <p:cNvSpPr/>
          <p:nvPr/>
        </p:nvSpPr>
        <p:spPr>
          <a:xfrm>
            <a:off x="419587" y="0"/>
            <a:ext cx="713316" cy="685800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8" name="Image 1" descr="https://kimi-img.moonshot.cn/pub/slides/slides_tmpl/image/25-09-08-13:42:53-d2v6pndnfo2stf9dk5vg.png"/>
          <p:cNvPicPr>
            <a:picLocks noChangeAspect="1"/>
          </p:cNvPicPr>
          <p:nvPr/>
        </p:nvPicPr>
        <p:blipFill>
          <a:blip r:embed="rId1"/>
          <a:stretch>
            <a:fillRect/>
          </a:stretch>
        </p:blipFill>
        <p:spPr>
          <a:xfrm rot="16200000">
            <a:off x="1248410" y="146050"/>
            <a:ext cx="361950" cy="411480"/>
          </a:xfrm>
          <a:prstGeom prst="rect">
            <a:avLst/>
          </a:prstGeom>
        </p:spPr>
      </p:pic>
      <p:pic>
        <p:nvPicPr>
          <p:cNvPr id="9" name="Image 2" descr="https://kimi-img.moonshot.cn/pub/slides/slides_tmpl/image/25-09-08-13:42:53-d2v6pndnfo2stf9dk5vg.png"/>
          <p:cNvPicPr>
            <a:picLocks noChangeAspect="1"/>
          </p:cNvPicPr>
          <p:nvPr/>
        </p:nvPicPr>
        <p:blipFill>
          <a:blip r:embed="rId1"/>
          <a:stretch>
            <a:fillRect/>
          </a:stretch>
        </p:blipFill>
        <p:spPr>
          <a:xfrm>
            <a:off x="6517640" y="180340"/>
            <a:ext cx="361950" cy="411480"/>
          </a:xfrm>
          <a:prstGeom prst="rect">
            <a:avLst/>
          </a:prstGeom>
        </p:spPr>
      </p:pic>
      <p:pic>
        <p:nvPicPr>
          <p:cNvPr id="10" name="Image 3" descr="https://kimi-img.moonshot.cn/pub/slides/slides_tmpl/image/25-09-08-13:42:53-d2v6pndnfo2stf9dk5vg.png"/>
          <p:cNvPicPr>
            <a:picLocks noChangeAspect="1"/>
          </p:cNvPicPr>
          <p:nvPr/>
        </p:nvPicPr>
        <p:blipFill>
          <a:blip r:embed="rId1"/>
          <a:stretch>
            <a:fillRect/>
          </a:stretch>
        </p:blipFill>
        <p:spPr>
          <a:xfrm rot="10800000">
            <a:off x="1242060" y="6296025"/>
            <a:ext cx="361950" cy="411480"/>
          </a:xfrm>
          <a:prstGeom prst="rect">
            <a:avLst/>
          </a:prstGeom>
        </p:spPr>
      </p:pic>
      <p:pic>
        <p:nvPicPr>
          <p:cNvPr id="11" name="Image 4" descr="https://kimi-img.moonshot.cn/pub/slides/slides_tmpl/image/25-09-08-13:42:53-d2v6pndnfo2stf9dk5vg.png"/>
          <p:cNvPicPr>
            <a:picLocks noChangeAspect="1"/>
          </p:cNvPicPr>
          <p:nvPr/>
        </p:nvPicPr>
        <p:blipFill>
          <a:blip r:embed="rId1"/>
          <a:stretch>
            <a:fillRect/>
          </a:stretch>
        </p:blipFill>
        <p:spPr>
          <a:xfrm rot="5400000">
            <a:off x="6511290" y="6330315"/>
            <a:ext cx="361950" cy="411480"/>
          </a:xfrm>
          <a:prstGeom prst="rect">
            <a:avLst/>
          </a:prstGeom>
        </p:spPr>
      </p:pic>
      <p:sp>
        <p:nvSpPr>
          <p:cNvPr id="12" name="Text 5"/>
          <p:cNvSpPr/>
          <p:nvPr/>
        </p:nvSpPr>
        <p:spPr>
          <a:xfrm>
            <a:off x="1722755" y="1406525"/>
            <a:ext cx="4545965" cy="363855"/>
          </a:xfrm>
          <a:prstGeom prst="rect">
            <a:avLst/>
          </a:prstGeom>
          <a:noFill/>
        </p:spPr>
        <p:txBody>
          <a:bodyPr wrap="square" lIns="91440" tIns="45720" rIns="91440" bIns="45720" rtlCol="0" anchor="ctr"/>
          <a:lstStyle/>
          <a:p>
            <a:pPr marL="0" indent="0" algn="l">
              <a:lnSpc>
                <a:spcPct val="100000"/>
              </a:lnSpc>
              <a:buNone/>
            </a:pPr>
            <a:r>
              <a:rPr lang="en-US" sz="1800" dirty="0">
                <a:solidFill>
                  <a:srgbClr val="2A59B8"/>
                </a:solidFill>
                <a:latin typeface="微软雅黑" pitchFamily="34" charset="-122"/>
                <a:ea typeface="微软雅黑" pitchFamily="34" charset="-122"/>
                <a:cs typeface="微软雅黑" pitchFamily="34" charset="-120"/>
              </a:rPr>
              <a:t>简单区分</a:t>
            </a:r>
            <a:endParaRPr lang="zh-CN" altLang="en-US" sz="1600" dirty="0"/>
          </a:p>
        </p:txBody>
      </p:sp>
      <p:sp>
        <p:nvSpPr>
          <p:cNvPr id="13" name="Text 6"/>
          <p:cNvSpPr/>
          <p:nvPr/>
        </p:nvSpPr>
        <p:spPr>
          <a:xfrm>
            <a:off x="1223645" y="1865630"/>
            <a:ext cx="4782185" cy="1435735"/>
          </a:xfrm>
          <a:prstGeom prst="rect">
            <a:avLst/>
          </a:prstGeom>
          <a:noFill/>
        </p:spPr>
        <p:txBody>
          <a:bodyPr wrap="square" lIns="91440" tIns="45720" rIns="91440" bIns="45720" rtlCol="0" anchor="t"/>
          <a:lstStyle/>
          <a:p>
            <a:pPr marL="457200" lvl="1"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焦虑障碍有：惊恐障碍，场所恐惧症，焦虑社交障碍，广泛性焦虑障碍，特定恐惧症等</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457200" lvl="1"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抑郁症严格意义上是指</a:t>
            </a:r>
            <a:r>
              <a:rPr lang="en-US" altLang="zh-CN" sz="1800" dirty="0">
                <a:latin typeface="思源宋体 CN Light" panose="02020300000000000000" charset="-122"/>
                <a:ea typeface="思源宋体 CN Light" panose="02020300000000000000" charset="-122"/>
                <a:cs typeface="思源宋体 CN Light" panose="02020300000000000000" charset="-122"/>
              </a:rPr>
              <a:t>“</a:t>
            </a:r>
            <a:r>
              <a:rPr lang="zh-CN" altLang="en-US" sz="1800" dirty="0">
                <a:latin typeface="思源宋体 CN Light" panose="02020300000000000000" charset="-122"/>
                <a:ea typeface="思源宋体 CN Light" panose="02020300000000000000" charset="-122"/>
                <a:cs typeface="思源宋体 CN Light" panose="02020300000000000000" charset="-122"/>
              </a:rPr>
              <a:t>重性抑郁障碍</a:t>
            </a:r>
            <a:r>
              <a:rPr lang="en-US" altLang="zh-CN" sz="1800" dirty="0">
                <a:latin typeface="思源宋体 CN Light" panose="02020300000000000000" charset="-122"/>
                <a:ea typeface="思源宋体 CN Light" panose="02020300000000000000" charset="-122"/>
                <a:cs typeface="思源宋体 CN Light" panose="02020300000000000000" charset="-122"/>
              </a:rPr>
              <a:t>”</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457200" lvl="1" indent="0" algn="l">
              <a:lnSpc>
                <a:spcPct val="150000"/>
              </a:lnSpc>
              <a:buNone/>
            </a:pP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457200" lvl="1" indent="0" algn="l">
              <a:lnSpc>
                <a:spcPct val="150000"/>
              </a:lnSpc>
              <a:buNone/>
            </a:pPr>
            <a:endParaRPr lang="zh-CN" altLang="en-US" sz="1600" dirty="0"/>
          </a:p>
        </p:txBody>
      </p:sp>
      <p:sp>
        <p:nvSpPr>
          <p:cNvPr id="14" name="Text 7"/>
          <p:cNvSpPr/>
          <p:nvPr/>
        </p:nvSpPr>
        <p:spPr>
          <a:xfrm>
            <a:off x="1635125" y="4213225"/>
            <a:ext cx="4545965" cy="363855"/>
          </a:xfrm>
          <a:prstGeom prst="rect">
            <a:avLst/>
          </a:prstGeom>
          <a:noFill/>
        </p:spPr>
        <p:txBody>
          <a:bodyPr wrap="square" lIns="91440" tIns="45720" rIns="91440" bIns="45720" rtlCol="0" anchor="ctr"/>
          <a:lstStyle/>
          <a:p>
            <a:pPr marL="0" indent="0" algn="l">
              <a:lnSpc>
                <a:spcPct val="100000"/>
              </a:lnSpc>
              <a:buNone/>
            </a:pPr>
            <a:r>
              <a:rPr lang="en-US" sz="1800" dirty="0">
                <a:solidFill>
                  <a:srgbClr val="2A59B8"/>
                </a:solidFill>
                <a:latin typeface="微软雅黑" pitchFamily="34" charset="-122"/>
                <a:ea typeface="微软雅黑" pitchFamily="34" charset="-122"/>
                <a:cs typeface="微软雅黑" pitchFamily="34" charset="-120"/>
              </a:rPr>
              <a:t>精准描述</a:t>
            </a:r>
            <a:endParaRPr lang="en-US" sz="1600" dirty="0"/>
          </a:p>
        </p:txBody>
      </p:sp>
      <p:sp>
        <p:nvSpPr>
          <p:cNvPr id="15" name="Text 8"/>
          <p:cNvSpPr/>
          <p:nvPr/>
        </p:nvSpPr>
        <p:spPr>
          <a:xfrm>
            <a:off x="1635125" y="4634230"/>
            <a:ext cx="4706747" cy="1657985"/>
          </a:xfrm>
          <a:prstGeom prst="rect">
            <a:avLst/>
          </a:prstGeom>
          <a:noFill/>
        </p:spPr>
        <p:txBody>
          <a:bodyPr wrap="square" lIns="91440" tIns="45720" rIns="91440" bIns="45720" rtlCol="0" anchor="t"/>
          <a:lstStyle/>
          <a:p>
            <a:pPr marL="0"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几乎所有抑郁都会焦虑。</a:t>
            </a:r>
            <a:br>
              <a:rPr lang="zh-CN" altLang="en-US" sz="1800" dirty="0">
                <a:latin typeface="思源宋体 CN Light" panose="02020300000000000000" charset="-122"/>
                <a:ea typeface="思源宋体 CN Light" panose="02020300000000000000" charset="-122"/>
                <a:cs typeface="思源宋体 CN Light" panose="02020300000000000000" charset="-122"/>
              </a:rPr>
            </a:br>
            <a:r>
              <a:rPr lang="zh-CN" altLang="en-US" sz="1800" dirty="0">
                <a:latin typeface="思源宋体 CN Light" panose="02020300000000000000" charset="-122"/>
                <a:ea typeface="思源宋体 CN Light" panose="02020300000000000000" charset="-122"/>
                <a:cs typeface="思源宋体 CN Light" panose="02020300000000000000" charset="-122"/>
              </a:rPr>
              <a:t>焦虑是一种以显著负性情绪、紧张的身体反应以及对未来的担忧为特点的情绪状态。</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0"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抑郁则是长期的心境低落（双相时高时低）</a:t>
            </a:r>
            <a:br>
              <a:rPr lang="zh-CN" altLang="en-US" sz="1800" dirty="0">
                <a:latin typeface="思源宋体 CN Light" panose="02020300000000000000" charset="-122"/>
                <a:ea typeface="思源宋体 CN Light" panose="02020300000000000000" charset="-122"/>
                <a:cs typeface="思源宋体 CN Light" panose="02020300000000000000" charset="-122"/>
              </a:rPr>
            </a:b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0" indent="0" algn="l">
              <a:lnSpc>
                <a:spcPct val="150000"/>
              </a:lnSpc>
              <a:buNone/>
            </a:pPr>
            <a:endParaRPr lang="zh-CN" altLang="en-US" sz="1600" dirty="0"/>
          </a:p>
          <a:p>
            <a:pPr marL="0" indent="0" algn="just">
              <a:lnSpc>
                <a:spcPct val="150000"/>
              </a:lnSpc>
              <a:buNone/>
            </a:pPr>
            <a:endParaRPr lang="zh-CN" altLang="en-US" sz="1600" dirty="0"/>
          </a:p>
        </p:txBody>
      </p:sp>
      <p:pic>
        <p:nvPicPr>
          <p:cNvPr id="18" name="图片 17"/>
          <p:cNvPicPr>
            <a:picLocks noChangeAspect="1"/>
          </p:cNvPicPr>
          <p:nvPr/>
        </p:nvPicPr>
        <p:blipFill>
          <a:blip r:embed="rId2"/>
          <a:stretch>
            <a:fillRect/>
          </a:stretch>
        </p:blipFill>
        <p:spPr>
          <a:xfrm>
            <a:off x="7425055" y="532765"/>
            <a:ext cx="4055745" cy="5274945"/>
          </a:xfrm>
          <a:prstGeom prst="rect">
            <a:avLst/>
          </a:prstGeom>
          <a:effectLst>
            <a:glow rad="381000">
              <a:srgbClr val="0070C0">
                <a:alpha val="40000"/>
              </a:srgbClr>
            </a:glow>
          </a:effectLst>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0"/>
          <p:cNvSpPr/>
          <p:nvPr/>
        </p:nvSpPr>
        <p:spPr>
          <a:xfrm>
            <a:off x="7018655" y="6292215"/>
            <a:ext cx="5173980" cy="575310"/>
          </a:xfrm>
          <a:prstGeom prst="rect">
            <a:avLst/>
          </a:prstGeom>
          <a:solidFill>
            <a:srgbClr val="648DE0"/>
          </a:solidFill>
        </p:spPr>
      </p:sp>
      <p:sp>
        <p:nvSpPr>
          <p:cNvPr id="4" name="Text 1"/>
          <p:cNvSpPr/>
          <p:nvPr/>
        </p:nvSpPr>
        <p:spPr>
          <a:xfrm>
            <a:off x="7018655" y="6292215"/>
            <a:ext cx="51739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1703070" y="485140"/>
            <a:ext cx="4745990" cy="583565"/>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50C4"/>
                </a:solidFill>
                <a:latin typeface="微软雅黑" pitchFamily="34" charset="-122"/>
                <a:ea typeface="微软雅黑" pitchFamily="34" charset="-122"/>
                <a:cs typeface="微软雅黑" pitchFamily="34" charset="-120"/>
              </a:rPr>
              <a:t>常见的行为问题</a:t>
            </a:r>
            <a:endParaRPr lang="en-US" sz="3200" b="1" dirty="0">
              <a:solidFill>
                <a:srgbClr val="1D50C4"/>
              </a:solidFill>
              <a:latin typeface="微软雅黑" pitchFamily="34" charset="-122"/>
              <a:ea typeface="微软雅黑" pitchFamily="34" charset="-122"/>
              <a:cs typeface="微软雅黑" pitchFamily="34" charset="-120"/>
            </a:endParaRPr>
          </a:p>
        </p:txBody>
      </p:sp>
      <p:sp>
        <p:nvSpPr>
          <p:cNvPr id="6" name="Shape 3"/>
          <p:cNvSpPr/>
          <p:nvPr/>
        </p:nvSpPr>
        <p:spPr>
          <a:xfrm>
            <a:off x="419587" y="0"/>
            <a:ext cx="713316" cy="6858000"/>
          </a:xfrm>
          <a:prstGeom prst="rect">
            <a:avLst/>
          </a:prstGeom>
          <a:solidFill>
            <a:srgbClr val="2A59B8"/>
          </a:solidFill>
        </p:spPr>
      </p:sp>
      <p:sp>
        <p:nvSpPr>
          <p:cNvPr id="7" name="Text 4"/>
          <p:cNvSpPr/>
          <p:nvPr/>
        </p:nvSpPr>
        <p:spPr>
          <a:xfrm>
            <a:off x="419587" y="0"/>
            <a:ext cx="713316" cy="685800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8" name="Image 1" descr="https://kimi-img.moonshot.cn/pub/slides/slides_tmpl/image/25-09-08-13:42:53-d2v6pndnfo2stf9dk5vg.png"/>
          <p:cNvPicPr>
            <a:picLocks noChangeAspect="1"/>
          </p:cNvPicPr>
          <p:nvPr/>
        </p:nvPicPr>
        <p:blipFill>
          <a:blip r:embed="rId1"/>
          <a:stretch>
            <a:fillRect/>
          </a:stretch>
        </p:blipFill>
        <p:spPr>
          <a:xfrm rot="16200000">
            <a:off x="1248410" y="146050"/>
            <a:ext cx="361950" cy="411480"/>
          </a:xfrm>
          <a:prstGeom prst="rect">
            <a:avLst/>
          </a:prstGeom>
        </p:spPr>
      </p:pic>
      <p:pic>
        <p:nvPicPr>
          <p:cNvPr id="9" name="Image 2" descr="https://kimi-img.moonshot.cn/pub/slides/slides_tmpl/image/25-09-08-13:42:53-d2v6pndnfo2stf9dk5vg.png"/>
          <p:cNvPicPr>
            <a:picLocks noChangeAspect="1"/>
          </p:cNvPicPr>
          <p:nvPr/>
        </p:nvPicPr>
        <p:blipFill>
          <a:blip r:embed="rId1"/>
          <a:stretch>
            <a:fillRect/>
          </a:stretch>
        </p:blipFill>
        <p:spPr>
          <a:xfrm>
            <a:off x="6517640" y="180340"/>
            <a:ext cx="361950" cy="411480"/>
          </a:xfrm>
          <a:prstGeom prst="rect">
            <a:avLst/>
          </a:prstGeom>
        </p:spPr>
      </p:pic>
      <p:pic>
        <p:nvPicPr>
          <p:cNvPr id="10" name="Image 3" descr="https://kimi-img.moonshot.cn/pub/slides/slides_tmpl/image/25-09-08-13:42:53-d2v6pndnfo2stf9dk5vg.png"/>
          <p:cNvPicPr>
            <a:picLocks noChangeAspect="1"/>
          </p:cNvPicPr>
          <p:nvPr/>
        </p:nvPicPr>
        <p:blipFill>
          <a:blip r:embed="rId1"/>
          <a:stretch>
            <a:fillRect/>
          </a:stretch>
        </p:blipFill>
        <p:spPr>
          <a:xfrm rot="10800000">
            <a:off x="1242060" y="6296025"/>
            <a:ext cx="361950" cy="411480"/>
          </a:xfrm>
          <a:prstGeom prst="rect">
            <a:avLst/>
          </a:prstGeom>
        </p:spPr>
      </p:pic>
      <p:pic>
        <p:nvPicPr>
          <p:cNvPr id="11" name="Image 4" descr="https://kimi-img.moonshot.cn/pub/slides/slides_tmpl/image/25-09-08-13:42:53-d2v6pndnfo2stf9dk5vg.png"/>
          <p:cNvPicPr>
            <a:picLocks noChangeAspect="1"/>
          </p:cNvPicPr>
          <p:nvPr/>
        </p:nvPicPr>
        <p:blipFill>
          <a:blip r:embed="rId1"/>
          <a:stretch>
            <a:fillRect/>
          </a:stretch>
        </p:blipFill>
        <p:spPr>
          <a:xfrm rot="5400000">
            <a:off x="6511290" y="6330315"/>
            <a:ext cx="361950" cy="411480"/>
          </a:xfrm>
          <a:prstGeom prst="rect">
            <a:avLst/>
          </a:prstGeom>
        </p:spPr>
      </p:pic>
      <p:sp>
        <p:nvSpPr>
          <p:cNvPr id="12" name="Text 5"/>
          <p:cNvSpPr/>
          <p:nvPr/>
        </p:nvSpPr>
        <p:spPr>
          <a:xfrm>
            <a:off x="1722755" y="1406525"/>
            <a:ext cx="4545965" cy="363855"/>
          </a:xfrm>
          <a:prstGeom prst="rect">
            <a:avLst/>
          </a:prstGeom>
          <a:noFill/>
        </p:spPr>
        <p:txBody>
          <a:bodyPr wrap="square" lIns="91440" tIns="45720" rIns="91440" bIns="45720" rtlCol="0" anchor="ctr"/>
          <a:lstStyle/>
          <a:p>
            <a:pPr marL="0" indent="0" algn="l">
              <a:lnSpc>
                <a:spcPct val="100000"/>
              </a:lnSpc>
              <a:buNone/>
            </a:pPr>
            <a:r>
              <a:rPr lang="zh-CN" altLang="en-US" sz="1800" dirty="0">
                <a:solidFill>
                  <a:srgbClr val="2A59B8"/>
                </a:solidFill>
                <a:latin typeface="微软雅黑" pitchFamily="34" charset="-122"/>
                <a:ea typeface="微软雅黑" pitchFamily="34" charset="-122"/>
                <a:cs typeface="微软雅黑" pitchFamily="34" charset="-120"/>
              </a:rPr>
              <a:t>注意缺陷</a:t>
            </a:r>
            <a:r>
              <a:rPr lang="en-US" altLang="zh-CN" sz="1800" dirty="0">
                <a:solidFill>
                  <a:srgbClr val="2A59B8"/>
                </a:solidFill>
                <a:latin typeface="微软雅黑" pitchFamily="34" charset="-122"/>
                <a:ea typeface="微软雅黑" pitchFamily="34" charset="-122"/>
                <a:cs typeface="微软雅黑" pitchFamily="34" charset="-120"/>
              </a:rPr>
              <a:t>/</a:t>
            </a:r>
            <a:r>
              <a:rPr lang="zh-CN" altLang="en-US" sz="1800" dirty="0">
                <a:solidFill>
                  <a:srgbClr val="2A59B8"/>
                </a:solidFill>
                <a:latin typeface="微软雅黑" pitchFamily="34" charset="-122"/>
                <a:ea typeface="微软雅黑" pitchFamily="34" charset="-122"/>
                <a:cs typeface="微软雅黑" pitchFamily="34" charset="-120"/>
              </a:rPr>
              <a:t>多动</a:t>
            </a:r>
            <a:endParaRPr lang="zh-CN" altLang="en-US" sz="1800" dirty="0">
              <a:solidFill>
                <a:srgbClr val="2A59B8"/>
              </a:solidFill>
              <a:latin typeface="微软雅黑" pitchFamily="34" charset="-122"/>
              <a:ea typeface="微软雅黑" pitchFamily="34" charset="-122"/>
              <a:cs typeface="微软雅黑" pitchFamily="34" charset="-120"/>
            </a:endParaRPr>
          </a:p>
        </p:txBody>
      </p:sp>
      <p:sp>
        <p:nvSpPr>
          <p:cNvPr id="13" name="Text 6"/>
          <p:cNvSpPr/>
          <p:nvPr/>
        </p:nvSpPr>
        <p:spPr>
          <a:xfrm>
            <a:off x="1223010" y="1865630"/>
            <a:ext cx="4782185" cy="1841500"/>
          </a:xfrm>
          <a:prstGeom prst="rect">
            <a:avLst/>
          </a:prstGeom>
          <a:noFill/>
        </p:spPr>
        <p:txBody>
          <a:bodyPr wrap="square" lIns="91440" tIns="45720" rIns="91440" bIns="45720" rtlCol="0" anchor="t"/>
          <a:lstStyle/>
          <a:p>
            <a:pPr marL="457200" lvl="1"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主要表现为持续的与年龄不符的注意力不集中及过分多动和冲动的行动。</a:t>
            </a:r>
            <a:br>
              <a:rPr lang="zh-CN" altLang="en-US" sz="1800" dirty="0">
                <a:latin typeface="思源宋体 CN Light" panose="02020300000000000000" charset="-122"/>
                <a:ea typeface="思源宋体 CN Light" panose="02020300000000000000" charset="-122"/>
                <a:cs typeface="思源宋体 CN Light" panose="02020300000000000000" charset="-122"/>
              </a:rPr>
            </a:br>
            <a:r>
              <a:rPr lang="zh-CN" altLang="en-US" sz="1800" dirty="0">
                <a:latin typeface="思源宋体 CN Light" panose="02020300000000000000" charset="-122"/>
                <a:ea typeface="思源宋体 CN Light" panose="02020300000000000000" charset="-122"/>
                <a:cs typeface="思源宋体 CN Light" panose="02020300000000000000" charset="-122"/>
              </a:rPr>
              <a:t>东张西望，心不在焉，成绩下滑，干扰他人，容易分神</a:t>
            </a:r>
            <a:r>
              <a:rPr lang="en-US" altLang="zh-CN" sz="1800" dirty="0">
                <a:latin typeface="思源宋体 CN Light" panose="02020300000000000000" charset="-122"/>
                <a:ea typeface="思源宋体 CN Light" panose="02020300000000000000" charset="-122"/>
                <a:cs typeface="思源宋体 CN Light" panose="02020300000000000000" charset="-122"/>
              </a:rPr>
              <a:t>... ...</a:t>
            </a:r>
            <a:endParaRPr lang="en-US" altLang="zh-CN" sz="1800" dirty="0">
              <a:latin typeface="思源宋体 CN Light" panose="02020300000000000000" charset="-122"/>
              <a:ea typeface="思源宋体 CN Light" panose="02020300000000000000" charset="-122"/>
              <a:cs typeface="思源宋体 CN Light" panose="02020300000000000000" charset="-122"/>
            </a:endParaRPr>
          </a:p>
        </p:txBody>
      </p:sp>
      <p:sp>
        <p:nvSpPr>
          <p:cNvPr id="14" name="Text 7"/>
          <p:cNvSpPr/>
          <p:nvPr/>
        </p:nvSpPr>
        <p:spPr>
          <a:xfrm>
            <a:off x="1635125" y="3949700"/>
            <a:ext cx="4545965" cy="363855"/>
          </a:xfrm>
          <a:prstGeom prst="rect">
            <a:avLst/>
          </a:prstGeom>
          <a:noFill/>
        </p:spPr>
        <p:txBody>
          <a:bodyPr wrap="square" lIns="91440" tIns="45720" rIns="91440" bIns="45720" rtlCol="0" anchor="ctr"/>
          <a:lstStyle/>
          <a:p>
            <a:pPr marL="0" indent="0" algn="l">
              <a:lnSpc>
                <a:spcPct val="100000"/>
              </a:lnSpc>
              <a:buNone/>
            </a:pPr>
            <a:r>
              <a:rPr lang="zh-CN" altLang="en-US" sz="1800" dirty="0">
                <a:solidFill>
                  <a:srgbClr val="2A59B8"/>
                </a:solidFill>
                <a:latin typeface="微软雅黑" pitchFamily="34" charset="-122"/>
                <a:ea typeface="微软雅黑" pitchFamily="34" charset="-122"/>
                <a:cs typeface="微软雅黑" pitchFamily="34" charset="-120"/>
              </a:rPr>
              <a:t>品行障碍</a:t>
            </a:r>
            <a:r>
              <a:rPr lang="en-US" altLang="zh-CN" sz="1800" dirty="0">
                <a:solidFill>
                  <a:srgbClr val="2A59B8"/>
                </a:solidFill>
                <a:latin typeface="微软雅黑" pitchFamily="34" charset="-122"/>
                <a:ea typeface="微软雅黑" pitchFamily="34" charset="-122"/>
                <a:cs typeface="微软雅黑" pitchFamily="34" charset="-120"/>
              </a:rPr>
              <a:t>/</a:t>
            </a:r>
            <a:r>
              <a:rPr lang="zh-CN" altLang="en-US" sz="1800" dirty="0">
                <a:solidFill>
                  <a:srgbClr val="2A59B8"/>
                </a:solidFill>
                <a:latin typeface="微软雅黑" pitchFamily="34" charset="-122"/>
                <a:ea typeface="微软雅黑" pitchFamily="34" charset="-122"/>
                <a:cs typeface="微软雅黑" pitchFamily="34" charset="-120"/>
              </a:rPr>
              <a:t>对立违抗</a:t>
            </a:r>
            <a:endParaRPr lang="zh-CN" altLang="en-US" sz="1800" dirty="0">
              <a:solidFill>
                <a:srgbClr val="2A59B8"/>
              </a:solidFill>
              <a:latin typeface="微软雅黑" pitchFamily="34" charset="-122"/>
              <a:ea typeface="微软雅黑" pitchFamily="34" charset="-122"/>
              <a:cs typeface="微软雅黑" pitchFamily="34" charset="-120"/>
            </a:endParaRPr>
          </a:p>
        </p:txBody>
      </p:sp>
      <p:sp>
        <p:nvSpPr>
          <p:cNvPr id="15" name="Text 8"/>
          <p:cNvSpPr/>
          <p:nvPr/>
        </p:nvSpPr>
        <p:spPr>
          <a:xfrm>
            <a:off x="1635125" y="4356735"/>
            <a:ext cx="4633595" cy="1657985"/>
          </a:xfrm>
          <a:prstGeom prst="rect">
            <a:avLst/>
          </a:prstGeom>
          <a:noFill/>
        </p:spPr>
        <p:txBody>
          <a:bodyPr wrap="square" lIns="91440" tIns="45720" rIns="91440" bIns="45720" rtlCol="0" anchor="t"/>
          <a:lstStyle/>
          <a:p>
            <a:pPr marL="0" indent="0" algn="l">
              <a:lnSpc>
                <a:spcPct val="150000"/>
              </a:lnSpc>
              <a:buNone/>
            </a:pPr>
            <a:br>
              <a:rPr lang="zh-CN" altLang="en-US" sz="1800" dirty="0">
                <a:latin typeface="思源宋体 CN Light" panose="02020300000000000000" charset="-122"/>
                <a:ea typeface="思源宋体 CN Light" panose="02020300000000000000" charset="-122"/>
                <a:cs typeface="思源宋体 CN Light" panose="02020300000000000000" charset="-122"/>
              </a:rPr>
            </a:b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0" indent="0" algn="l">
              <a:lnSpc>
                <a:spcPct val="150000"/>
              </a:lnSpc>
              <a:buNone/>
            </a:pPr>
            <a:endParaRPr lang="zh-CN" altLang="en-US" sz="1600" dirty="0"/>
          </a:p>
          <a:p>
            <a:pPr marL="0" indent="0" algn="just">
              <a:lnSpc>
                <a:spcPct val="150000"/>
              </a:lnSpc>
              <a:buNone/>
            </a:pPr>
            <a:endParaRPr lang="zh-CN" altLang="en-US" sz="1600" dirty="0"/>
          </a:p>
        </p:txBody>
      </p:sp>
      <p:pic>
        <p:nvPicPr>
          <p:cNvPr id="2" name="图片 1"/>
          <p:cNvPicPr>
            <a:picLocks noChangeAspect="1"/>
          </p:cNvPicPr>
          <p:nvPr/>
        </p:nvPicPr>
        <p:blipFill>
          <a:blip r:embed="rId2"/>
          <a:srcRect r="74" b="5774"/>
          <a:stretch>
            <a:fillRect/>
          </a:stretch>
        </p:blipFill>
        <p:spPr>
          <a:xfrm>
            <a:off x="7726680" y="400685"/>
            <a:ext cx="3494405" cy="2728595"/>
          </a:xfrm>
          <a:prstGeom prst="rect">
            <a:avLst/>
          </a:prstGeom>
        </p:spPr>
      </p:pic>
      <p:pic>
        <p:nvPicPr>
          <p:cNvPr id="16" name="图片 15"/>
          <p:cNvPicPr>
            <a:picLocks noChangeAspect="1"/>
          </p:cNvPicPr>
          <p:nvPr/>
        </p:nvPicPr>
        <p:blipFill>
          <a:blip r:embed="rId3"/>
          <a:srcRect r="-27" b="7110"/>
          <a:stretch>
            <a:fillRect/>
          </a:stretch>
        </p:blipFill>
        <p:spPr>
          <a:xfrm>
            <a:off x="7726680" y="3301365"/>
            <a:ext cx="3447415" cy="2713355"/>
          </a:xfrm>
          <a:prstGeom prst="rect">
            <a:avLst/>
          </a:prstGeom>
        </p:spPr>
      </p:pic>
      <p:sp>
        <p:nvSpPr>
          <p:cNvPr id="17" name="Text 6"/>
          <p:cNvSpPr/>
          <p:nvPr/>
        </p:nvSpPr>
        <p:spPr>
          <a:xfrm>
            <a:off x="1223010" y="4384040"/>
            <a:ext cx="4625340" cy="1841500"/>
          </a:xfrm>
          <a:prstGeom prst="rect">
            <a:avLst/>
          </a:prstGeom>
          <a:noFill/>
        </p:spPr>
        <p:txBody>
          <a:bodyPr wrap="square" lIns="91440" tIns="45720" rIns="91440" bIns="45720" rtlCol="0" anchor="t"/>
          <a:p>
            <a:pPr marL="457200" lvl="1"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主要表现为与年龄不符的不恰当行为和态度，行为往往违背家长意愿和社会规范。</a:t>
            </a:r>
            <a:endParaRPr lang="zh-CN" altLang="en-US" sz="1800" dirty="0">
              <a:latin typeface="思源宋体 CN Light" panose="02020300000000000000" charset="-122"/>
              <a:ea typeface="思源宋体 CN Light" panose="02020300000000000000" charset="-122"/>
              <a:cs typeface="思源宋体 CN Light" panose="02020300000000000000" charset="-122"/>
            </a:endParaRPr>
          </a:p>
          <a:p>
            <a:pPr marL="457200" lvl="1" indent="0" algn="l">
              <a:lnSpc>
                <a:spcPct val="150000"/>
              </a:lnSpc>
              <a:buNone/>
            </a:pPr>
            <a:r>
              <a:rPr lang="zh-CN" altLang="en-US" sz="1800" dirty="0">
                <a:latin typeface="思源宋体 CN Light" panose="02020300000000000000" charset="-122"/>
                <a:ea typeface="思源宋体 CN Light" panose="02020300000000000000" charset="-122"/>
                <a:cs typeface="思源宋体 CN Light" panose="02020300000000000000" charset="-122"/>
              </a:rPr>
              <a:t>抱怨，诅咒，脾气暴躁，严重破坏甚至暴力</a:t>
            </a:r>
            <a:r>
              <a:rPr lang="en-US" altLang="zh-CN" sz="1800" dirty="0">
                <a:latin typeface="思源宋体 CN Light" panose="02020300000000000000" charset="-122"/>
                <a:ea typeface="思源宋体 CN Light" panose="02020300000000000000" charset="-122"/>
                <a:cs typeface="思源宋体 CN Light" panose="02020300000000000000" charset="-122"/>
              </a:rPr>
              <a:t>... ...</a:t>
            </a:r>
            <a:endParaRPr lang="en-US" altLang="zh-CN" sz="1800" dirty="0">
              <a:latin typeface="思源宋体 CN Light" panose="02020300000000000000" charset="-122"/>
              <a:ea typeface="思源宋体 CN Light" panose="02020300000000000000" charset="-122"/>
              <a:cs typeface="思源宋体 CN Light" panose="02020300000000000000" charset="-122"/>
            </a:endParaRPr>
          </a:p>
        </p:txBody>
      </p:sp>
    </p:spTree>
  </p:cSld>
  <p:clrMapOvr>
    <a:masterClrMapping/>
  </p:clrMapOvr>
  <p:transition>
    <p:fade/>
  </p:transition>
</p:sld>
</file>

<file path=ppt/tags/tag1.xml><?xml version="1.0" encoding="utf-8"?>
<p:tagLst xmlns:p="http://schemas.openxmlformats.org/presentationml/2006/main">
  <p:tag name="KSO_WM_DIAGRAM_VIRTUALLY_FRAME" val="{&quot;height&quot;:415.7,&quot;left&quot;:-0.05,&quot;top&quot;:124.3,&quot;width&quot;:960.05}"/>
</p:tagLst>
</file>

<file path=ppt/tags/tag10.xml><?xml version="1.0" encoding="utf-8"?>
<p:tagLst xmlns:p="http://schemas.openxmlformats.org/presentationml/2006/main">
  <p:tag name="KSO_WM_DIAGRAM_VIRTUALLY_FRAME" val="{&quot;height&quot;:415.7,&quot;left&quot;:-0.05,&quot;top&quot;:124.3,&quot;width&quot;:960.05}"/>
</p:tagLst>
</file>

<file path=ppt/tags/tag11.xml><?xml version="1.0" encoding="utf-8"?>
<p:tagLst xmlns:p="http://schemas.openxmlformats.org/presentationml/2006/main">
  <p:tag name="KSO_WM_DIAGRAM_VIRTUALLY_FRAME" val="{&quot;height&quot;:415.7,&quot;left&quot;:-0.05,&quot;top&quot;:124.3,&quot;width&quot;:960.05}"/>
</p:tagLst>
</file>

<file path=ppt/tags/tag12.xml><?xml version="1.0" encoding="utf-8"?>
<p:tagLst xmlns:p="http://schemas.openxmlformats.org/presentationml/2006/main">
  <p:tag name="KSO_WM_DIAGRAM_VIRTUALLY_FRAME" val="{&quot;height&quot;:415.7,&quot;left&quot;:-0.05,&quot;top&quot;:124.3,&quot;width&quot;:960.05}"/>
</p:tagLst>
</file>

<file path=ppt/tags/tag13.xml><?xml version="1.0" encoding="utf-8"?>
<p:tagLst xmlns:p="http://schemas.openxmlformats.org/presentationml/2006/main">
  <p:tag name="KSO_WM_DIAGRAM_VIRTUALLY_FRAME" val="{&quot;height&quot;:415.7,&quot;left&quot;:-0.05,&quot;top&quot;:124.3,&quot;width&quot;:960.05}"/>
</p:tagLst>
</file>

<file path=ppt/tags/tag14.xml><?xml version="1.0" encoding="utf-8"?>
<p:tagLst xmlns:p="http://schemas.openxmlformats.org/presentationml/2006/main">
  <p:tag name="KSO_WM_DIAGRAM_VIRTUALLY_FRAME" val="{&quot;height&quot;:390.65,&quot;left&quot;:36.8,&quot;top&quot;:90.15,&quot;width&quot;:895.4}"/>
</p:tagLst>
</file>

<file path=ppt/tags/tag15.xml><?xml version="1.0" encoding="utf-8"?>
<p:tagLst xmlns:p="http://schemas.openxmlformats.org/presentationml/2006/main">
  <p:tag name="KSO_WM_DIAGRAM_VIRTUALLY_FRAME" val="{&quot;height&quot;:390.65,&quot;left&quot;:36.8,&quot;top&quot;:90.15,&quot;width&quot;:895.4}"/>
</p:tagLst>
</file>

<file path=ppt/tags/tag16.xml><?xml version="1.0" encoding="utf-8"?>
<p:tagLst xmlns:p="http://schemas.openxmlformats.org/presentationml/2006/main">
  <p:tag name="KSO_WM_DIAGRAM_VIRTUALLY_FRAME" val="{&quot;height&quot;:390.65,&quot;left&quot;:36.8,&quot;top&quot;:90.15,&quot;width&quot;:895.4}"/>
</p:tagLst>
</file>

<file path=ppt/tags/tag17.xml><?xml version="1.0" encoding="utf-8"?>
<p:tagLst xmlns:p="http://schemas.openxmlformats.org/presentationml/2006/main">
  <p:tag name="KSO_WM_DIAGRAM_VIRTUALLY_FRAME" val="{&quot;height&quot;:390.65,&quot;left&quot;:36.8,&quot;top&quot;:90.15,&quot;width&quot;:895.4}"/>
</p:tagLst>
</file>

<file path=ppt/tags/tag18.xml><?xml version="1.0" encoding="utf-8"?>
<p:tagLst xmlns:p="http://schemas.openxmlformats.org/presentationml/2006/main">
  <p:tag name="KSO_WM_DIAGRAM_VIRTUALLY_FRAME" val="{&quot;height&quot;:390.65,&quot;left&quot;:36.8,&quot;top&quot;:90.15,&quot;width&quot;:895.4}"/>
</p:tagLst>
</file>

<file path=ppt/tags/tag19.xml><?xml version="1.0" encoding="utf-8"?>
<p:tagLst xmlns:p="http://schemas.openxmlformats.org/presentationml/2006/main">
  <p:tag name="KSO_WM_DIAGRAM_VIRTUALLY_FRAME" val="{&quot;height&quot;:390.65,&quot;left&quot;:36.8,&quot;top&quot;:90.15,&quot;width&quot;:895.4}"/>
</p:tagLst>
</file>

<file path=ppt/tags/tag2.xml><?xml version="1.0" encoding="utf-8"?>
<p:tagLst xmlns:p="http://schemas.openxmlformats.org/presentationml/2006/main">
  <p:tag name="KSO_WM_DIAGRAM_VIRTUALLY_FRAME" val="{&quot;height&quot;:415.7,&quot;left&quot;:-0.05,&quot;top&quot;:124.3,&quot;width&quot;:960.05}"/>
</p:tagLst>
</file>

<file path=ppt/tags/tag20.xml><?xml version="1.0" encoding="utf-8"?>
<p:tagLst xmlns:p="http://schemas.openxmlformats.org/presentationml/2006/main">
  <p:tag name="KSO_WM_DIAGRAM_VIRTUALLY_FRAME" val="{&quot;height&quot;:390.65,&quot;left&quot;:36.8,&quot;top&quot;:90.15,&quot;width&quot;:895.4}"/>
</p:tagLst>
</file>

<file path=ppt/tags/tag21.xml><?xml version="1.0" encoding="utf-8"?>
<p:tagLst xmlns:p="http://schemas.openxmlformats.org/presentationml/2006/main">
  <p:tag name="KSO_WM_DIAGRAM_VIRTUALLY_FRAME" val="{&quot;height&quot;:390.65,&quot;left&quot;:36.8,&quot;top&quot;:90.15,&quot;width&quot;:895.4}"/>
</p:tagLst>
</file>

<file path=ppt/tags/tag22.xml><?xml version="1.0" encoding="utf-8"?>
<p:tagLst xmlns:p="http://schemas.openxmlformats.org/presentationml/2006/main">
  <p:tag name="KSO_WM_DIAGRAM_VIRTUALLY_FRAME" val="{&quot;height&quot;:390.65,&quot;left&quot;:36.8,&quot;top&quot;:90.15,&quot;width&quot;:895.4}"/>
</p:tagLst>
</file>

<file path=ppt/tags/tag23.xml><?xml version="1.0" encoding="utf-8"?>
<p:tagLst xmlns:p="http://schemas.openxmlformats.org/presentationml/2006/main">
  <p:tag name="KSO_WM_DIAGRAM_VIRTUALLY_FRAME" val="{&quot;height&quot;:390.65,&quot;left&quot;:36.8,&quot;top&quot;:90.15,&quot;width&quot;:895.4}"/>
</p:tagLst>
</file>

<file path=ppt/tags/tag24.xml><?xml version="1.0" encoding="utf-8"?>
<p:tagLst xmlns:p="http://schemas.openxmlformats.org/presentationml/2006/main">
  <p:tag name="KSO_WM_DIAGRAM_VIRTUALLY_FRAME" val="{&quot;height&quot;:390.65,&quot;left&quot;:36.8,&quot;top&quot;:90.15,&quot;width&quot;:895.4}"/>
</p:tagLst>
</file>

<file path=ppt/tags/tag25.xml><?xml version="1.0" encoding="utf-8"?>
<p:tagLst xmlns:p="http://schemas.openxmlformats.org/presentationml/2006/main">
  <p:tag name="KSO_WM_DIAGRAM_VIRTUALLY_FRAME" val="{&quot;height&quot;:390.65,&quot;left&quot;:36.8,&quot;top&quot;:90.15,&quot;width&quot;:895.4}"/>
</p:tagLst>
</file>

<file path=ppt/tags/tag26.xml><?xml version="1.0" encoding="utf-8"?>
<p:tagLst xmlns:p="http://schemas.openxmlformats.org/presentationml/2006/main">
  <p:tag name="KSO_WM_DIAGRAM_VIRTUALLY_FRAME" val="{&quot;height&quot;:390.65,&quot;left&quot;:36.8,&quot;top&quot;:90.15,&quot;width&quot;:895.4}"/>
</p:tagLst>
</file>

<file path=ppt/tags/tag27.xml><?xml version="1.0" encoding="utf-8"?>
<p:tagLst xmlns:p="http://schemas.openxmlformats.org/presentationml/2006/main">
  <p:tag name="KSO_WM_DIAGRAM_VIRTUALLY_FRAME" val="{&quot;height&quot;:390.65,&quot;left&quot;:36.8,&quot;top&quot;:90.15,&quot;width&quot;:895.4}"/>
</p:tagLst>
</file>

<file path=ppt/tags/tag28.xml><?xml version="1.0" encoding="utf-8"?>
<p:tagLst xmlns:p="http://schemas.openxmlformats.org/presentationml/2006/main">
  <p:tag name="KSO_WM_DIAGRAM_VIRTUALLY_FRAME" val="{&quot;height&quot;:390.65,&quot;left&quot;:36.8,&quot;top&quot;:90.15,&quot;width&quot;:895.4}"/>
</p:tagLst>
</file>

<file path=ppt/tags/tag29.xml><?xml version="1.0" encoding="utf-8"?>
<p:tagLst xmlns:p="http://schemas.openxmlformats.org/presentationml/2006/main">
  <p:tag name="KSO_WM_DIAGRAM_VIRTUALLY_FRAME" val="{&quot;height&quot;:390.65,&quot;left&quot;:36.8,&quot;top&quot;:90.15,&quot;width&quot;:895.4}"/>
</p:tagLst>
</file>

<file path=ppt/tags/tag3.xml><?xml version="1.0" encoding="utf-8"?>
<p:tagLst xmlns:p="http://schemas.openxmlformats.org/presentationml/2006/main">
  <p:tag name="KSO_WM_DIAGRAM_VIRTUALLY_FRAME" val="{&quot;height&quot;:415.7,&quot;left&quot;:-0.05,&quot;top&quot;:124.3,&quot;width&quot;:960.05}"/>
</p:tagLst>
</file>

<file path=ppt/tags/tag30.xml><?xml version="1.0" encoding="utf-8"?>
<p:tagLst xmlns:p="http://schemas.openxmlformats.org/presentationml/2006/main">
  <p:tag name="KSO_WM_DIAGRAM_VIRTUALLY_FRAME" val="{&quot;height&quot;:390.65,&quot;left&quot;:36.8,&quot;top&quot;:90.15,&quot;width&quot;:895.4}"/>
</p:tagLst>
</file>

<file path=ppt/tags/tag31.xml><?xml version="1.0" encoding="utf-8"?>
<p:tagLst xmlns:p="http://schemas.openxmlformats.org/presentationml/2006/main">
  <p:tag name="KSO_WM_DIAGRAM_VIRTUALLY_FRAME" val="{&quot;height&quot;:390.65,&quot;left&quot;:36.8,&quot;top&quot;:90.15,&quot;width&quot;:895.4}"/>
</p:tagLst>
</file>

<file path=ppt/tags/tag32.xml><?xml version="1.0" encoding="utf-8"?>
<p:tagLst xmlns:p="http://schemas.openxmlformats.org/presentationml/2006/main">
  <p:tag name="KSO_WM_DIAGRAM_VIRTUALLY_FRAME" val="{&quot;height&quot;:390.65,&quot;left&quot;:36.8,&quot;top&quot;:90.15,&quot;width&quot;:895.4}"/>
</p:tagLst>
</file>

<file path=ppt/tags/tag33.xml><?xml version="1.0" encoding="utf-8"?>
<p:tagLst xmlns:p="http://schemas.openxmlformats.org/presentationml/2006/main">
  <p:tag name="KSO_WM_DIAGRAM_VIRTUALLY_FRAME" val="{&quot;height&quot;:406,&quot;left&quot;:47.2,&quot;top&quot;:108.65,&quot;width&quot;:420.55}"/>
</p:tagLst>
</file>

<file path=ppt/tags/tag34.xml><?xml version="1.0" encoding="utf-8"?>
<p:tagLst xmlns:p="http://schemas.openxmlformats.org/presentationml/2006/main">
  <p:tag name="KSO_WM_DIAGRAM_VIRTUALLY_FRAME" val="{&quot;height&quot;:406,&quot;left&quot;:47.2,&quot;top&quot;:108.65,&quot;width&quot;:420.55}"/>
</p:tagLst>
</file>

<file path=ppt/tags/tag35.xml><?xml version="1.0" encoding="utf-8"?>
<p:tagLst xmlns:p="http://schemas.openxmlformats.org/presentationml/2006/main">
  <p:tag name="KSO_WM_DIAGRAM_VIRTUALLY_FRAME" val="{&quot;height&quot;:406,&quot;left&quot;:47.2,&quot;top&quot;:108.65,&quot;width&quot;:420.55}"/>
</p:tagLst>
</file>

<file path=ppt/tags/tag36.xml><?xml version="1.0" encoding="utf-8"?>
<p:tagLst xmlns:p="http://schemas.openxmlformats.org/presentationml/2006/main">
  <p:tag name="KSO_WM_DIAGRAM_VIRTUALLY_FRAME" val="{&quot;height&quot;:406,&quot;left&quot;:47.2,&quot;top&quot;:108.65,&quot;width&quot;:420.55}"/>
</p:tagLst>
</file>

<file path=ppt/tags/tag37.xml><?xml version="1.0" encoding="utf-8"?>
<p:tagLst xmlns:p="http://schemas.openxmlformats.org/presentationml/2006/main">
  <p:tag name="KSO_WM_DIAGRAM_VIRTUALLY_FRAME" val="{&quot;height&quot;:406,&quot;left&quot;:47.2,&quot;top&quot;:108.65,&quot;width&quot;:420.55}"/>
</p:tagLst>
</file>

<file path=ppt/tags/tag38.xml><?xml version="1.0" encoding="utf-8"?>
<p:tagLst xmlns:p="http://schemas.openxmlformats.org/presentationml/2006/main">
  <p:tag name="KSO_WM_DIAGRAM_VIRTUALLY_FRAME" val="{&quot;height&quot;:406,&quot;left&quot;:47.2,&quot;top&quot;:108.65,&quot;width&quot;:420.55}"/>
</p:tagLst>
</file>

<file path=ppt/tags/tag39.xml><?xml version="1.0" encoding="utf-8"?>
<p:tagLst xmlns:p="http://schemas.openxmlformats.org/presentationml/2006/main">
  <p:tag name="resource_record_key" val="{&quot;10&quot;:[20090618,3504614]}"/>
</p:tagLst>
</file>

<file path=ppt/tags/tag4.xml><?xml version="1.0" encoding="utf-8"?>
<p:tagLst xmlns:p="http://schemas.openxmlformats.org/presentationml/2006/main">
  <p:tag name="KSO_WM_DIAGRAM_VIRTUALLY_FRAME" val="{&quot;height&quot;:415.7,&quot;left&quot;:-0.05,&quot;top&quot;:124.3,&quot;width&quot;:960.05}"/>
</p:tagLst>
</file>

<file path=ppt/tags/tag5.xml><?xml version="1.0" encoding="utf-8"?>
<p:tagLst xmlns:p="http://schemas.openxmlformats.org/presentationml/2006/main">
  <p:tag name="KSO_WM_DIAGRAM_VIRTUALLY_FRAME" val="{&quot;height&quot;:415.7,&quot;left&quot;:-0.05,&quot;top&quot;:124.3,&quot;width&quot;:960.05}"/>
</p:tagLst>
</file>

<file path=ppt/tags/tag6.xml><?xml version="1.0" encoding="utf-8"?>
<p:tagLst xmlns:p="http://schemas.openxmlformats.org/presentationml/2006/main">
  <p:tag name="KSO_WM_DIAGRAM_VIRTUALLY_FRAME" val="{&quot;height&quot;:415.7,&quot;left&quot;:-0.05,&quot;top&quot;:124.3,&quot;width&quot;:960.05}"/>
</p:tagLst>
</file>

<file path=ppt/tags/tag7.xml><?xml version="1.0" encoding="utf-8"?>
<p:tagLst xmlns:p="http://schemas.openxmlformats.org/presentationml/2006/main">
  <p:tag name="KSO_WM_DIAGRAM_VIRTUALLY_FRAME" val="{&quot;height&quot;:415.7,&quot;left&quot;:-0.05,&quot;top&quot;:124.3,&quot;width&quot;:960.05}"/>
</p:tagLst>
</file>

<file path=ppt/tags/tag8.xml><?xml version="1.0" encoding="utf-8"?>
<p:tagLst xmlns:p="http://schemas.openxmlformats.org/presentationml/2006/main">
  <p:tag name="KSO_WM_DIAGRAM_VIRTUALLY_FRAME" val="{&quot;height&quot;:415.7,&quot;left&quot;:-0.05,&quot;top&quot;:124.3,&quot;width&quot;:960.05}"/>
</p:tagLst>
</file>

<file path=ppt/tags/tag9.xml><?xml version="1.0" encoding="utf-8"?>
<p:tagLst xmlns:p="http://schemas.openxmlformats.org/presentationml/2006/main">
  <p:tag name="KSO_WM_DIAGRAM_VIRTUALLY_FRAME" val="{&quot;height&quot;:415.7,&quot;left&quot;:-0.05,&quot;top&quot;:124.3,&quot;width&quot;:960.05}"/>
</p:tagLst>
</file>

<file path=ppt/theme/theme1.xml><?xml version="1.0" encoding="utf-8"?>
<a:theme xmlns:a="http://schemas.openxmlformats.org/drawingml/2006/main" name="Custom Theme">
  <a:themeElements>
    <a:clrScheme name="">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D4F4F2"/>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Theme">
  <a:themeElements>
    <a:clrScheme name="">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D4F4F2"/>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2071</Words>
  <Application>WPS 演示</Application>
  <PresentationFormat>On-screen Show (16:9)</PresentationFormat>
  <Paragraphs>209</Paragraphs>
  <Slides>19</Slides>
  <Notes>24</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19</vt:i4>
      </vt:variant>
    </vt:vector>
  </HeadingPairs>
  <TitlesOfParts>
    <vt:vector size="34" baseType="lpstr">
      <vt:lpstr>Arial</vt:lpstr>
      <vt:lpstr>宋体</vt:lpstr>
      <vt:lpstr>Wingdings</vt:lpstr>
      <vt:lpstr>MiSans</vt:lpstr>
      <vt:lpstr>MiSans</vt:lpstr>
      <vt:lpstr>思源宋体 CN Heavy</vt:lpstr>
      <vt:lpstr>思源宋体 CN Light</vt:lpstr>
      <vt:lpstr>微软雅黑</vt:lpstr>
      <vt:lpstr>Arial</vt:lpstr>
      <vt:lpstr>Calibri</vt:lpstr>
      <vt:lpstr>Arial Unicode MS</vt:lpstr>
      <vt:lpstr>等线</vt:lpstr>
      <vt:lpstr>Custom Theme</vt:lpstr>
      <vt:lpstr>1_Custom Theme</vt:lpstr>
      <vt:lpstr>2_Custom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青春期的独特挑战</dc:title>
  <dc:creator>Kimi</dc:creator>
  <dc:subject>青春期的独特挑战</dc:subject>
  <cp:lastModifiedBy>徐傲</cp:lastModifiedBy>
  <cp:revision>11</cp:revision>
  <dcterms:created xsi:type="dcterms:W3CDTF">2025-10-20T06:56:00Z</dcterms:created>
  <dcterms:modified xsi:type="dcterms:W3CDTF">2025-10-29T05:49:28Z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{"Label":"青春期的独特挑战","ContentProducer":"001191110108MACG2KBH8F10000","ProduceID":"d3qtp30gts425ikhe1ug","ReservedCode1":"","ContentPropagator":"001191110108MACG2KBH8F20000","PropagateID":"d3qtp30gts425ikhe1ug","ReservedCode2":""}</vt:lpwstr>
  </property>
  <property fmtid="{D5CDD505-2E9C-101B-9397-08002B2CF9AE}" pid="3" name="ICV">
    <vt:lpwstr>43FCA0608AF4433FB36627876E4596FC_13</vt:lpwstr>
  </property>
  <property fmtid="{D5CDD505-2E9C-101B-9397-08002B2CF9AE}" pid="4" name="KSOProductBuildVer">
    <vt:lpwstr>2052-12.1.0.16929</vt:lpwstr>
  </property>
</Properties>
</file>