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12192000" cy="6858000"/>
  <p:notesSz cx="6858000" cy="12192000"/>
  <p:custDataLst>
    <p:tags r:id="rId3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23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'1.0' encoding='UTF-8' standalone='yes'?>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249150" cy="6857365"/>
          </a:xfrm>
          <a:prstGeom prst="rect">
            <a:avLst/>
          </a:prstGeom>
          <a:gradFill flip="none" rotWithShape="1">
            <a:gsLst>
              <a:gs pos="0">
                <a:srgbClr val="F6F8FD"/>
              </a:gs>
              <a:gs pos="66000">
                <a:srgbClr val="72C3CF"/>
              </a:gs>
              <a:gs pos="100000">
                <a:srgbClr val="72C3CF"/>
              </a:gs>
            </a:gsLst>
            <a:lin ang="5400000" scaled="1"/>
          </a:gradFill>
        </p:spPr>
      </p:sp>
      <p:sp>
        <p:nvSpPr>
          <p:cNvPr id="3" name="Text 1"/>
          <p:cNvSpPr/>
          <p:nvPr/>
        </p:nvSpPr>
        <p:spPr>
          <a:xfrm>
            <a:off x="0" y="0"/>
            <a:ext cx="12249150" cy="68573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-1971040" y="2775585"/>
            <a:ext cx="5962650" cy="5962650"/>
          </a:xfrm>
          <a:prstGeom prst="donut">
            <a:avLst/>
          </a:prstGeom>
          <a:gradFill flip="none" rotWithShape="1">
            <a:gsLst>
              <a:gs pos="0">
                <a:srgbClr val="F6F8FD"/>
              </a:gs>
              <a:gs pos="66000">
                <a:srgbClr val="72C3CF">
                  <a:alpha val="0"/>
                </a:srgbClr>
              </a:gs>
              <a:gs pos="100000">
                <a:srgbClr val="72C3CF">
                  <a:alpha val="0"/>
                </a:srgbClr>
              </a:gs>
            </a:gsLst>
            <a:lin ang="5400000" scaled="1"/>
          </a:gradFill>
        </p:spPr>
      </p:sp>
      <p:sp>
        <p:nvSpPr>
          <p:cNvPr id="5" name="Text 3"/>
          <p:cNvSpPr/>
          <p:nvPr/>
        </p:nvSpPr>
        <p:spPr>
          <a:xfrm>
            <a:off x="-3272790" y="2583180"/>
            <a:ext cx="5962650" cy="59626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10109835" y="5440045"/>
            <a:ext cx="2676525" cy="2676525"/>
          </a:xfrm>
          <a:prstGeom prst="blockArc">
            <a:avLst/>
          </a:prstGeom>
          <a:gradFill flip="none" rotWithShape="1">
            <a:gsLst>
              <a:gs pos="0">
                <a:srgbClr val="F6F8FD"/>
              </a:gs>
              <a:gs pos="100000">
                <a:srgbClr val="72C3CF">
                  <a:alpha val="0"/>
                </a:srgbClr>
              </a:gs>
            </a:gsLst>
            <a:lin ang="5400000" scaled="1"/>
          </a:gradFill>
        </p:spPr>
      </p:sp>
      <p:sp>
        <p:nvSpPr>
          <p:cNvPr id="7" name="Text 5"/>
          <p:cNvSpPr/>
          <p:nvPr/>
        </p:nvSpPr>
        <p:spPr>
          <a:xfrm>
            <a:off x="10109835" y="5440045"/>
            <a:ext cx="2676525" cy="267652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164590" y="1622425"/>
            <a:ext cx="10031095" cy="96075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4800" b="1" dirty="0">
                <a:solidFill>
                  <a:srgbClr val="0E7F8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从《伤逝》</a:t>
            </a:r>
            <a:r>
              <a:rPr lang="zh-CN" altLang="en-US" sz="4800" b="1" dirty="0">
                <a:solidFill>
                  <a:srgbClr val="0E7F8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到</a:t>
            </a:r>
            <a:r>
              <a:rPr lang="en-US" sz="4800" b="1" dirty="0">
                <a:solidFill>
                  <a:srgbClr val="0E7F8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爱情三元素</a:t>
            </a:r>
            <a:endParaRPr lang="en-US" sz="4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9" name="Text 7"/>
          <p:cNvSpPr/>
          <p:nvPr/>
        </p:nvSpPr>
        <p:spPr>
          <a:xfrm>
            <a:off x="2923540" y="5207000"/>
            <a:ext cx="2775585" cy="4635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徐傲</a:t>
            </a:r>
            <a:r>
              <a:rPr 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 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161405" y="5207000"/>
            <a:ext cx="3486150" cy="4635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2025/11/012</a:t>
            </a:r>
            <a:endParaRPr lang="en-US" sz="16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4440" y="2858135"/>
            <a:ext cx="3599815" cy="20231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255" y="2858135"/>
            <a:ext cx="3599815" cy="202311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875" y="1054264"/>
            <a:ext cx="60452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斯滕伯格爱情三元素理论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3875" y="1714640"/>
            <a:ext cx="55372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美国心理学家斯滕伯格认为，爱情由三个基本成分构成，它们如同三角形的三个顶点，缺一不可。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253875" y="2628754"/>
            <a:ext cx="5537200" cy="927100"/>
          </a:xfrm>
          <a:custGeom>
            <a:avLst/>
            <a:gdLst/>
            <a:ahLst/>
            <a:cxnLst/>
            <a:rect l="l" t="t" r="r" b="b"/>
            <a:pathLst>
              <a:path w="5537200" h="927100">
                <a:moveTo>
                  <a:pt x="101601" y="0"/>
                </a:moveTo>
                <a:lnTo>
                  <a:pt x="5435599" y="0"/>
                </a:lnTo>
                <a:cubicBezTo>
                  <a:pt x="5491712" y="0"/>
                  <a:pt x="5537200" y="45488"/>
                  <a:pt x="5537200" y="101601"/>
                </a:cubicBezTo>
                <a:lnTo>
                  <a:pt x="5537200" y="825499"/>
                </a:lnTo>
                <a:cubicBezTo>
                  <a:pt x="5537200" y="881612"/>
                  <a:pt x="5491712" y="927100"/>
                  <a:pt x="5435599" y="927100"/>
                </a:cubicBezTo>
                <a:lnTo>
                  <a:pt x="101601" y="927100"/>
                </a:lnTo>
                <a:cubicBezTo>
                  <a:pt x="45488" y="927100"/>
                  <a:pt x="0" y="881612"/>
                  <a:pt x="0" y="8254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20B2AA">
              <a:alpha val="10196"/>
            </a:srgbClr>
          </a:solidFill>
        </p:spPr>
      </p:sp>
      <p:sp>
        <p:nvSpPr>
          <p:cNvPr id="6" name="Shape 3"/>
          <p:cNvSpPr/>
          <p:nvPr/>
        </p:nvSpPr>
        <p:spPr>
          <a:xfrm>
            <a:off x="406228" y="2781105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20B2AA"/>
          </a:solidFill>
        </p:spPr>
      </p:sp>
      <p:sp>
        <p:nvSpPr>
          <p:cNvPr id="7" name="Shape 4"/>
          <p:cNvSpPr/>
          <p:nvPr/>
        </p:nvSpPr>
        <p:spPr>
          <a:xfrm>
            <a:off x="495104" y="2882627"/>
            <a:ext cx="228600" cy="203200"/>
          </a:xfrm>
          <a:custGeom>
            <a:avLst/>
            <a:gdLst/>
            <a:ahLst/>
            <a:cxnLst/>
            <a:rect l="l" t="t" r="r" b="b"/>
            <a:pathLst>
              <a:path w="228600" h="203200">
                <a:moveTo>
                  <a:pt x="110966" y="12303"/>
                </a:moveTo>
                <a:cubicBezTo>
                  <a:pt x="105370" y="4564"/>
                  <a:pt x="96401" y="0"/>
                  <a:pt x="86876" y="0"/>
                </a:cubicBezTo>
                <a:cubicBezTo>
                  <a:pt x="70445" y="0"/>
                  <a:pt x="57150" y="13295"/>
                  <a:pt x="57150" y="29726"/>
                </a:cubicBezTo>
                <a:lnTo>
                  <a:pt x="57150" y="30678"/>
                </a:lnTo>
                <a:cubicBezTo>
                  <a:pt x="57150" y="56237"/>
                  <a:pt x="89694" y="83622"/>
                  <a:pt x="105648" y="95488"/>
                </a:cubicBezTo>
                <a:cubicBezTo>
                  <a:pt x="110808" y="99338"/>
                  <a:pt x="117753" y="99338"/>
                  <a:pt x="122912" y="95488"/>
                </a:cubicBezTo>
                <a:cubicBezTo>
                  <a:pt x="138867" y="83582"/>
                  <a:pt x="171410" y="56237"/>
                  <a:pt x="171410" y="30678"/>
                </a:cubicBezTo>
                <a:lnTo>
                  <a:pt x="171410" y="29726"/>
                </a:lnTo>
                <a:cubicBezTo>
                  <a:pt x="171410" y="13295"/>
                  <a:pt x="158115" y="0"/>
                  <a:pt x="141684" y="0"/>
                </a:cubicBezTo>
                <a:cubicBezTo>
                  <a:pt x="132159" y="0"/>
                  <a:pt x="123190" y="4564"/>
                  <a:pt x="117594" y="12303"/>
                </a:cubicBezTo>
                <a:lnTo>
                  <a:pt x="114300" y="16947"/>
                </a:lnTo>
                <a:lnTo>
                  <a:pt x="110966" y="12303"/>
                </a:lnTo>
                <a:close/>
                <a:moveTo>
                  <a:pt x="43378" y="135533"/>
                </a:moveTo>
                <a:lnTo>
                  <a:pt x="26472" y="152400"/>
                </a:lnTo>
                <a:lnTo>
                  <a:pt x="12700" y="152400"/>
                </a:lnTo>
                <a:cubicBezTo>
                  <a:pt x="5675" y="152400"/>
                  <a:pt x="0" y="158075"/>
                  <a:pt x="0" y="165100"/>
                </a:cubicBezTo>
                <a:lnTo>
                  <a:pt x="0" y="190500"/>
                </a:lnTo>
                <a:cubicBezTo>
                  <a:pt x="0" y="197525"/>
                  <a:pt x="5675" y="203200"/>
                  <a:pt x="12700" y="203200"/>
                </a:cubicBezTo>
                <a:lnTo>
                  <a:pt x="139898" y="203200"/>
                </a:lnTo>
                <a:cubicBezTo>
                  <a:pt x="151408" y="203200"/>
                  <a:pt x="162639" y="199509"/>
                  <a:pt x="171926" y="192683"/>
                </a:cubicBezTo>
                <a:lnTo>
                  <a:pt x="222171" y="155654"/>
                </a:lnTo>
                <a:cubicBezTo>
                  <a:pt x="229235" y="150455"/>
                  <a:pt x="230743" y="140533"/>
                  <a:pt x="225544" y="133469"/>
                </a:cubicBezTo>
                <a:cubicBezTo>
                  <a:pt x="220345" y="126405"/>
                  <a:pt x="210423" y="124897"/>
                  <a:pt x="203359" y="130096"/>
                </a:cubicBezTo>
                <a:lnTo>
                  <a:pt x="155813" y="165100"/>
                </a:lnTo>
                <a:lnTo>
                  <a:pt x="111125" y="165100"/>
                </a:lnTo>
                <a:cubicBezTo>
                  <a:pt x="105847" y="165100"/>
                  <a:pt x="101600" y="160853"/>
                  <a:pt x="101600" y="155575"/>
                </a:cubicBezTo>
                <a:cubicBezTo>
                  <a:pt x="101600" y="150297"/>
                  <a:pt x="105847" y="146050"/>
                  <a:pt x="111125" y="146050"/>
                </a:cubicBezTo>
                <a:lnTo>
                  <a:pt x="139700" y="146050"/>
                </a:lnTo>
                <a:cubicBezTo>
                  <a:pt x="146725" y="146050"/>
                  <a:pt x="152400" y="140375"/>
                  <a:pt x="152400" y="133350"/>
                </a:cubicBezTo>
                <a:cubicBezTo>
                  <a:pt x="152400" y="126325"/>
                  <a:pt x="146725" y="120650"/>
                  <a:pt x="139700" y="120650"/>
                </a:cubicBezTo>
                <a:lnTo>
                  <a:pt x="79296" y="120650"/>
                </a:lnTo>
                <a:cubicBezTo>
                  <a:pt x="65842" y="120650"/>
                  <a:pt x="52903" y="126008"/>
                  <a:pt x="43378" y="135533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5"/>
          <p:cNvSpPr/>
          <p:nvPr/>
        </p:nvSpPr>
        <p:spPr>
          <a:xfrm>
            <a:off x="964943" y="2781105"/>
            <a:ext cx="4673600" cy="622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亲密 (Intimacy):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相互理解、支持与分享，是爱情的情感核心。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253875" y="3754723"/>
            <a:ext cx="5537200" cy="927100"/>
          </a:xfrm>
          <a:custGeom>
            <a:avLst/>
            <a:gdLst/>
            <a:ahLst/>
            <a:cxnLst/>
            <a:rect l="l" t="t" r="r" b="b"/>
            <a:pathLst>
              <a:path w="5537200" h="927100">
                <a:moveTo>
                  <a:pt x="101601" y="0"/>
                </a:moveTo>
                <a:lnTo>
                  <a:pt x="5435599" y="0"/>
                </a:lnTo>
                <a:cubicBezTo>
                  <a:pt x="5491712" y="0"/>
                  <a:pt x="5537200" y="45488"/>
                  <a:pt x="5537200" y="101601"/>
                </a:cubicBezTo>
                <a:lnTo>
                  <a:pt x="5537200" y="825499"/>
                </a:lnTo>
                <a:cubicBezTo>
                  <a:pt x="5537200" y="881612"/>
                  <a:pt x="5491712" y="927100"/>
                  <a:pt x="5435599" y="927100"/>
                </a:cubicBezTo>
                <a:lnTo>
                  <a:pt x="101601" y="927100"/>
                </a:lnTo>
                <a:cubicBezTo>
                  <a:pt x="45488" y="927100"/>
                  <a:pt x="0" y="881612"/>
                  <a:pt x="0" y="8254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40E0D0">
              <a:alpha val="10196"/>
            </a:srgbClr>
          </a:solidFill>
        </p:spPr>
      </p:sp>
      <p:sp>
        <p:nvSpPr>
          <p:cNvPr id="10" name="Shape 7"/>
          <p:cNvSpPr/>
          <p:nvPr/>
        </p:nvSpPr>
        <p:spPr>
          <a:xfrm>
            <a:off x="406228" y="3907076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11" name="Shape 8"/>
          <p:cNvSpPr/>
          <p:nvPr/>
        </p:nvSpPr>
        <p:spPr>
          <a:xfrm>
            <a:off x="520504" y="4008599"/>
            <a:ext cx="177800" cy="203200"/>
          </a:xfrm>
          <a:custGeom>
            <a:avLst/>
            <a:gdLst/>
            <a:ahLst/>
            <a:cxnLst/>
            <a:rect l="l" t="t" r="r" b="b"/>
            <a:pathLst>
              <a:path w="177800" h="203200">
                <a:moveTo>
                  <a:pt x="63698" y="-10477"/>
                </a:moveTo>
                <a:cubicBezTo>
                  <a:pt x="67389" y="-13573"/>
                  <a:pt x="72827" y="-13454"/>
                  <a:pt x="76359" y="-10120"/>
                </a:cubicBezTo>
                <a:cubicBezTo>
                  <a:pt x="81240" y="-5517"/>
                  <a:pt x="85606" y="-437"/>
                  <a:pt x="89813" y="4723"/>
                </a:cubicBezTo>
                <a:cubicBezTo>
                  <a:pt x="95171" y="11271"/>
                  <a:pt x="101600" y="19923"/>
                  <a:pt x="107791" y="30202"/>
                </a:cubicBezTo>
                <a:cubicBezTo>
                  <a:pt x="109855" y="27503"/>
                  <a:pt x="111760" y="25122"/>
                  <a:pt x="113427" y="23098"/>
                </a:cubicBezTo>
                <a:cubicBezTo>
                  <a:pt x="113863" y="22582"/>
                  <a:pt x="114300" y="22027"/>
                  <a:pt x="114737" y="21471"/>
                </a:cubicBezTo>
                <a:cubicBezTo>
                  <a:pt x="117872" y="17582"/>
                  <a:pt x="121761" y="12700"/>
                  <a:pt x="126960" y="12700"/>
                </a:cubicBezTo>
                <a:cubicBezTo>
                  <a:pt x="132278" y="12700"/>
                  <a:pt x="136009" y="17423"/>
                  <a:pt x="139184" y="21471"/>
                </a:cubicBezTo>
                <a:cubicBezTo>
                  <a:pt x="139700" y="22146"/>
                  <a:pt x="140216" y="22781"/>
                  <a:pt x="140732" y="23376"/>
                </a:cubicBezTo>
                <a:cubicBezTo>
                  <a:pt x="144820" y="28297"/>
                  <a:pt x="150257" y="35401"/>
                  <a:pt x="155694" y="44172"/>
                </a:cubicBezTo>
                <a:cubicBezTo>
                  <a:pt x="166489" y="61595"/>
                  <a:pt x="177760" y="86400"/>
                  <a:pt x="177760" y="114260"/>
                </a:cubicBezTo>
                <a:cubicBezTo>
                  <a:pt x="177760" y="163354"/>
                  <a:pt x="137954" y="203160"/>
                  <a:pt x="88860" y="203160"/>
                </a:cubicBezTo>
                <a:cubicBezTo>
                  <a:pt x="39767" y="203160"/>
                  <a:pt x="0" y="163393"/>
                  <a:pt x="0" y="114300"/>
                </a:cubicBezTo>
                <a:cubicBezTo>
                  <a:pt x="0" y="78145"/>
                  <a:pt x="16312" y="46831"/>
                  <a:pt x="31948" y="25003"/>
                </a:cubicBezTo>
                <a:cubicBezTo>
                  <a:pt x="39846" y="14010"/>
                  <a:pt x="47704" y="5199"/>
                  <a:pt x="53618" y="-833"/>
                </a:cubicBezTo>
                <a:cubicBezTo>
                  <a:pt x="56872" y="-4167"/>
                  <a:pt x="60166" y="-7461"/>
                  <a:pt x="63738" y="-10438"/>
                </a:cubicBezTo>
                <a:close/>
                <a:moveTo>
                  <a:pt x="89575" y="165100"/>
                </a:moveTo>
                <a:cubicBezTo>
                  <a:pt x="99616" y="165100"/>
                  <a:pt x="108506" y="162322"/>
                  <a:pt x="116880" y="156766"/>
                </a:cubicBezTo>
                <a:cubicBezTo>
                  <a:pt x="133588" y="145098"/>
                  <a:pt x="138073" y="121761"/>
                  <a:pt x="128032" y="103426"/>
                </a:cubicBezTo>
                <a:cubicBezTo>
                  <a:pt x="126246" y="99854"/>
                  <a:pt x="121682" y="99616"/>
                  <a:pt x="119102" y="102632"/>
                </a:cubicBezTo>
                <a:lnTo>
                  <a:pt x="109101" y="114260"/>
                </a:lnTo>
                <a:cubicBezTo>
                  <a:pt x="106482" y="117277"/>
                  <a:pt x="101759" y="117197"/>
                  <a:pt x="99298" y="114062"/>
                </a:cubicBezTo>
                <a:cubicBezTo>
                  <a:pt x="92432" y="105291"/>
                  <a:pt x="79812" y="89297"/>
                  <a:pt x="73382" y="81121"/>
                </a:cubicBezTo>
                <a:cubicBezTo>
                  <a:pt x="71239" y="78383"/>
                  <a:pt x="67350" y="77946"/>
                  <a:pt x="64849" y="80367"/>
                </a:cubicBezTo>
                <a:cubicBezTo>
                  <a:pt x="57587" y="87432"/>
                  <a:pt x="44410" y="102910"/>
                  <a:pt x="44410" y="121761"/>
                </a:cubicBezTo>
                <a:cubicBezTo>
                  <a:pt x="44410" y="148987"/>
                  <a:pt x="64492" y="165100"/>
                  <a:pt x="89535" y="16510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2" name="Text 9"/>
          <p:cNvSpPr/>
          <p:nvPr/>
        </p:nvSpPr>
        <p:spPr>
          <a:xfrm>
            <a:off x="964943" y="3907076"/>
            <a:ext cx="4673600" cy="622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激情 (Passion):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浪漫、性吸引与冲动，是爱情的驱动力。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253875" y="4880694"/>
            <a:ext cx="5537200" cy="927100"/>
          </a:xfrm>
          <a:custGeom>
            <a:avLst/>
            <a:gdLst/>
            <a:ahLst/>
            <a:cxnLst/>
            <a:rect l="l" t="t" r="r" b="b"/>
            <a:pathLst>
              <a:path w="5537200" h="927100">
                <a:moveTo>
                  <a:pt x="101601" y="0"/>
                </a:moveTo>
                <a:lnTo>
                  <a:pt x="5435599" y="0"/>
                </a:lnTo>
                <a:cubicBezTo>
                  <a:pt x="5491712" y="0"/>
                  <a:pt x="5537200" y="45488"/>
                  <a:pt x="5537200" y="101601"/>
                </a:cubicBezTo>
                <a:lnTo>
                  <a:pt x="5537200" y="825499"/>
                </a:lnTo>
                <a:cubicBezTo>
                  <a:pt x="5537200" y="881612"/>
                  <a:pt x="5491712" y="927100"/>
                  <a:pt x="5435599" y="927100"/>
                </a:cubicBezTo>
                <a:lnTo>
                  <a:pt x="101601" y="927100"/>
                </a:lnTo>
                <a:cubicBezTo>
                  <a:pt x="45488" y="927100"/>
                  <a:pt x="0" y="881612"/>
                  <a:pt x="0" y="8254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80B3EE">
              <a:alpha val="20000"/>
            </a:srgbClr>
          </a:solidFill>
        </p:spPr>
      </p:sp>
      <p:sp>
        <p:nvSpPr>
          <p:cNvPr id="14" name="Shape 11"/>
          <p:cNvSpPr/>
          <p:nvPr/>
        </p:nvSpPr>
        <p:spPr>
          <a:xfrm>
            <a:off x="406228" y="5033045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80B3EE"/>
          </a:solidFill>
        </p:spPr>
      </p:sp>
      <p:sp>
        <p:nvSpPr>
          <p:cNvPr id="15" name="Shape 12"/>
          <p:cNvSpPr/>
          <p:nvPr/>
        </p:nvSpPr>
        <p:spPr>
          <a:xfrm>
            <a:off x="507804" y="513457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25400" y="82550"/>
                </a:moveTo>
                <a:cubicBezTo>
                  <a:pt x="25400" y="85646"/>
                  <a:pt x="27146" y="89972"/>
                  <a:pt x="32187" y="94575"/>
                </a:cubicBezTo>
                <a:cubicBezTo>
                  <a:pt x="50205" y="84971"/>
                  <a:pt x="74930" y="79375"/>
                  <a:pt x="101600" y="79375"/>
                </a:cubicBezTo>
                <a:cubicBezTo>
                  <a:pt x="128270" y="79375"/>
                  <a:pt x="152995" y="84971"/>
                  <a:pt x="171013" y="94575"/>
                </a:cubicBezTo>
                <a:cubicBezTo>
                  <a:pt x="176093" y="89972"/>
                  <a:pt x="177800" y="85646"/>
                  <a:pt x="177800" y="82550"/>
                </a:cubicBezTo>
                <a:cubicBezTo>
                  <a:pt x="177800" y="77668"/>
                  <a:pt x="173514" y="69850"/>
                  <a:pt x="158790" y="62468"/>
                </a:cubicBezTo>
                <a:cubicBezTo>
                  <a:pt x="144820" y="55483"/>
                  <a:pt x="124619" y="50800"/>
                  <a:pt x="101600" y="50800"/>
                </a:cubicBezTo>
                <a:cubicBezTo>
                  <a:pt x="78581" y="50800"/>
                  <a:pt x="58380" y="55483"/>
                  <a:pt x="44410" y="62468"/>
                </a:cubicBezTo>
                <a:cubicBezTo>
                  <a:pt x="29686" y="69850"/>
                  <a:pt x="25400" y="77668"/>
                  <a:pt x="25400" y="82550"/>
                </a:cubicBezTo>
                <a:close/>
                <a:moveTo>
                  <a:pt x="101600" y="98425"/>
                </a:moveTo>
                <a:cubicBezTo>
                  <a:pt x="82947" y="98425"/>
                  <a:pt x="66159" y="101441"/>
                  <a:pt x="52824" y="106243"/>
                </a:cubicBezTo>
                <a:cubicBezTo>
                  <a:pt x="66000" y="111165"/>
                  <a:pt x="82868" y="114300"/>
                  <a:pt x="101600" y="114300"/>
                </a:cubicBezTo>
                <a:cubicBezTo>
                  <a:pt x="120333" y="114300"/>
                  <a:pt x="137200" y="111204"/>
                  <a:pt x="150376" y="106243"/>
                </a:cubicBezTo>
                <a:cubicBezTo>
                  <a:pt x="137041" y="101441"/>
                  <a:pt x="120253" y="98425"/>
                  <a:pt x="101600" y="98425"/>
                </a:cubicBezTo>
                <a:close/>
                <a:moveTo>
                  <a:pt x="0" y="82550"/>
                </a:moveTo>
                <a:cubicBezTo>
                  <a:pt x="0" y="62865"/>
                  <a:pt x="15637" y="48498"/>
                  <a:pt x="33060" y="39767"/>
                </a:cubicBezTo>
                <a:cubicBezTo>
                  <a:pt x="51237" y="30678"/>
                  <a:pt x="75525" y="25400"/>
                  <a:pt x="101600" y="25400"/>
                </a:cubicBezTo>
                <a:cubicBezTo>
                  <a:pt x="127675" y="25400"/>
                  <a:pt x="151963" y="30678"/>
                  <a:pt x="170140" y="39767"/>
                </a:cubicBezTo>
                <a:cubicBezTo>
                  <a:pt x="187563" y="48498"/>
                  <a:pt x="203200" y="62865"/>
                  <a:pt x="203200" y="82550"/>
                </a:cubicBezTo>
                <a:lnTo>
                  <a:pt x="203200" y="120650"/>
                </a:lnTo>
                <a:cubicBezTo>
                  <a:pt x="203200" y="140335"/>
                  <a:pt x="187563" y="154702"/>
                  <a:pt x="170140" y="163433"/>
                </a:cubicBezTo>
                <a:cubicBezTo>
                  <a:pt x="151924" y="172522"/>
                  <a:pt x="127675" y="177800"/>
                  <a:pt x="101600" y="177800"/>
                </a:cubicBezTo>
                <a:cubicBezTo>
                  <a:pt x="75525" y="177800"/>
                  <a:pt x="51237" y="172522"/>
                  <a:pt x="33060" y="163433"/>
                </a:cubicBezTo>
                <a:cubicBezTo>
                  <a:pt x="15637" y="154702"/>
                  <a:pt x="0" y="140335"/>
                  <a:pt x="0" y="120650"/>
                </a:cubicBezTo>
                <a:lnTo>
                  <a:pt x="0" y="82550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6" name="Text 13"/>
          <p:cNvSpPr/>
          <p:nvPr/>
        </p:nvSpPr>
        <p:spPr>
          <a:xfrm>
            <a:off x="964943" y="5033045"/>
            <a:ext cx="4673600" cy="622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80B3E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承诺 (Commitment):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短期决定爱与长期维持关系的责任，是爱情的保障。</a:t>
            </a:r>
            <a:endParaRPr lang="en-US" sz="1600" dirty="0"/>
          </a:p>
        </p:txBody>
      </p:sp>
      <p:pic>
        <p:nvPicPr>
          <p:cNvPr id="17" name="Image 1" descr="https://kimi-web-img.moonshot.cn/img/www.ipubpro.com/71b7489c0d9821cc7dca3f9886c8450e38a66a6f.png"/>
          <p:cNvPicPr>
            <a:picLocks noChangeAspect="1"/>
          </p:cNvPicPr>
          <p:nvPr/>
        </p:nvPicPr>
        <p:blipFill>
          <a:blip r:embed="rId2"/>
          <a:srcRect l="9978" r="9978"/>
          <a:stretch>
            <a:fillRect/>
          </a:stretch>
        </p:blipFill>
        <p:spPr>
          <a:xfrm>
            <a:off x="7112032" y="1523929"/>
            <a:ext cx="3810000" cy="3810000"/>
          </a:xfrm>
          <a:prstGeom prst="roundRect">
            <a:avLst>
              <a:gd name="adj" fmla="val 0"/>
            </a:avLst>
          </a:prstGeom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1320881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失衡的天平：爱情的三元素组合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1251484" y="2082778"/>
            <a:ext cx="1219200" cy="1219200"/>
          </a:xfrm>
          <a:custGeom>
            <a:avLst/>
            <a:gdLst/>
            <a:ahLst/>
            <a:cxnLst/>
            <a:rect l="l" t="t" r="r" b="b"/>
            <a:pathLst>
              <a:path w="1219200" h="1219200">
                <a:moveTo>
                  <a:pt x="609600" y="0"/>
                </a:moveTo>
                <a:lnTo>
                  <a:pt x="609600" y="0"/>
                </a:lnTo>
                <a:cubicBezTo>
                  <a:pt x="946047" y="0"/>
                  <a:pt x="1219200" y="273153"/>
                  <a:pt x="1219200" y="609600"/>
                </a:cubicBezTo>
                <a:lnTo>
                  <a:pt x="1219200" y="609600"/>
                </a:lnTo>
                <a:cubicBezTo>
                  <a:pt x="1219200" y="946047"/>
                  <a:pt x="946047" y="1219200"/>
                  <a:pt x="609600" y="1219200"/>
                </a:cubicBezTo>
                <a:lnTo>
                  <a:pt x="609600" y="1219200"/>
                </a:lnTo>
                <a:cubicBezTo>
                  <a:pt x="273153" y="1219200"/>
                  <a:pt x="0" y="946047"/>
                  <a:pt x="0" y="609600"/>
                </a:cubicBezTo>
                <a:lnTo>
                  <a:pt x="0" y="609600"/>
                </a:lnTo>
                <a:cubicBezTo>
                  <a:pt x="0" y="273153"/>
                  <a:pt x="273153" y="0"/>
                  <a:pt x="609600" y="0"/>
                </a:cubicBezTo>
                <a:close/>
              </a:path>
            </a:pathLst>
          </a:custGeom>
          <a:solidFill>
            <a:srgbClr val="40E0D0">
              <a:alpha val="30196"/>
            </a:srgbClr>
          </a:solidFill>
        </p:spPr>
      </p:sp>
      <p:sp>
        <p:nvSpPr>
          <p:cNvPr id="5" name="Shape 2"/>
          <p:cNvSpPr/>
          <p:nvPr/>
        </p:nvSpPr>
        <p:spPr>
          <a:xfrm>
            <a:off x="1661026" y="2463660"/>
            <a:ext cx="400050" cy="457200"/>
          </a:xfrm>
          <a:custGeom>
            <a:avLst/>
            <a:gdLst/>
            <a:ahLst/>
            <a:cxnLst/>
            <a:rect l="l" t="t" r="r" b="b"/>
            <a:pathLst>
              <a:path w="400050" h="457200">
                <a:moveTo>
                  <a:pt x="143321" y="-23574"/>
                </a:moveTo>
                <a:cubicBezTo>
                  <a:pt x="151626" y="-30540"/>
                  <a:pt x="163860" y="-30272"/>
                  <a:pt x="171807" y="-22771"/>
                </a:cubicBezTo>
                <a:cubicBezTo>
                  <a:pt x="182791" y="-12412"/>
                  <a:pt x="192613" y="-982"/>
                  <a:pt x="202079" y="10626"/>
                </a:cubicBezTo>
                <a:cubicBezTo>
                  <a:pt x="214134" y="25360"/>
                  <a:pt x="228600" y="44827"/>
                  <a:pt x="242530" y="67955"/>
                </a:cubicBezTo>
                <a:cubicBezTo>
                  <a:pt x="247174" y="61883"/>
                  <a:pt x="251460" y="56525"/>
                  <a:pt x="255210" y="51971"/>
                </a:cubicBezTo>
                <a:cubicBezTo>
                  <a:pt x="256193" y="50810"/>
                  <a:pt x="257175" y="49560"/>
                  <a:pt x="258157" y="48310"/>
                </a:cubicBezTo>
                <a:cubicBezTo>
                  <a:pt x="265212" y="39559"/>
                  <a:pt x="273963" y="28575"/>
                  <a:pt x="285661" y="28575"/>
                </a:cubicBezTo>
                <a:cubicBezTo>
                  <a:pt x="297626" y="28575"/>
                  <a:pt x="306020" y="39201"/>
                  <a:pt x="313164" y="48310"/>
                </a:cubicBezTo>
                <a:cubicBezTo>
                  <a:pt x="314325" y="49828"/>
                  <a:pt x="315486" y="51256"/>
                  <a:pt x="316647" y="52596"/>
                </a:cubicBezTo>
                <a:cubicBezTo>
                  <a:pt x="325844" y="63669"/>
                  <a:pt x="338078" y="79653"/>
                  <a:pt x="350312" y="99387"/>
                </a:cubicBezTo>
                <a:cubicBezTo>
                  <a:pt x="374600" y="138589"/>
                  <a:pt x="399961" y="194399"/>
                  <a:pt x="399961" y="257086"/>
                </a:cubicBezTo>
                <a:cubicBezTo>
                  <a:pt x="399961" y="367546"/>
                  <a:pt x="310396" y="457111"/>
                  <a:pt x="199936" y="457111"/>
                </a:cubicBezTo>
                <a:cubicBezTo>
                  <a:pt x="89475" y="457111"/>
                  <a:pt x="0" y="367635"/>
                  <a:pt x="0" y="257175"/>
                </a:cubicBezTo>
                <a:cubicBezTo>
                  <a:pt x="0" y="175826"/>
                  <a:pt x="36701" y="105370"/>
                  <a:pt x="71884" y="56257"/>
                </a:cubicBezTo>
                <a:cubicBezTo>
                  <a:pt x="89654" y="31522"/>
                  <a:pt x="107335" y="11698"/>
                  <a:pt x="120640" y="-1875"/>
                </a:cubicBezTo>
                <a:cubicBezTo>
                  <a:pt x="127962" y="-9376"/>
                  <a:pt x="135374" y="-16788"/>
                  <a:pt x="143411" y="-23485"/>
                </a:cubicBezTo>
                <a:close/>
                <a:moveTo>
                  <a:pt x="201543" y="371475"/>
                </a:moveTo>
                <a:cubicBezTo>
                  <a:pt x="224135" y="371475"/>
                  <a:pt x="244138" y="365224"/>
                  <a:pt x="262979" y="352723"/>
                </a:cubicBezTo>
                <a:cubicBezTo>
                  <a:pt x="300573" y="326469"/>
                  <a:pt x="310664" y="273963"/>
                  <a:pt x="288072" y="232708"/>
                </a:cubicBezTo>
                <a:cubicBezTo>
                  <a:pt x="284053" y="224671"/>
                  <a:pt x="273784" y="224135"/>
                  <a:pt x="267980" y="230922"/>
                </a:cubicBezTo>
                <a:lnTo>
                  <a:pt x="245477" y="257086"/>
                </a:lnTo>
                <a:cubicBezTo>
                  <a:pt x="239584" y="263872"/>
                  <a:pt x="228957" y="263694"/>
                  <a:pt x="223421" y="256639"/>
                </a:cubicBezTo>
                <a:cubicBezTo>
                  <a:pt x="207972" y="236905"/>
                  <a:pt x="179576" y="200918"/>
                  <a:pt x="165110" y="182523"/>
                </a:cubicBezTo>
                <a:cubicBezTo>
                  <a:pt x="160288" y="176361"/>
                  <a:pt x="151537" y="175379"/>
                  <a:pt x="145911" y="180826"/>
                </a:cubicBezTo>
                <a:cubicBezTo>
                  <a:pt x="129570" y="196721"/>
                  <a:pt x="99923" y="231547"/>
                  <a:pt x="99923" y="273963"/>
                </a:cubicBezTo>
                <a:cubicBezTo>
                  <a:pt x="99923" y="335220"/>
                  <a:pt x="145107" y="371475"/>
                  <a:pt x="201454" y="371475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6" name="Text 3"/>
          <p:cNvSpPr/>
          <p:nvPr/>
        </p:nvSpPr>
        <p:spPr>
          <a:xfrm>
            <a:off x="146535" y="3403392"/>
            <a:ext cx="3429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浪漫式爱情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46535" y="3759060"/>
            <a:ext cx="3429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(亲密+激情-承诺)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818024" y="2793981"/>
            <a:ext cx="8255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rgbClr val="80B3E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+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5486309" y="2082778"/>
            <a:ext cx="1219200" cy="1219200"/>
          </a:xfrm>
          <a:custGeom>
            <a:avLst/>
            <a:gdLst/>
            <a:ahLst/>
            <a:cxnLst/>
            <a:rect l="l" t="t" r="r" b="b"/>
            <a:pathLst>
              <a:path w="1219200" h="1219200">
                <a:moveTo>
                  <a:pt x="609600" y="0"/>
                </a:moveTo>
                <a:lnTo>
                  <a:pt x="609600" y="0"/>
                </a:lnTo>
                <a:cubicBezTo>
                  <a:pt x="946047" y="0"/>
                  <a:pt x="1219200" y="273153"/>
                  <a:pt x="1219200" y="609600"/>
                </a:cubicBezTo>
                <a:lnTo>
                  <a:pt x="1219200" y="609600"/>
                </a:lnTo>
                <a:cubicBezTo>
                  <a:pt x="1219200" y="946047"/>
                  <a:pt x="946047" y="1219200"/>
                  <a:pt x="609600" y="1219200"/>
                </a:cubicBezTo>
                <a:lnTo>
                  <a:pt x="609600" y="1219200"/>
                </a:lnTo>
                <a:cubicBezTo>
                  <a:pt x="273153" y="1219200"/>
                  <a:pt x="0" y="946047"/>
                  <a:pt x="0" y="609600"/>
                </a:cubicBezTo>
                <a:lnTo>
                  <a:pt x="0" y="609600"/>
                </a:lnTo>
                <a:cubicBezTo>
                  <a:pt x="0" y="273153"/>
                  <a:pt x="273153" y="0"/>
                  <a:pt x="609600" y="0"/>
                </a:cubicBezTo>
                <a:close/>
              </a:path>
            </a:pathLst>
          </a:custGeom>
          <a:solidFill>
            <a:srgbClr val="20B2AA">
              <a:alpha val="30196"/>
            </a:srgbClr>
          </a:solidFill>
        </p:spPr>
      </p:sp>
      <p:sp>
        <p:nvSpPr>
          <p:cNvPr id="10" name="Shape 7"/>
          <p:cNvSpPr/>
          <p:nvPr/>
        </p:nvSpPr>
        <p:spPr>
          <a:xfrm>
            <a:off x="5838700" y="2463660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249674" y="27682"/>
                </a:moveTo>
                <a:cubicBezTo>
                  <a:pt x="237083" y="10269"/>
                  <a:pt x="216902" y="0"/>
                  <a:pt x="195471" y="0"/>
                </a:cubicBezTo>
                <a:cubicBezTo>
                  <a:pt x="158502" y="0"/>
                  <a:pt x="128588" y="29914"/>
                  <a:pt x="128588" y="66883"/>
                </a:cubicBezTo>
                <a:lnTo>
                  <a:pt x="128588" y="69026"/>
                </a:lnTo>
                <a:cubicBezTo>
                  <a:pt x="128588" y="126534"/>
                  <a:pt x="201811" y="188149"/>
                  <a:pt x="237708" y="214848"/>
                </a:cubicBezTo>
                <a:cubicBezTo>
                  <a:pt x="249317" y="223510"/>
                  <a:pt x="264944" y="223510"/>
                  <a:pt x="276552" y="214848"/>
                </a:cubicBezTo>
                <a:cubicBezTo>
                  <a:pt x="312450" y="188059"/>
                  <a:pt x="385673" y="126534"/>
                  <a:pt x="385673" y="69026"/>
                </a:cubicBezTo>
                <a:lnTo>
                  <a:pt x="385673" y="66883"/>
                </a:lnTo>
                <a:cubicBezTo>
                  <a:pt x="385673" y="29914"/>
                  <a:pt x="355759" y="0"/>
                  <a:pt x="318790" y="0"/>
                </a:cubicBezTo>
                <a:cubicBezTo>
                  <a:pt x="297359" y="0"/>
                  <a:pt x="277178" y="10269"/>
                  <a:pt x="264587" y="27682"/>
                </a:cubicBezTo>
                <a:lnTo>
                  <a:pt x="257175" y="38130"/>
                </a:lnTo>
                <a:lnTo>
                  <a:pt x="249674" y="27682"/>
                </a:lnTo>
                <a:close/>
                <a:moveTo>
                  <a:pt x="97601" y="304949"/>
                </a:moveTo>
                <a:lnTo>
                  <a:pt x="59561" y="342900"/>
                </a:lnTo>
                <a:lnTo>
                  <a:pt x="28575" y="342900"/>
                </a:lnTo>
                <a:cubicBezTo>
                  <a:pt x="12769" y="342900"/>
                  <a:pt x="0" y="355669"/>
                  <a:pt x="0" y="371475"/>
                </a:cubicBezTo>
                <a:lnTo>
                  <a:pt x="0" y="428625"/>
                </a:lnTo>
                <a:cubicBezTo>
                  <a:pt x="0" y="444431"/>
                  <a:pt x="12769" y="457200"/>
                  <a:pt x="28575" y="457200"/>
                </a:cubicBezTo>
                <a:lnTo>
                  <a:pt x="314771" y="457200"/>
                </a:lnTo>
                <a:cubicBezTo>
                  <a:pt x="340668" y="457200"/>
                  <a:pt x="365939" y="448895"/>
                  <a:pt x="386834" y="433536"/>
                </a:cubicBezTo>
                <a:lnTo>
                  <a:pt x="499884" y="350222"/>
                </a:lnTo>
                <a:cubicBezTo>
                  <a:pt x="515779" y="338524"/>
                  <a:pt x="519172" y="316200"/>
                  <a:pt x="507474" y="300305"/>
                </a:cubicBezTo>
                <a:cubicBezTo>
                  <a:pt x="495776" y="284411"/>
                  <a:pt x="473452" y="281017"/>
                  <a:pt x="457557" y="292715"/>
                </a:cubicBezTo>
                <a:lnTo>
                  <a:pt x="350580" y="371475"/>
                </a:lnTo>
                <a:lnTo>
                  <a:pt x="250031" y="371475"/>
                </a:lnTo>
                <a:cubicBezTo>
                  <a:pt x="238155" y="371475"/>
                  <a:pt x="228600" y="361920"/>
                  <a:pt x="228600" y="350044"/>
                </a:cubicBezTo>
                <a:cubicBezTo>
                  <a:pt x="228600" y="338167"/>
                  <a:pt x="238155" y="328613"/>
                  <a:pt x="250031" y="328613"/>
                </a:cubicBezTo>
                <a:lnTo>
                  <a:pt x="314325" y="328613"/>
                </a:lnTo>
                <a:cubicBezTo>
                  <a:pt x="330131" y="328613"/>
                  <a:pt x="342900" y="315843"/>
                  <a:pt x="342900" y="300038"/>
                </a:cubicBezTo>
                <a:cubicBezTo>
                  <a:pt x="342900" y="284232"/>
                  <a:pt x="330131" y="271463"/>
                  <a:pt x="314325" y="271463"/>
                </a:cubicBezTo>
                <a:lnTo>
                  <a:pt x="178415" y="271463"/>
                </a:lnTo>
                <a:cubicBezTo>
                  <a:pt x="148144" y="271463"/>
                  <a:pt x="119033" y="283518"/>
                  <a:pt x="97601" y="304949"/>
                </a:cubicBezTo>
                <a:close/>
              </a:path>
            </a:pathLst>
          </a:custGeom>
          <a:solidFill>
            <a:srgbClr val="20B2AA"/>
          </a:solidFill>
        </p:spPr>
      </p:sp>
      <p:sp>
        <p:nvSpPr>
          <p:cNvPr id="11" name="Text 8"/>
          <p:cNvSpPr/>
          <p:nvPr/>
        </p:nvSpPr>
        <p:spPr>
          <a:xfrm>
            <a:off x="4381359" y="3403392"/>
            <a:ext cx="3429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友伴式爱情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4381359" y="3759060"/>
            <a:ext cx="3429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(亲密+承诺-激情)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8052848" y="2793981"/>
            <a:ext cx="8255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rgbClr val="80B3E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+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9721132" y="2082778"/>
            <a:ext cx="1219200" cy="1219200"/>
          </a:xfrm>
          <a:custGeom>
            <a:avLst/>
            <a:gdLst/>
            <a:ahLst/>
            <a:cxnLst/>
            <a:rect l="l" t="t" r="r" b="b"/>
            <a:pathLst>
              <a:path w="1219200" h="1219200">
                <a:moveTo>
                  <a:pt x="609600" y="0"/>
                </a:moveTo>
                <a:lnTo>
                  <a:pt x="609600" y="0"/>
                </a:lnTo>
                <a:cubicBezTo>
                  <a:pt x="946047" y="0"/>
                  <a:pt x="1219200" y="273153"/>
                  <a:pt x="1219200" y="609600"/>
                </a:cubicBezTo>
                <a:lnTo>
                  <a:pt x="1219200" y="609600"/>
                </a:lnTo>
                <a:cubicBezTo>
                  <a:pt x="1219200" y="946047"/>
                  <a:pt x="946047" y="1219200"/>
                  <a:pt x="609600" y="1219200"/>
                </a:cubicBezTo>
                <a:lnTo>
                  <a:pt x="609600" y="1219200"/>
                </a:lnTo>
                <a:cubicBezTo>
                  <a:pt x="273153" y="1219200"/>
                  <a:pt x="0" y="946047"/>
                  <a:pt x="0" y="609600"/>
                </a:cubicBezTo>
                <a:lnTo>
                  <a:pt x="0" y="609600"/>
                </a:lnTo>
                <a:cubicBezTo>
                  <a:pt x="0" y="273153"/>
                  <a:pt x="273153" y="0"/>
                  <a:pt x="609600" y="0"/>
                </a:cubicBezTo>
                <a:close/>
              </a:path>
            </a:pathLst>
          </a:custGeom>
          <a:solidFill>
            <a:srgbClr val="80B3EE">
              <a:alpha val="30196"/>
            </a:srgbClr>
          </a:solidFill>
        </p:spPr>
      </p:sp>
      <p:sp>
        <p:nvSpPr>
          <p:cNvPr id="15" name="Shape 12"/>
          <p:cNvSpPr/>
          <p:nvPr/>
        </p:nvSpPr>
        <p:spPr>
          <a:xfrm>
            <a:off x="10102099" y="246366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57150" y="185738"/>
                </a:moveTo>
                <a:cubicBezTo>
                  <a:pt x="57150" y="192703"/>
                  <a:pt x="61079" y="202436"/>
                  <a:pt x="72420" y="212794"/>
                </a:cubicBezTo>
                <a:cubicBezTo>
                  <a:pt x="112961" y="191185"/>
                  <a:pt x="168593" y="178594"/>
                  <a:pt x="228600" y="178594"/>
                </a:cubicBezTo>
                <a:cubicBezTo>
                  <a:pt x="288608" y="178594"/>
                  <a:pt x="344239" y="191185"/>
                  <a:pt x="384780" y="212794"/>
                </a:cubicBezTo>
                <a:cubicBezTo>
                  <a:pt x="396210" y="202436"/>
                  <a:pt x="400050" y="192703"/>
                  <a:pt x="400050" y="185738"/>
                </a:cubicBezTo>
                <a:cubicBezTo>
                  <a:pt x="400050" y="174754"/>
                  <a:pt x="390406" y="157163"/>
                  <a:pt x="357277" y="140553"/>
                </a:cubicBezTo>
                <a:cubicBezTo>
                  <a:pt x="325844" y="124837"/>
                  <a:pt x="280392" y="114300"/>
                  <a:pt x="228600" y="114300"/>
                </a:cubicBezTo>
                <a:cubicBezTo>
                  <a:pt x="176808" y="114300"/>
                  <a:pt x="131356" y="124837"/>
                  <a:pt x="99923" y="140553"/>
                </a:cubicBezTo>
                <a:cubicBezTo>
                  <a:pt x="66794" y="157163"/>
                  <a:pt x="57150" y="174754"/>
                  <a:pt x="57150" y="185738"/>
                </a:cubicBezTo>
                <a:close/>
                <a:moveTo>
                  <a:pt x="228600" y="221456"/>
                </a:moveTo>
                <a:cubicBezTo>
                  <a:pt x="186630" y="221456"/>
                  <a:pt x="148858" y="228243"/>
                  <a:pt x="118854" y="239048"/>
                </a:cubicBezTo>
                <a:cubicBezTo>
                  <a:pt x="148501" y="250121"/>
                  <a:pt x="186452" y="257175"/>
                  <a:pt x="228600" y="257175"/>
                </a:cubicBezTo>
                <a:cubicBezTo>
                  <a:pt x="270748" y="257175"/>
                  <a:pt x="308699" y="250210"/>
                  <a:pt x="338346" y="239048"/>
                </a:cubicBezTo>
                <a:cubicBezTo>
                  <a:pt x="308342" y="228243"/>
                  <a:pt x="270570" y="221456"/>
                  <a:pt x="228600" y="221456"/>
                </a:cubicBezTo>
                <a:close/>
                <a:moveTo>
                  <a:pt x="0" y="185738"/>
                </a:moveTo>
                <a:cubicBezTo>
                  <a:pt x="0" y="141446"/>
                  <a:pt x="35183" y="109121"/>
                  <a:pt x="74384" y="89475"/>
                </a:cubicBezTo>
                <a:cubicBezTo>
                  <a:pt x="115282" y="69026"/>
                  <a:pt x="169932" y="57150"/>
                  <a:pt x="228600" y="57150"/>
                </a:cubicBezTo>
                <a:cubicBezTo>
                  <a:pt x="287268" y="57150"/>
                  <a:pt x="341918" y="69026"/>
                  <a:pt x="382816" y="89475"/>
                </a:cubicBezTo>
                <a:cubicBezTo>
                  <a:pt x="422017" y="109121"/>
                  <a:pt x="457200" y="141446"/>
                  <a:pt x="457200" y="185738"/>
                </a:cubicBezTo>
                <a:lnTo>
                  <a:pt x="457200" y="271463"/>
                </a:lnTo>
                <a:cubicBezTo>
                  <a:pt x="457200" y="315754"/>
                  <a:pt x="422017" y="348079"/>
                  <a:pt x="382816" y="367725"/>
                </a:cubicBezTo>
                <a:cubicBezTo>
                  <a:pt x="341828" y="388174"/>
                  <a:pt x="287268" y="400050"/>
                  <a:pt x="228600" y="400050"/>
                </a:cubicBezTo>
                <a:cubicBezTo>
                  <a:pt x="169932" y="400050"/>
                  <a:pt x="115282" y="388174"/>
                  <a:pt x="74384" y="367725"/>
                </a:cubicBezTo>
                <a:cubicBezTo>
                  <a:pt x="35183" y="348079"/>
                  <a:pt x="0" y="315754"/>
                  <a:pt x="0" y="271463"/>
                </a:cubicBezTo>
                <a:lnTo>
                  <a:pt x="0" y="185738"/>
                </a:lnTo>
                <a:close/>
              </a:path>
            </a:pathLst>
          </a:custGeom>
          <a:solidFill>
            <a:srgbClr val="80B3EE"/>
          </a:solidFill>
        </p:spPr>
      </p:sp>
      <p:sp>
        <p:nvSpPr>
          <p:cNvPr id="16" name="Text 13"/>
          <p:cNvSpPr/>
          <p:nvPr/>
        </p:nvSpPr>
        <p:spPr>
          <a:xfrm>
            <a:off x="8616183" y="3403392"/>
            <a:ext cx="3429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虚幻式爱情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8616183" y="3759060"/>
            <a:ext cx="3429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(激情+承诺-亲密)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253875" y="4419436"/>
            <a:ext cx="11684000" cy="1117600"/>
          </a:xfrm>
          <a:custGeom>
            <a:avLst/>
            <a:gdLst/>
            <a:ahLst/>
            <a:cxnLst/>
            <a:rect l="l" t="t" r="r" b="b"/>
            <a:pathLst>
              <a:path w="11684000" h="1117600">
                <a:moveTo>
                  <a:pt x="101601" y="0"/>
                </a:moveTo>
                <a:lnTo>
                  <a:pt x="11582399" y="0"/>
                </a:lnTo>
                <a:cubicBezTo>
                  <a:pt x="11638512" y="0"/>
                  <a:pt x="11684000" y="45488"/>
                  <a:pt x="11684000" y="101601"/>
                </a:cubicBezTo>
                <a:lnTo>
                  <a:pt x="11684000" y="1015999"/>
                </a:lnTo>
                <a:cubicBezTo>
                  <a:pt x="11684000" y="1072112"/>
                  <a:pt x="11638512" y="1117600"/>
                  <a:pt x="11582399" y="1117600"/>
                </a:cubicBezTo>
                <a:lnTo>
                  <a:pt x="101601" y="1117600"/>
                </a:lnTo>
                <a:cubicBezTo>
                  <a:pt x="45488" y="1117600"/>
                  <a:pt x="0" y="1072112"/>
                  <a:pt x="0" y="10159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20B2AA">
              <a:alpha val="20000"/>
            </a:srgbClr>
          </a:solidFill>
        </p:spPr>
      </p:sp>
      <p:sp>
        <p:nvSpPr>
          <p:cNvPr id="19" name="Text 16"/>
          <p:cNvSpPr/>
          <p:nvPr/>
        </p:nvSpPr>
        <p:spPr>
          <a:xfrm>
            <a:off x="457057" y="4622617"/>
            <a:ext cx="11277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健康爱情 = </a:t>
            </a:r>
            <a:r>
              <a:rPr lang="en-US" sz="18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亲密</a:t>
            </a: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+ </a:t>
            </a:r>
            <a:r>
              <a:rPr lang="en-US" sz="18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激情</a:t>
            </a: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+ </a:t>
            </a:r>
            <a:r>
              <a:rPr lang="en-US" sz="1800" b="1" dirty="0">
                <a:solidFill>
                  <a:srgbClr val="80B3E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承诺</a:t>
            </a: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(三者平衡)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203057" y="5028980"/>
            <a:ext cx="11785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任何一边过弱或过强都会导致畸形爱情，三者同步培养才能关系稳固。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628900" y="1594632"/>
            <a:ext cx="5962650" cy="5962650"/>
          </a:xfrm>
          <a:prstGeom prst="donut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3" name="Text 1"/>
          <p:cNvSpPr/>
          <p:nvPr/>
        </p:nvSpPr>
        <p:spPr>
          <a:xfrm>
            <a:off x="-2628900" y="1594632"/>
            <a:ext cx="5962650" cy="59626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17160000">
            <a:off x="1818005" y="6063762"/>
            <a:ext cx="1478915" cy="147891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5" name="Text 3"/>
          <p:cNvSpPr/>
          <p:nvPr/>
        </p:nvSpPr>
        <p:spPr>
          <a:xfrm rot="17160000">
            <a:off x="1818005" y="6063762"/>
            <a:ext cx="1478915" cy="14789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9130626" y="-877423"/>
            <a:ext cx="4990465" cy="4990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7" name="Text 5"/>
          <p:cNvSpPr/>
          <p:nvPr/>
        </p:nvSpPr>
        <p:spPr>
          <a:xfrm>
            <a:off x="9130626" y="-877423"/>
            <a:ext cx="4990465" cy="4990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10584815" y="5888502"/>
            <a:ext cx="2082165" cy="2082165"/>
          </a:xfrm>
          <a:prstGeom prst="blockArc">
            <a:avLst/>
          </a:prstGeom>
          <a:gradFill flip="none" rotWithShape="1">
            <a:gsLst>
              <a:gs pos="0">
                <a:srgbClr val="90D0DF"/>
              </a:gs>
              <a:gs pos="4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9" name="Text 7"/>
          <p:cNvSpPr/>
          <p:nvPr/>
        </p:nvSpPr>
        <p:spPr>
          <a:xfrm>
            <a:off x="10584815" y="5888502"/>
            <a:ext cx="2082165" cy="20821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2769347" y="3868507"/>
            <a:ext cx="6653306" cy="96081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600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情境迁移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188313" y="1594675"/>
            <a:ext cx="1815374" cy="1815374"/>
          </a:xfrm>
          <a:prstGeom prst="ellipse">
            <a:avLst/>
          </a:prstGeom>
          <a:gradFill flip="none" rotWithShape="1">
            <a:gsLst>
              <a:gs pos="0">
                <a:srgbClr val="90D0DF"/>
              </a:gs>
              <a:gs pos="12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12" name="Text 10"/>
          <p:cNvSpPr/>
          <p:nvPr/>
        </p:nvSpPr>
        <p:spPr>
          <a:xfrm>
            <a:off x="5188313" y="1594675"/>
            <a:ext cx="1815374" cy="1815374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6600" dirty="0">
                <a:solidFill>
                  <a:srgbClr val="0E7F8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04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693785" y="-474789"/>
            <a:ext cx="2069465" cy="2069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>
                  <a:alpha val="34000"/>
                </a:srgbClr>
              </a:gs>
            </a:gsLst>
            <a:lin ang="5400000" scaled="1"/>
          </a:gradFill>
        </p:spPr>
      </p:sp>
      <p:sp>
        <p:nvSpPr>
          <p:cNvPr id="14" name="Text 12"/>
          <p:cNvSpPr/>
          <p:nvPr/>
        </p:nvSpPr>
        <p:spPr>
          <a:xfrm>
            <a:off x="8693785" y="-474789"/>
            <a:ext cx="2069465" cy="2069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53875" y="253876"/>
            <a:ext cx="3898900" cy="6350000"/>
          </a:xfrm>
          <a:custGeom>
            <a:avLst/>
            <a:gdLst/>
            <a:ahLst/>
            <a:cxnLst/>
            <a:rect l="l" t="t" r="r" b="b"/>
            <a:pathLst>
              <a:path w="3898900" h="6350000">
                <a:moveTo>
                  <a:pt x="101605" y="0"/>
                </a:moveTo>
                <a:lnTo>
                  <a:pt x="3797295" y="0"/>
                </a:lnTo>
                <a:cubicBezTo>
                  <a:pt x="3853410" y="0"/>
                  <a:pt x="3898900" y="45490"/>
                  <a:pt x="3898900" y="101605"/>
                </a:cubicBezTo>
                <a:lnTo>
                  <a:pt x="3898900" y="6248395"/>
                </a:lnTo>
                <a:cubicBezTo>
                  <a:pt x="3898900" y="6304510"/>
                  <a:pt x="3853410" y="6350000"/>
                  <a:pt x="3797295" y="6350000"/>
                </a:cubicBezTo>
                <a:lnTo>
                  <a:pt x="101605" y="6350000"/>
                </a:lnTo>
                <a:cubicBezTo>
                  <a:pt x="45490" y="6350000"/>
                  <a:pt x="0" y="6304510"/>
                  <a:pt x="0" y="6248395"/>
                </a:cubicBezTo>
                <a:lnTo>
                  <a:pt x="0" y="101605"/>
                </a:lnTo>
                <a:cubicBezTo>
                  <a:pt x="0" y="45528"/>
                  <a:pt x="45528" y="0"/>
                  <a:pt x="101605" y="0"/>
                </a:cubicBezTo>
                <a:close/>
              </a:path>
            </a:pathLst>
          </a:custGeom>
          <a:solidFill>
            <a:srgbClr val="20B2AA">
              <a:alpha val="10196"/>
            </a:srgbClr>
          </a:solidFill>
        </p:spPr>
      </p:sp>
      <p:pic>
        <p:nvPicPr>
          <p:cNvPr id="4" name="Image 1" descr="https://kimi-web-img.moonshot.cn/img/media.istockphoto.com/26a98b0b09ba3e5bcbd3387a49b5d9564721c655"/>
          <p:cNvPicPr>
            <a:picLocks noChangeAspect="1"/>
          </p:cNvPicPr>
          <p:nvPr/>
        </p:nvPicPr>
        <p:blipFill>
          <a:blip r:embed="rId2"/>
          <a:srcRect l="16765" r="16765"/>
          <a:stretch>
            <a:fillRect/>
          </a:stretch>
        </p:blipFill>
        <p:spPr>
          <a:xfrm>
            <a:off x="1388385" y="1752730"/>
            <a:ext cx="1625600" cy="1625600"/>
          </a:xfrm>
          <a:prstGeom prst="roundRect">
            <a:avLst>
              <a:gd name="adj" fmla="val 50000"/>
            </a:avLst>
          </a:prstGeom>
        </p:spPr>
      </p:pic>
      <p:sp>
        <p:nvSpPr>
          <p:cNvPr id="5" name="Text 1"/>
          <p:cNvSpPr/>
          <p:nvPr/>
        </p:nvSpPr>
        <p:spPr>
          <a:xfrm>
            <a:off x="558580" y="3581499"/>
            <a:ext cx="3289300" cy="812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小组任务：子君的另一种可能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558580" y="4495747"/>
            <a:ext cx="32893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假设子君与涓生懂得三元素理论，他们可以如何避免悲剧？</a:t>
            </a:r>
            <a:endParaRPr lang="en-US" sz="1600" dirty="0"/>
          </a:p>
        </p:txBody>
      </p:sp>
      <p:sp>
        <p:nvSpPr>
          <p:cNvPr id="7" name="Shape 3"/>
          <p:cNvSpPr/>
          <p:nvPr/>
        </p:nvSpPr>
        <p:spPr>
          <a:xfrm>
            <a:off x="4554980" y="1930564"/>
            <a:ext cx="7378700" cy="863600"/>
          </a:xfrm>
          <a:custGeom>
            <a:avLst/>
            <a:gdLst/>
            <a:ahLst/>
            <a:cxnLst/>
            <a:rect l="l" t="t" r="r" b="b"/>
            <a:pathLst>
              <a:path w="7378700" h="863600">
                <a:moveTo>
                  <a:pt x="101603" y="0"/>
                </a:moveTo>
                <a:lnTo>
                  <a:pt x="7277097" y="0"/>
                </a:lnTo>
                <a:cubicBezTo>
                  <a:pt x="7333211" y="0"/>
                  <a:pt x="7378700" y="45489"/>
                  <a:pt x="7378700" y="101603"/>
                </a:cubicBezTo>
                <a:lnTo>
                  <a:pt x="7378700" y="761997"/>
                </a:lnTo>
                <a:cubicBezTo>
                  <a:pt x="7378700" y="818111"/>
                  <a:pt x="7333211" y="863600"/>
                  <a:pt x="7277097" y="863600"/>
                </a:cubicBezTo>
                <a:lnTo>
                  <a:pt x="101603" y="863600"/>
                </a:lnTo>
                <a:cubicBezTo>
                  <a:pt x="45527" y="863600"/>
                  <a:pt x="0" y="818073"/>
                  <a:pt x="0" y="7619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effectLst>
            <a:outerShdw blurRad="38100" dist="127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8" name="Shape 4"/>
          <p:cNvSpPr/>
          <p:nvPr/>
        </p:nvSpPr>
        <p:spPr>
          <a:xfrm>
            <a:off x="4707333" y="2082918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9" name="Shape 5"/>
          <p:cNvSpPr/>
          <p:nvPr/>
        </p:nvSpPr>
        <p:spPr>
          <a:xfrm>
            <a:off x="4859738" y="2235268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01600" y="56078"/>
                </a:moveTo>
                <a:lnTo>
                  <a:pt x="101600" y="178832"/>
                </a:lnTo>
                <a:lnTo>
                  <a:pt x="101798" y="178753"/>
                </a:lnTo>
                <a:cubicBezTo>
                  <a:pt x="123468" y="169743"/>
                  <a:pt x="146725" y="165100"/>
                  <a:pt x="170180" y="165100"/>
                </a:cubicBezTo>
                <a:lnTo>
                  <a:pt x="177800" y="165100"/>
                </a:lnTo>
                <a:lnTo>
                  <a:pt x="177800" y="38100"/>
                </a:lnTo>
                <a:lnTo>
                  <a:pt x="170180" y="38100"/>
                </a:lnTo>
                <a:cubicBezTo>
                  <a:pt x="153432" y="38100"/>
                  <a:pt x="136803" y="41434"/>
                  <a:pt x="121325" y="47863"/>
                </a:cubicBezTo>
                <a:cubicBezTo>
                  <a:pt x="114657" y="50641"/>
                  <a:pt x="108069" y="53380"/>
                  <a:pt x="101600" y="56078"/>
                </a:cubicBezTo>
                <a:close/>
                <a:moveTo>
                  <a:pt x="91638" y="24408"/>
                </a:moveTo>
                <a:lnTo>
                  <a:pt x="101600" y="28575"/>
                </a:lnTo>
                <a:lnTo>
                  <a:pt x="111562" y="24408"/>
                </a:lnTo>
                <a:cubicBezTo>
                  <a:pt x="130135" y="16669"/>
                  <a:pt x="150058" y="12700"/>
                  <a:pt x="170180" y="12700"/>
                </a:cubicBezTo>
                <a:lnTo>
                  <a:pt x="184150" y="12700"/>
                </a:lnTo>
                <a:cubicBezTo>
                  <a:pt x="194667" y="12700"/>
                  <a:pt x="203200" y="21233"/>
                  <a:pt x="203200" y="31750"/>
                </a:cubicBezTo>
                <a:lnTo>
                  <a:pt x="203200" y="171450"/>
                </a:lnTo>
                <a:cubicBezTo>
                  <a:pt x="203200" y="181967"/>
                  <a:pt x="194667" y="190500"/>
                  <a:pt x="184150" y="190500"/>
                </a:cubicBezTo>
                <a:lnTo>
                  <a:pt x="170180" y="190500"/>
                </a:lnTo>
                <a:cubicBezTo>
                  <a:pt x="150058" y="190500"/>
                  <a:pt x="130135" y="194469"/>
                  <a:pt x="111562" y="202208"/>
                </a:cubicBezTo>
                <a:lnTo>
                  <a:pt x="106482" y="204311"/>
                </a:lnTo>
                <a:cubicBezTo>
                  <a:pt x="103346" y="205621"/>
                  <a:pt x="99854" y="205621"/>
                  <a:pt x="96718" y="204311"/>
                </a:cubicBezTo>
                <a:lnTo>
                  <a:pt x="91638" y="202208"/>
                </a:lnTo>
                <a:cubicBezTo>
                  <a:pt x="73065" y="194469"/>
                  <a:pt x="53142" y="190500"/>
                  <a:pt x="33020" y="190500"/>
                </a:cubicBezTo>
                <a:lnTo>
                  <a:pt x="19050" y="190500"/>
                </a:lnTo>
                <a:cubicBezTo>
                  <a:pt x="8533" y="190500"/>
                  <a:pt x="0" y="181967"/>
                  <a:pt x="0" y="171450"/>
                </a:cubicBezTo>
                <a:lnTo>
                  <a:pt x="0" y="31750"/>
                </a:lnTo>
                <a:cubicBezTo>
                  <a:pt x="0" y="21233"/>
                  <a:pt x="8533" y="12700"/>
                  <a:pt x="19050" y="12700"/>
                </a:cubicBezTo>
                <a:lnTo>
                  <a:pt x="33020" y="12700"/>
                </a:lnTo>
                <a:cubicBezTo>
                  <a:pt x="53142" y="12700"/>
                  <a:pt x="73065" y="16669"/>
                  <a:pt x="91638" y="24408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0" name="Text 6"/>
          <p:cNvSpPr/>
          <p:nvPr/>
        </p:nvSpPr>
        <p:spPr>
          <a:xfrm>
            <a:off x="5418401" y="2082918"/>
            <a:ext cx="4546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共拟读书计划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5418401" y="2387622"/>
            <a:ext cx="45466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保持精神同步，维护“亲密”元素，让灵魂持续共鸣。</a:t>
            </a:r>
            <a:endParaRPr lang="en-US" sz="1600" dirty="0"/>
          </a:p>
        </p:txBody>
      </p:sp>
      <p:sp>
        <p:nvSpPr>
          <p:cNvPr id="12" name="Shape 8"/>
          <p:cNvSpPr/>
          <p:nvPr/>
        </p:nvSpPr>
        <p:spPr>
          <a:xfrm>
            <a:off x="4554980" y="2997166"/>
            <a:ext cx="7378700" cy="863600"/>
          </a:xfrm>
          <a:custGeom>
            <a:avLst/>
            <a:gdLst/>
            <a:ahLst/>
            <a:cxnLst/>
            <a:rect l="l" t="t" r="r" b="b"/>
            <a:pathLst>
              <a:path w="7378700" h="863600">
                <a:moveTo>
                  <a:pt x="101603" y="0"/>
                </a:moveTo>
                <a:lnTo>
                  <a:pt x="7277097" y="0"/>
                </a:lnTo>
                <a:cubicBezTo>
                  <a:pt x="7333211" y="0"/>
                  <a:pt x="7378700" y="45489"/>
                  <a:pt x="7378700" y="101603"/>
                </a:cubicBezTo>
                <a:lnTo>
                  <a:pt x="7378700" y="761997"/>
                </a:lnTo>
                <a:cubicBezTo>
                  <a:pt x="7378700" y="818111"/>
                  <a:pt x="7333211" y="863600"/>
                  <a:pt x="7277097" y="863600"/>
                </a:cubicBezTo>
                <a:lnTo>
                  <a:pt x="101603" y="863600"/>
                </a:lnTo>
                <a:cubicBezTo>
                  <a:pt x="45527" y="863600"/>
                  <a:pt x="0" y="818073"/>
                  <a:pt x="0" y="7619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effectLst>
            <a:outerShdw blurRad="38100" dist="127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3" name="Shape 9"/>
          <p:cNvSpPr/>
          <p:nvPr/>
        </p:nvSpPr>
        <p:spPr>
          <a:xfrm>
            <a:off x="4707333" y="3149519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14" name="Shape 10"/>
          <p:cNvSpPr/>
          <p:nvPr/>
        </p:nvSpPr>
        <p:spPr>
          <a:xfrm>
            <a:off x="4847038" y="3301870"/>
            <a:ext cx="228600" cy="203200"/>
          </a:xfrm>
          <a:custGeom>
            <a:avLst/>
            <a:gdLst/>
            <a:ahLst/>
            <a:cxnLst/>
            <a:rect l="l" t="t" r="r" b="b"/>
            <a:pathLst>
              <a:path w="228600" h="203200">
                <a:moveTo>
                  <a:pt x="114300" y="-12700"/>
                </a:moveTo>
                <a:cubicBezTo>
                  <a:pt x="135328" y="-12700"/>
                  <a:pt x="152400" y="4372"/>
                  <a:pt x="152400" y="25400"/>
                </a:cubicBezTo>
                <a:cubicBezTo>
                  <a:pt x="152400" y="46428"/>
                  <a:pt x="135328" y="63500"/>
                  <a:pt x="114300" y="63500"/>
                </a:cubicBezTo>
                <a:cubicBezTo>
                  <a:pt x="93272" y="63500"/>
                  <a:pt x="76200" y="46428"/>
                  <a:pt x="76200" y="25400"/>
                </a:cubicBezTo>
                <a:cubicBezTo>
                  <a:pt x="76200" y="4372"/>
                  <a:pt x="93272" y="-12700"/>
                  <a:pt x="114300" y="-12700"/>
                </a:cubicBezTo>
                <a:close/>
                <a:moveTo>
                  <a:pt x="19050" y="120650"/>
                </a:moveTo>
                <a:cubicBezTo>
                  <a:pt x="19050" y="92829"/>
                  <a:pt x="37703" y="68501"/>
                  <a:pt x="65524" y="55205"/>
                </a:cubicBezTo>
                <a:cubicBezTo>
                  <a:pt x="75565" y="71596"/>
                  <a:pt x="93663" y="82550"/>
                  <a:pt x="114300" y="82550"/>
                </a:cubicBezTo>
                <a:cubicBezTo>
                  <a:pt x="136406" y="82550"/>
                  <a:pt x="155615" y="69969"/>
                  <a:pt x="165100" y="51594"/>
                </a:cubicBezTo>
                <a:cubicBezTo>
                  <a:pt x="171371" y="47109"/>
                  <a:pt x="179030" y="44450"/>
                  <a:pt x="187325" y="44450"/>
                </a:cubicBezTo>
                <a:lnTo>
                  <a:pt x="195064" y="44450"/>
                </a:lnTo>
                <a:cubicBezTo>
                  <a:pt x="199192" y="44450"/>
                  <a:pt x="202208" y="48339"/>
                  <a:pt x="201216" y="52348"/>
                </a:cubicBezTo>
                <a:lnTo>
                  <a:pt x="194429" y="79454"/>
                </a:lnTo>
                <a:cubicBezTo>
                  <a:pt x="198358" y="84376"/>
                  <a:pt x="201652" y="89654"/>
                  <a:pt x="204113" y="95250"/>
                </a:cubicBezTo>
                <a:lnTo>
                  <a:pt x="212725" y="95250"/>
                </a:lnTo>
                <a:cubicBezTo>
                  <a:pt x="218003" y="95250"/>
                  <a:pt x="222250" y="99497"/>
                  <a:pt x="222250" y="104775"/>
                </a:cubicBezTo>
                <a:lnTo>
                  <a:pt x="222250" y="149225"/>
                </a:lnTo>
                <a:cubicBezTo>
                  <a:pt x="222250" y="154503"/>
                  <a:pt x="218003" y="158750"/>
                  <a:pt x="212725" y="158750"/>
                </a:cubicBezTo>
                <a:lnTo>
                  <a:pt x="196850" y="158750"/>
                </a:lnTo>
                <a:cubicBezTo>
                  <a:pt x="190302" y="167481"/>
                  <a:pt x="181570" y="174466"/>
                  <a:pt x="171450" y="178872"/>
                </a:cubicBezTo>
                <a:lnTo>
                  <a:pt x="171450" y="190500"/>
                </a:lnTo>
                <a:cubicBezTo>
                  <a:pt x="171450" y="197525"/>
                  <a:pt x="165775" y="203200"/>
                  <a:pt x="158750" y="203200"/>
                </a:cubicBezTo>
                <a:lnTo>
                  <a:pt x="145653" y="203200"/>
                </a:lnTo>
                <a:cubicBezTo>
                  <a:pt x="139978" y="203200"/>
                  <a:pt x="135017" y="199430"/>
                  <a:pt x="133429" y="193993"/>
                </a:cubicBezTo>
                <a:lnTo>
                  <a:pt x="130612" y="184150"/>
                </a:lnTo>
                <a:lnTo>
                  <a:pt x="97949" y="184150"/>
                </a:lnTo>
                <a:lnTo>
                  <a:pt x="95131" y="193993"/>
                </a:lnTo>
                <a:cubicBezTo>
                  <a:pt x="93583" y="199430"/>
                  <a:pt x="88622" y="203200"/>
                  <a:pt x="82947" y="203200"/>
                </a:cubicBezTo>
                <a:lnTo>
                  <a:pt x="69850" y="203200"/>
                </a:lnTo>
                <a:cubicBezTo>
                  <a:pt x="62825" y="203200"/>
                  <a:pt x="57150" y="197525"/>
                  <a:pt x="57150" y="190500"/>
                </a:cubicBezTo>
                <a:lnTo>
                  <a:pt x="57150" y="178872"/>
                </a:lnTo>
                <a:cubicBezTo>
                  <a:pt x="34727" y="169069"/>
                  <a:pt x="19050" y="146685"/>
                  <a:pt x="19050" y="120650"/>
                </a:cubicBezTo>
                <a:close/>
                <a:moveTo>
                  <a:pt x="168275" y="127000"/>
                </a:moveTo>
                <a:cubicBezTo>
                  <a:pt x="173532" y="127000"/>
                  <a:pt x="177800" y="122732"/>
                  <a:pt x="177800" y="117475"/>
                </a:cubicBezTo>
                <a:cubicBezTo>
                  <a:pt x="177800" y="112218"/>
                  <a:pt x="173532" y="107950"/>
                  <a:pt x="168275" y="107950"/>
                </a:cubicBezTo>
                <a:cubicBezTo>
                  <a:pt x="163018" y="107950"/>
                  <a:pt x="158750" y="112218"/>
                  <a:pt x="158750" y="117475"/>
                </a:cubicBezTo>
                <a:cubicBezTo>
                  <a:pt x="158750" y="122732"/>
                  <a:pt x="163018" y="127000"/>
                  <a:pt x="168275" y="12700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5" name="Text 11"/>
          <p:cNvSpPr/>
          <p:nvPr/>
        </p:nvSpPr>
        <p:spPr>
          <a:xfrm>
            <a:off x="5418401" y="3149519"/>
            <a:ext cx="40132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设立经济预算</a:t>
            </a:r>
            <a:endParaRPr lang="en-US" sz="1600" dirty="0"/>
          </a:p>
        </p:txBody>
      </p:sp>
      <p:sp>
        <p:nvSpPr>
          <p:cNvPr id="16" name="Text 12"/>
          <p:cNvSpPr/>
          <p:nvPr/>
        </p:nvSpPr>
        <p:spPr>
          <a:xfrm>
            <a:off x="5418401" y="3454223"/>
            <a:ext cx="40132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共同承担生活责任，为“承诺”奠定物质基础。</a:t>
            </a:r>
            <a:endParaRPr lang="en-US" sz="1600" dirty="0"/>
          </a:p>
        </p:txBody>
      </p:sp>
      <p:sp>
        <p:nvSpPr>
          <p:cNvPr id="17" name="Shape 13"/>
          <p:cNvSpPr/>
          <p:nvPr/>
        </p:nvSpPr>
        <p:spPr>
          <a:xfrm>
            <a:off x="4554980" y="4063767"/>
            <a:ext cx="7378700" cy="863600"/>
          </a:xfrm>
          <a:custGeom>
            <a:avLst/>
            <a:gdLst/>
            <a:ahLst/>
            <a:cxnLst/>
            <a:rect l="l" t="t" r="r" b="b"/>
            <a:pathLst>
              <a:path w="7378700" h="863600">
                <a:moveTo>
                  <a:pt x="101603" y="0"/>
                </a:moveTo>
                <a:lnTo>
                  <a:pt x="7277097" y="0"/>
                </a:lnTo>
                <a:cubicBezTo>
                  <a:pt x="7333211" y="0"/>
                  <a:pt x="7378700" y="45489"/>
                  <a:pt x="7378700" y="101603"/>
                </a:cubicBezTo>
                <a:lnTo>
                  <a:pt x="7378700" y="761997"/>
                </a:lnTo>
                <a:cubicBezTo>
                  <a:pt x="7378700" y="818111"/>
                  <a:pt x="7333211" y="863600"/>
                  <a:pt x="7277097" y="863600"/>
                </a:cubicBezTo>
                <a:lnTo>
                  <a:pt x="101603" y="863600"/>
                </a:lnTo>
                <a:cubicBezTo>
                  <a:pt x="45527" y="863600"/>
                  <a:pt x="0" y="818073"/>
                  <a:pt x="0" y="7619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effectLst>
            <a:outerShdw blurRad="38100" dist="127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4707333" y="4216121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19" name="Shape 15"/>
          <p:cNvSpPr/>
          <p:nvPr/>
        </p:nvSpPr>
        <p:spPr>
          <a:xfrm>
            <a:off x="4847038" y="4368471"/>
            <a:ext cx="228600" cy="203200"/>
          </a:xfrm>
          <a:custGeom>
            <a:avLst/>
            <a:gdLst/>
            <a:ahLst/>
            <a:cxnLst/>
            <a:rect l="l" t="t" r="r" b="b"/>
            <a:pathLst>
              <a:path w="228600" h="203200">
                <a:moveTo>
                  <a:pt x="152400" y="57150"/>
                </a:moveTo>
                <a:cubicBezTo>
                  <a:pt x="152400" y="95726"/>
                  <a:pt x="118269" y="127000"/>
                  <a:pt x="76200" y="127000"/>
                </a:cubicBezTo>
                <a:cubicBezTo>
                  <a:pt x="65603" y="127000"/>
                  <a:pt x="55523" y="125016"/>
                  <a:pt x="46355" y="121444"/>
                </a:cubicBezTo>
                <a:lnTo>
                  <a:pt x="13970" y="138589"/>
                </a:lnTo>
                <a:cubicBezTo>
                  <a:pt x="10279" y="140533"/>
                  <a:pt x="5755" y="139859"/>
                  <a:pt x="2778" y="136922"/>
                </a:cubicBezTo>
                <a:cubicBezTo>
                  <a:pt x="-198" y="133985"/>
                  <a:pt x="-873" y="129421"/>
                  <a:pt x="1111" y="125730"/>
                </a:cubicBezTo>
                <a:lnTo>
                  <a:pt x="15240" y="99060"/>
                </a:lnTo>
                <a:cubicBezTo>
                  <a:pt x="5675" y="87392"/>
                  <a:pt x="0" y="72866"/>
                  <a:pt x="0" y="57150"/>
                </a:cubicBezTo>
                <a:cubicBezTo>
                  <a:pt x="0" y="18574"/>
                  <a:pt x="34131" y="-12700"/>
                  <a:pt x="76200" y="-12700"/>
                </a:cubicBezTo>
                <a:cubicBezTo>
                  <a:pt x="118269" y="-12700"/>
                  <a:pt x="152400" y="18574"/>
                  <a:pt x="152400" y="57150"/>
                </a:cubicBezTo>
                <a:close/>
                <a:moveTo>
                  <a:pt x="152400" y="203200"/>
                </a:moveTo>
                <a:cubicBezTo>
                  <a:pt x="115054" y="203200"/>
                  <a:pt x="83979" y="178554"/>
                  <a:pt x="77470" y="146050"/>
                </a:cubicBezTo>
                <a:cubicBezTo>
                  <a:pt x="125095" y="145455"/>
                  <a:pt x="166489" y="111562"/>
                  <a:pt x="171053" y="65603"/>
                </a:cubicBezTo>
                <a:cubicBezTo>
                  <a:pt x="204113" y="73223"/>
                  <a:pt x="228600" y="100648"/>
                  <a:pt x="228600" y="133350"/>
                </a:cubicBezTo>
                <a:cubicBezTo>
                  <a:pt x="228600" y="149066"/>
                  <a:pt x="222925" y="163592"/>
                  <a:pt x="213360" y="175260"/>
                </a:cubicBezTo>
                <a:lnTo>
                  <a:pt x="227489" y="201930"/>
                </a:lnTo>
                <a:cubicBezTo>
                  <a:pt x="229433" y="205621"/>
                  <a:pt x="228759" y="210145"/>
                  <a:pt x="225822" y="213122"/>
                </a:cubicBezTo>
                <a:cubicBezTo>
                  <a:pt x="222885" y="216098"/>
                  <a:pt x="218321" y="216773"/>
                  <a:pt x="214630" y="214789"/>
                </a:cubicBezTo>
                <a:lnTo>
                  <a:pt x="182245" y="197644"/>
                </a:lnTo>
                <a:cubicBezTo>
                  <a:pt x="173077" y="201216"/>
                  <a:pt x="162997" y="203200"/>
                  <a:pt x="152400" y="20320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20" name="Text 16"/>
          <p:cNvSpPr/>
          <p:nvPr/>
        </p:nvSpPr>
        <p:spPr>
          <a:xfrm>
            <a:off x="5418401" y="4216121"/>
            <a:ext cx="41910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定期情感复盘</a:t>
            </a:r>
            <a:endParaRPr lang="en-US" sz="1600" dirty="0"/>
          </a:p>
        </p:txBody>
      </p:sp>
      <p:sp>
        <p:nvSpPr>
          <p:cNvPr id="21" name="Text 17"/>
          <p:cNvSpPr/>
          <p:nvPr/>
        </p:nvSpPr>
        <p:spPr>
          <a:xfrm>
            <a:off x="5418401" y="4520825"/>
            <a:ext cx="4191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坦诚沟通，共同维护关系，强化“承诺”的决心。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1803425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高中时光：理性分配你的“爱情资源”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53875" y="2463797"/>
            <a:ext cx="1168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根据教育部《纲要》，高中阶段的核心任务是自我成长。建议将三元素资源重新分配：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253875" y="3124172"/>
            <a:ext cx="3759200" cy="1930400"/>
          </a:xfrm>
          <a:custGeom>
            <a:avLst/>
            <a:gdLst/>
            <a:ahLst/>
            <a:cxnLst/>
            <a:rect l="l" t="t" r="r" b="b"/>
            <a:pathLst>
              <a:path w="3759200" h="1930400">
                <a:moveTo>
                  <a:pt x="101597" y="0"/>
                </a:moveTo>
                <a:lnTo>
                  <a:pt x="3657603" y="0"/>
                </a:lnTo>
                <a:cubicBezTo>
                  <a:pt x="3713713" y="0"/>
                  <a:pt x="3759200" y="45487"/>
                  <a:pt x="3759200" y="101597"/>
                </a:cubicBezTo>
                <a:lnTo>
                  <a:pt x="3759200" y="1828803"/>
                </a:lnTo>
                <a:cubicBezTo>
                  <a:pt x="3759200" y="1884913"/>
                  <a:pt x="3713713" y="1930400"/>
                  <a:pt x="36576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20B2AA">
              <a:alpha val="20000"/>
            </a:srgbClr>
          </a:solidFill>
        </p:spPr>
      </p:sp>
      <p:sp>
        <p:nvSpPr>
          <p:cNvPr id="6" name="Shape 3"/>
          <p:cNvSpPr/>
          <p:nvPr/>
        </p:nvSpPr>
        <p:spPr>
          <a:xfrm>
            <a:off x="1727111" y="3327353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lnTo>
                  <a:pt x="406400" y="0"/>
                </a:lnTo>
                <a:cubicBezTo>
                  <a:pt x="630698" y="0"/>
                  <a:pt x="812800" y="182102"/>
                  <a:pt x="812800" y="406400"/>
                </a:cubicBezTo>
                <a:lnTo>
                  <a:pt x="812800" y="406400"/>
                </a:lnTo>
                <a:cubicBezTo>
                  <a:pt x="812800" y="630698"/>
                  <a:pt x="630698" y="812800"/>
                  <a:pt x="406400" y="812800"/>
                </a:cubicBezTo>
                <a:lnTo>
                  <a:pt x="406400" y="812800"/>
                </a:lnTo>
                <a:cubicBezTo>
                  <a:pt x="182102" y="812800"/>
                  <a:pt x="0" y="630698"/>
                  <a:pt x="0" y="406400"/>
                </a:cubicBezTo>
                <a:lnTo>
                  <a:pt x="0" y="406400"/>
                </a:lnTo>
                <a:cubicBezTo>
                  <a:pt x="0" y="182102"/>
                  <a:pt x="182102" y="0"/>
                  <a:pt x="406400" y="0"/>
                </a:cubicBezTo>
                <a:close/>
              </a:path>
            </a:pathLst>
          </a:custGeom>
          <a:solidFill>
            <a:srgbClr val="20B2AA"/>
          </a:solidFill>
        </p:spPr>
      </p:sp>
      <p:sp>
        <p:nvSpPr>
          <p:cNvPr id="7" name="Shape 4"/>
          <p:cNvSpPr/>
          <p:nvPr/>
        </p:nvSpPr>
        <p:spPr>
          <a:xfrm>
            <a:off x="1892147" y="3543142"/>
            <a:ext cx="476250" cy="381000"/>
          </a:xfrm>
          <a:custGeom>
            <a:avLst/>
            <a:gdLst/>
            <a:ahLst/>
            <a:cxnLst/>
            <a:rect l="l" t="t" r="r" b="b"/>
            <a:pathLst>
              <a:path w="476250" h="381000">
                <a:moveTo>
                  <a:pt x="238125" y="11906"/>
                </a:moveTo>
                <a:cubicBezTo>
                  <a:pt x="280838" y="11906"/>
                  <a:pt x="315516" y="46584"/>
                  <a:pt x="315516" y="89297"/>
                </a:cubicBezTo>
                <a:cubicBezTo>
                  <a:pt x="315516" y="132010"/>
                  <a:pt x="280838" y="166688"/>
                  <a:pt x="238125" y="166688"/>
                </a:cubicBezTo>
                <a:cubicBezTo>
                  <a:pt x="195412" y="166688"/>
                  <a:pt x="160734" y="132010"/>
                  <a:pt x="160734" y="89297"/>
                </a:cubicBezTo>
                <a:cubicBezTo>
                  <a:pt x="160734" y="46584"/>
                  <a:pt x="195412" y="11906"/>
                  <a:pt x="238125" y="11906"/>
                </a:cubicBezTo>
                <a:close/>
                <a:moveTo>
                  <a:pt x="71438" y="65484"/>
                </a:moveTo>
                <a:cubicBezTo>
                  <a:pt x="101008" y="65484"/>
                  <a:pt x="125016" y="89492"/>
                  <a:pt x="125016" y="119063"/>
                </a:cubicBezTo>
                <a:cubicBezTo>
                  <a:pt x="125016" y="148633"/>
                  <a:pt x="101008" y="172641"/>
                  <a:pt x="71438" y="172641"/>
                </a:cubicBezTo>
                <a:cubicBezTo>
                  <a:pt x="41867" y="172641"/>
                  <a:pt x="17859" y="148633"/>
                  <a:pt x="17859" y="119063"/>
                </a:cubicBezTo>
                <a:cubicBezTo>
                  <a:pt x="17859" y="89492"/>
                  <a:pt x="41867" y="65484"/>
                  <a:pt x="71437" y="65484"/>
                </a:cubicBezTo>
                <a:close/>
                <a:moveTo>
                  <a:pt x="0" y="309563"/>
                </a:moveTo>
                <a:cubicBezTo>
                  <a:pt x="0" y="256952"/>
                  <a:pt x="42639" y="214313"/>
                  <a:pt x="95250" y="214313"/>
                </a:cubicBezTo>
                <a:cubicBezTo>
                  <a:pt x="104775" y="214313"/>
                  <a:pt x="114002" y="215726"/>
                  <a:pt x="122709" y="218331"/>
                </a:cubicBezTo>
                <a:cubicBezTo>
                  <a:pt x="98227" y="245715"/>
                  <a:pt x="83344" y="281880"/>
                  <a:pt x="83344" y="321469"/>
                </a:cubicBezTo>
                <a:lnTo>
                  <a:pt x="83344" y="333375"/>
                </a:lnTo>
                <a:cubicBezTo>
                  <a:pt x="83344" y="341858"/>
                  <a:pt x="85130" y="349895"/>
                  <a:pt x="88329" y="357188"/>
                </a:cubicBezTo>
                <a:lnTo>
                  <a:pt x="23812" y="357188"/>
                </a:lnTo>
                <a:cubicBezTo>
                  <a:pt x="10641" y="357188"/>
                  <a:pt x="0" y="346546"/>
                  <a:pt x="0" y="333375"/>
                </a:cubicBezTo>
                <a:lnTo>
                  <a:pt x="0" y="309563"/>
                </a:lnTo>
                <a:close/>
                <a:moveTo>
                  <a:pt x="387921" y="357188"/>
                </a:moveTo>
                <a:cubicBezTo>
                  <a:pt x="391120" y="349895"/>
                  <a:pt x="392906" y="341858"/>
                  <a:pt x="392906" y="333375"/>
                </a:cubicBezTo>
                <a:lnTo>
                  <a:pt x="392906" y="321469"/>
                </a:lnTo>
                <a:cubicBezTo>
                  <a:pt x="392906" y="281880"/>
                  <a:pt x="378023" y="245715"/>
                  <a:pt x="353541" y="218331"/>
                </a:cubicBezTo>
                <a:cubicBezTo>
                  <a:pt x="362248" y="215726"/>
                  <a:pt x="371475" y="214313"/>
                  <a:pt x="381000" y="214313"/>
                </a:cubicBezTo>
                <a:cubicBezTo>
                  <a:pt x="433611" y="214313"/>
                  <a:pt x="476250" y="256952"/>
                  <a:pt x="476250" y="309563"/>
                </a:cubicBezTo>
                <a:lnTo>
                  <a:pt x="476250" y="333375"/>
                </a:lnTo>
                <a:cubicBezTo>
                  <a:pt x="476250" y="346546"/>
                  <a:pt x="465609" y="357188"/>
                  <a:pt x="452438" y="357188"/>
                </a:cubicBezTo>
                <a:lnTo>
                  <a:pt x="387921" y="357188"/>
                </a:lnTo>
                <a:close/>
                <a:moveTo>
                  <a:pt x="351234" y="119063"/>
                </a:moveTo>
                <a:cubicBezTo>
                  <a:pt x="351234" y="89492"/>
                  <a:pt x="375242" y="65484"/>
                  <a:pt x="404813" y="65484"/>
                </a:cubicBezTo>
                <a:cubicBezTo>
                  <a:pt x="434383" y="65484"/>
                  <a:pt x="458391" y="89492"/>
                  <a:pt x="458391" y="119062"/>
                </a:cubicBezTo>
                <a:cubicBezTo>
                  <a:pt x="458391" y="148633"/>
                  <a:pt x="434383" y="172641"/>
                  <a:pt x="404813" y="172641"/>
                </a:cubicBezTo>
                <a:cubicBezTo>
                  <a:pt x="375242" y="172641"/>
                  <a:pt x="351234" y="148633"/>
                  <a:pt x="351234" y="119063"/>
                </a:cubicBezTo>
                <a:close/>
                <a:moveTo>
                  <a:pt x="119063" y="321469"/>
                </a:moveTo>
                <a:cubicBezTo>
                  <a:pt x="119063" y="255687"/>
                  <a:pt x="172343" y="202406"/>
                  <a:pt x="238125" y="202406"/>
                </a:cubicBezTo>
                <a:cubicBezTo>
                  <a:pt x="303907" y="202406"/>
                  <a:pt x="357188" y="255687"/>
                  <a:pt x="357188" y="321469"/>
                </a:cubicBezTo>
                <a:lnTo>
                  <a:pt x="357188" y="333375"/>
                </a:lnTo>
                <a:cubicBezTo>
                  <a:pt x="357188" y="346546"/>
                  <a:pt x="346546" y="357188"/>
                  <a:pt x="333375" y="357188"/>
                </a:cubicBezTo>
                <a:lnTo>
                  <a:pt x="142875" y="357188"/>
                </a:lnTo>
                <a:cubicBezTo>
                  <a:pt x="129704" y="357188"/>
                  <a:pt x="119063" y="346546"/>
                  <a:pt x="119063" y="333375"/>
                </a:cubicBezTo>
                <a:lnTo>
                  <a:pt x="119063" y="321469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5"/>
          <p:cNvSpPr/>
          <p:nvPr/>
        </p:nvSpPr>
        <p:spPr>
          <a:xfrm>
            <a:off x="203057" y="4241605"/>
            <a:ext cx="3860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优先培养“亲密”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203057" y="4597273"/>
            <a:ext cx="3860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发展健康的异性友谊，学会理解与分享。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4216390" y="3124172"/>
            <a:ext cx="3759200" cy="1930400"/>
          </a:xfrm>
          <a:custGeom>
            <a:avLst/>
            <a:gdLst/>
            <a:ahLst/>
            <a:cxnLst/>
            <a:rect l="l" t="t" r="r" b="b"/>
            <a:pathLst>
              <a:path w="3759200" h="1930400">
                <a:moveTo>
                  <a:pt x="101597" y="0"/>
                </a:moveTo>
                <a:lnTo>
                  <a:pt x="3657603" y="0"/>
                </a:lnTo>
                <a:cubicBezTo>
                  <a:pt x="3713713" y="0"/>
                  <a:pt x="3759200" y="45487"/>
                  <a:pt x="3759200" y="101597"/>
                </a:cubicBezTo>
                <a:lnTo>
                  <a:pt x="3759200" y="1828803"/>
                </a:lnTo>
                <a:cubicBezTo>
                  <a:pt x="3759200" y="1884913"/>
                  <a:pt x="3713713" y="1930400"/>
                  <a:pt x="36576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40E0D0">
              <a:alpha val="20000"/>
            </a:srgbClr>
          </a:solidFill>
        </p:spPr>
      </p:sp>
      <p:sp>
        <p:nvSpPr>
          <p:cNvPr id="11" name="Shape 8"/>
          <p:cNvSpPr/>
          <p:nvPr/>
        </p:nvSpPr>
        <p:spPr>
          <a:xfrm>
            <a:off x="5689626" y="3327353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lnTo>
                  <a:pt x="406400" y="0"/>
                </a:lnTo>
                <a:cubicBezTo>
                  <a:pt x="630698" y="0"/>
                  <a:pt x="812800" y="182102"/>
                  <a:pt x="812800" y="406400"/>
                </a:cubicBezTo>
                <a:lnTo>
                  <a:pt x="812800" y="406400"/>
                </a:lnTo>
                <a:cubicBezTo>
                  <a:pt x="812800" y="630698"/>
                  <a:pt x="630698" y="812800"/>
                  <a:pt x="406400" y="812800"/>
                </a:cubicBezTo>
                <a:lnTo>
                  <a:pt x="406400" y="812800"/>
                </a:lnTo>
                <a:cubicBezTo>
                  <a:pt x="182102" y="812800"/>
                  <a:pt x="0" y="630698"/>
                  <a:pt x="0" y="406400"/>
                </a:cubicBezTo>
                <a:lnTo>
                  <a:pt x="0" y="406400"/>
                </a:lnTo>
                <a:cubicBezTo>
                  <a:pt x="0" y="182102"/>
                  <a:pt x="182102" y="0"/>
                  <a:pt x="406400" y="0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12" name="Shape 9"/>
          <p:cNvSpPr/>
          <p:nvPr/>
        </p:nvSpPr>
        <p:spPr>
          <a:xfrm>
            <a:off x="5878474" y="3543142"/>
            <a:ext cx="428625" cy="381000"/>
          </a:xfrm>
          <a:custGeom>
            <a:avLst/>
            <a:gdLst/>
            <a:ahLst/>
            <a:cxnLst/>
            <a:rect l="l" t="t" r="r" b="b"/>
            <a:pathLst>
              <a:path w="428625" h="381000">
                <a:moveTo>
                  <a:pt x="35719" y="145703"/>
                </a:moveTo>
                <a:lnTo>
                  <a:pt x="191393" y="209773"/>
                </a:lnTo>
                <a:cubicBezTo>
                  <a:pt x="198686" y="212750"/>
                  <a:pt x="206425" y="214313"/>
                  <a:pt x="214313" y="214313"/>
                </a:cubicBezTo>
                <a:cubicBezTo>
                  <a:pt x="222200" y="214313"/>
                  <a:pt x="229939" y="212750"/>
                  <a:pt x="237232" y="209773"/>
                </a:cubicBezTo>
                <a:lnTo>
                  <a:pt x="417612" y="135508"/>
                </a:lnTo>
                <a:cubicBezTo>
                  <a:pt x="424309" y="132755"/>
                  <a:pt x="428625" y="126281"/>
                  <a:pt x="428625" y="119062"/>
                </a:cubicBezTo>
                <a:cubicBezTo>
                  <a:pt x="428625" y="111844"/>
                  <a:pt x="424309" y="105370"/>
                  <a:pt x="417612" y="102617"/>
                </a:cubicBezTo>
                <a:lnTo>
                  <a:pt x="237232" y="28352"/>
                </a:lnTo>
                <a:cubicBezTo>
                  <a:pt x="229939" y="25375"/>
                  <a:pt x="222200" y="23812"/>
                  <a:pt x="214313" y="23812"/>
                </a:cubicBezTo>
                <a:cubicBezTo>
                  <a:pt x="206425" y="23812"/>
                  <a:pt x="198686" y="25375"/>
                  <a:pt x="191393" y="28352"/>
                </a:cubicBezTo>
                <a:lnTo>
                  <a:pt x="11013" y="102617"/>
                </a:lnTo>
                <a:cubicBezTo>
                  <a:pt x="4316" y="105370"/>
                  <a:pt x="0" y="111844"/>
                  <a:pt x="0" y="119063"/>
                </a:cubicBezTo>
                <a:lnTo>
                  <a:pt x="0" y="339328"/>
                </a:lnTo>
                <a:cubicBezTo>
                  <a:pt x="0" y="349225"/>
                  <a:pt x="7962" y="357188"/>
                  <a:pt x="17859" y="357188"/>
                </a:cubicBezTo>
                <a:cubicBezTo>
                  <a:pt x="27756" y="357188"/>
                  <a:pt x="35719" y="349225"/>
                  <a:pt x="35719" y="339328"/>
                </a:cubicBezTo>
                <a:lnTo>
                  <a:pt x="35719" y="145703"/>
                </a:lnTo>
                <a:close/>
                <a:moveTo>
                  <a:pt x="71438" y="199058"/>
                </a:moveTo>
                <a:lnTo>
                  <a:pt x="71438" y="285750"/>
                </a:lnTo>
                <a:cubicBezTo>
                  <a:pt x="71438" y="325189"/>
                  <a:pt x="135434" y="357188"/>
                  <a:pt x="214313" y="357188"/>
                </a:cubicBezTo>
                <a:cubicBezTo>
                  <a:pt x="293191" y="357188"/>
                  <a:pt x="357188" y="325189"/>
                  <a:pt x="357188" y="285750"/>
                </a:cubicBezTo>
                <a:lnTo>
                  <a:pt x="357188" y="198983"/>
                </a:lnTo>
                <a:lnTo>
                  <a:pt x="250850" y="242813"/>
                </a:lnTo>
                <a:cubicBezTo>
                  <a:pt x="239241" y="247576"/>
                  <a:pt x="226888" y="250031"/>
                  <a:pt x="214313" y="250031"/>
                </a:cubicBezTo>
                <a:cubicBezTo>
                  <a:pt x="201737" y="250031"/>
                  <a:pt x="189384" y="247576"/>
                  <a:pt x="177775" y="242813"/>
                </a:cubicBezTo>
                <a:lnTo>
                  <a:pt x="71438" y="198983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3" name="Text 10"/>
          <p:cNvSpPr/>
          <p:nvPr/>
        </p:nvSpPr>
        <p:spPr>
          <a:xfrm>
            <a:off x="4165571" y="4241605"/>
            <a:ext cx="3860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重点锁定“承诺”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4165571" y="4597273"/>
            <a:ext cx="3860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将承诺献给学业与理想，为未来奠基。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8178905" y="3124172"/>
            <a:ext cx="3759200" cy="1930400"/>
          </a:xfrm>
          <a:custGeom>
            <a:avLst/>
            <a:gdLst/>
            <a:ahLst/>
            <a:cxnLst/>
            <a:rect l="l" t="t" r="r" b="b"/>
            <a:pathLst>
              <a:path w="3759200" h="1930400">
                <a:moveTo>
                  <a:pt x="101597" y="0"/>
                </a:moveTo>
                <a:lnTo>
                  <a:pt x="3657603" y="0"/>
                </a:lnTo>
                <a:cubicBezTo>
                  <a:pt x="3713713" y="0"/>
                  <a:pt x="3759200" y="45487"/>
                  <a:pt x="3759200" y="101597"/>
                </a:cubicBezTo>
                <a:lnTo>
                  <a:pt x="3759200" y="1828803"/>
                </a:lnTo>
                <a:cubicBezTo>
                  <a:pt x="3759200" y="1884913"/>
                  <a:pt x="3713713" y="1930400"/>
                  <a:pt x="36576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333333">
              <a:alpha val="10196"/>
            </a:srgbClr>
          </a:solidFill>
        </p:spPr>
      </p:sp>
      <p:sp>
        <p:nvSpPr>
          <p:cNvPr id="16" name="Shape 13"/>
          <p:cNvSpPr/>
          <p:nvPr/>
        </p:nvSpPr>
        <p:spPr>
          <a:xfrm>
            <a:off x="9652140" y="3327353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lnTo>
                  <a:pt x="406400" y="0"/>
                </a:lnTo>
                <a:cubicBezTo>
                  <a:pt x="630698" y="0"/>
                  <a:pt x="812800" y="182102"/>
                  <a:pt x="812800" y="406400"/>
                </a:cubicBezTo>
                <a:lnTo>
                  <a:pt x="812800" y="406400"/>
                </a:lnTo>
                <a:cubicBezTo>
                  <a:pt x="812800" y="630698"/>
                  <a:pt x="630698" y="812800"/>
                  <a:pt x="406400" y="812800"/>
                </a:cubicBezTo>
                <a:lnTo>
                  <a:pt x="406400" y="812800"/>
                </a:lnTo>
                <a:cubicBezTo>
                  <a:pt x="182102" y="812800"/>
                  <a:pt x="0" y="630698"/>
                  <a:pt x="0" y="406400"/>
                </a:cubicBezTo>
                <a:lnTo>
                  <a:pt x="0" y="406400"/>
                </a:lnTo>
                <a:cubicBezTo>
                  <a:pt x="0" y="182102"/>
                  <a:pt x="182102" y="0"/>
                  <a:pt x="406400" y="0"/>
                </a:cubicBezTo>
                <a:close/>
              </a:path>
            </a:pathLst>
          </a:custGeom>
          <a:solidFill>
            <a:srgbClr val="333333">
              <a:alpha val="50196"/>
            </a:srgbClr>
          </a:solidFill>
        </p:spPr>
      </p:sp>
      <p:sp>
        <p:nvSpPr>
          <p:cNvPr id="17" name="Shape 14"/>
          <p:cNvSpPr/>
          <p:nvPr/>
        </p:nvSpPr>
        <p:spPr>
          <a:xfrm>
            <a:off x="9912426" y="3543142"/>
            <a:ext cx="285750" cy="381000"/>
          </a:xfrm>
          <a:custGeom>
            <a:avLst/>
            <a:gdLst/>
            <a:ahLst/>
            <a:cxnLst/>
            <a:rect l="l" t="t" r="r" b="b"/>
            <a:pathLst>
              <a:path w="285750" h="381000">
                <a:moveTo>
                  <a:pt x="23812" y="0"/>
                </a:moveTo>
                <a:cubicBezTo>
                  <a:pt x="10641" y="0"/>
                  <a:pt x="0" y="10641"/>
                  <a:pt x="0" y="23812"/>
                </a:cubicBezTo>
                <a:cubicBezTo>
                  <a:pt x="0" y="36984"/>
                  <a:pt x="10641" y="47625"/>
                  <a:pt x="23812" y="47625"/>
                </a:cubicBezTo>
                <a:lnTo>
                  <a:pt x="23812" y="55811"/>
                </a:lnTo>
                <a:cubicBezTo>
                  <a:pt x="23812" y="87362"/>
                  <a:pt x="36388" y="117649"/>
                  <a:pt x="58713" y="139973"/>
                </a:cubicBezTo>
                <a:lnTo>
                  <a:pt x="109240" y="190500"/>
                </a:lnTo>
                <a:lnTo>
                  <a:pt x="58713" y="241027"/>
                </a:lnTo>
                <a:cubicBezTo>
                  <a:pt x="36388" y="263351"/>
                  <a:pt x="23812" y="293638"/>
                  <a:pt x="23812" y="325189"/>
                </a:cubicBezTo>
                <a:lnTo>
                  <a:pt x="23812" y="333375"/>
                </a:lnTo>
                <a:cubicBezTo>
                  <a:pt x="10641" y="333375"/>
                  <a:pt x="0" y="344016"/>
                  <a:pt x="0" y="357188"/>
                </a:cubicBezTo>
                <a:cubicBezTo>
                  <a:pt x="0" y="370359"/>
                  <a:pt x="10641" y="381000"/>
                  <a:pt x="23812" y="381000"/>
                </a:cubicBezTo>
                <a:lnTo>
                  <a:pt x="261938" y="381000"/>
                </a:lnTo>
                <a:cubicBezTo>
                  <a:pt x="275109" y="381000"/>
                  <a:pt x="285750" y="370359"/>
                  <a:pt x="285750" y="357188"/>
                </a:cubicBezTo>
                <a:cubicBezTo>
                  <a:pt x="285750" y="344016"/>
                  <a:pt x="275109" y="333375"/>
                  <a:pt x="261938" y="333375"/>
                </a:cubicBezTo>
                <a:lnTo>
                  <a:pt x="261938" y="325189"/>
                </a:lnTo>
                <a:cubicBezTo>
                  <a:pt x="261938" y="293638"/>
                  <a:pt x="249362" y="263351"/>
                  <a:pt x="227037" y="241027"/>
                </a:cubicBezTo>
                <a:lnTo>
                  <a:pt x="176510" y="190500"/>
                </a:lnTo>
                <a:lnTo>
                  <a:pt x="227037" y="139973"/>
                </a:lnTo>
                <a:cubicBezTo>
                  <a:pt x="249362" y="117649"/>
                  <a:pt x="261938" y="87362"/>
                  <a:pt x="261938" y="55811"/>
                </a:cubicBezTo>
                <a:lnTo>
                  <a:pt x="261938" y="47625"/>
                </a:lnTo>
                <a:cubicBezTo>
                  <a:pt x="275109" y="47625"/>
                  <a:pt x="285750" y="36984"/>
                  <a:pt x="285750" y="23812"/>
                </a:cubicBezTo>
                <a:cubicBezTo>
                  <a:pt x="285750" y="10641"/>
                  <a:pt x="275109" y="0"/>
                  <a:pt x="261938" y="0"/>
                </a:cubicBezTo>
                <a:lnTo>
                  <a:pt x="23812" y="0"/>
                </a:lnTo>
                <a:close/>
                <a:moveTo>
                  <a:pt x="71438" y="55811"/>
                </a:moveTo>
                <a:lnTo>
                  <a:pt x="71438" y="47625"/>
                </a:lnTo>
                <a:lnTo>
                  <a:pt x="214313" y="47625"/>
                </a:lnTo>
                <a:lnTo>
                  <a:pt x="214313" y="55811"/>
                </a:lnTo>
                <a:cubicBezTo>
                  <a:pt x="214313" y="69949"/>
                  <a:pt x="210145" y="83641"/>
                  <a:pt x="202406" y="95250"/>
                </a:cubicBezTo>
                <a:lnTo>
                  <a:pt x="83344" y="95250"/>
                </a:lnTo>
                <a:cubicBezTo>
                  <a:pt x="75679" y="83641"/>
                  <a:pt x="71438" y="69949"/>
                  <a:pt x="71438" y="55811"/>
                </a:cubicBezTo>
                <a:close/>
                <a:moveTo>
                  <a:pt x="83344" y="285750"/>
                </a:moveTo>
                <a:cubicBezTo>
                  <a:pt x="85948" y="281806"/>
                  <a:pt x="88999" y="278085"/>
                  <a:pt x="92348" y="274662"/>
                </a:cubicBezTo>
                <a:lnTo>
                  <a:pt x="142875" y="224135"/>
                </a:lnTo>
                <a:lnTo>
                  <a:pt x="193402" y="274662"/>
                </a:lnTo>
                <a:cubicBezTo>
                  <a:pt x="196825" y="278085"/>
                  <a:pt x="199802" y="281806"/>
                  <a:pt x="202481" y="285750"/>
                </a:cubicBezTo>
                <a:lnTo>
                  <a:pt x="83344" y="285750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8" name="Text 15"/>
          <p:cNvSpPr/>
          <p:nvPr/>
        </p:nvSpPr>
        <p:spPr>
          <a:xfrm>
            <a:off x="8128086" y="4241605"/>
            <a:ext cx="3860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333333">
                    <a:alpha val="70000"/>
                  </a:srgbClr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暂缓追求“激情”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8128086" y="4597273"/>
            <a:ext cx="3860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将激情留给心理与经济成熟后的自己。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875" y="1448023"/>
            <a:ext cx="5435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校园案例：用三元素解码“早恋”困扰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253875" y="2565592"/>
            <a:ext cx="5435600" cy="1066800"/>
          </a:xfrm>
          <a:custGeom>
            <a:avLst/>
            <a:gdLst/>
            <a:ahLst/>
            <a:cxnLst/>
            <a:rect l="l" t="t" r="r" b="b"/>
            <a:pathLst>
              <a:path w="5435600" h="1066800">
                <a:moveTo>
                  <a:pt x="101602" y="0"/>
                </a:moveTo>
                <a:lnTo>
                  <a:pt x="5333998" y="0"/>
                </a:lnTo>
                <a:cubicBezTo>
                  <a:pt x="5390111" y="0"/>
                  <a:pt x="5435600" y="45489"/>
                  <a:pt x="5435600" y="101602"/>
                </a:cubicBezTo>
                <a:lnTo>
                  <a:pt x="5435600" y="965198"/>
                </a:lnTo>
                <a:cubicBezTo>
                  <a:pt x="5435600" y="1021311"/>
                  <a:pt x="5390111" y="1066800"/>
                  <a:pt x="5333998" y="1066800"/>
                </a:cubicBezTo>
                <a:lnTo>
                  <a:pt x="101602" y="1066800"/>
                </a:lnTo>
                <a:cubicBezTo>
                  <a:pt x="45489" y="1066800"/>
                  <a:pt x="0" y="1021311"/>
                  <a:pt x="0" y="9651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457057" y="2768774"/>
            <a:ext cx="50292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一对高中情侣，因恋爱</a:t>
            </a:r>
            <a:r>
              <a:rPr lang="en-US" sz="16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成绩下滑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，又因缺乏</a:t>
            </a:r>
            <a:r>
              <a:rPr lang="en-US" sz="16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共同目标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和</a:t>
            </a:r>
            <a:r>
              <a:rPr lang="en-US" sz="1600" b="1" dirty="0">
                <a:solidFill>
                  <a:srgbClr val="80B3E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时间管理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而频繁争吵，关系紧张。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253875" y="3936764"/>
            <a:ext cx="5435600" cy="1473200"/>
          </a:xfrm>
          <a:custGeom>
            <a:avLst/>
            <a:gdLst/>
            <a:ahLst/>
            <a:cxnLst/>
            <a:rect l="l" t="t" r="r" b="b"/>
            <a:pathLst>
              <a:path w="5435600" h="1473200">
                <a:moveTo>
                  <a:pt x="101607" y="0"/>
                </a:moveTo>
                <a:lnTo>
                  <a:pt x="5333993" y="0"/>
                </a:lnTo>
                <a:cubicBezTo>
                  <a:pt x="5390109" y="0"/>
                  <a:pt x="5435600" y="45491"/>
                  <a:pt x="5435600" y="101607"/>
                </a:cubicBezTo>
                <a:lnTo>
                  <a:pt x="5435600" y="1371593"/>
                </a:lnTo>
                <a:cubicBezTo>
                  <a:pt x="5435600" y="1427709"/>
                  <a:pt x="5390109" y="1473200"/>
                  <a:pt x="5333993" y="1473200"/>
                </a:cubicBezTo>
                <a:lnTo>
                  <a:pt x="101607" y="1473200"/>
                </a:lnTo>
                <a:cubicBezTo>
                  <a:pt x="45491" y="1473200"/>
                  <a:pt x="0" y="1427709"/>
                  <a:pt x="0" y="1371593"/>
                </a:cubicBezTo>
                <a:lnTo>
                  <a:pt x="0" y="101607"/>
                </a:lnTo>
                <a:cubicBezTo>
                  <a:pt x="0" y="45528"/>
                  <a:pt x="45528" y="0"/>
                  <a:pt x="101607" y="0"/>
                </a:cubicBezTo>
                <a:close/>
              </a:path>
            </a:pathLst>
          </a:custGeom>
          <a:solidFill>
            <a:srgbClr val="20B2AA">
              <a:alpha val="10196"/>
            </a:srgbClr>
          </a:solidFill>
        </p:spPr>
      </p:sp>
      <p:sp>
        <p:nvSpPr>
          <p:cNvPr id="7" name="Text 4"/>
          <p:cNvSpPr/>
          <p:nvPr/>
        </p:nvSpPr>
        <p:spPr>
          <a:xfrm>
            <a:off x="457057" y="4139946"/>
            <a:ext cx="55372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三元素分析：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457057" y="4597133"/>
            <a:ext cx="50292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highlight>
                  <a:srgbClr val="40E0D0">
                    <a:alpha val="30000"/>
                  </a:srgbClr>
                </a:highlight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激情 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高，但</a:t>
            </a:r>
            <a:r>
              <a:rPr lang="en-US" sz="1600" dirty="0">
                <a:solidFill>
                  <a:srgbClr val="333333"/>
                </a:solidFill>
                <a:highlight>
                  <a:srgbClr val="20B2AA">
                    <a:alpha val="30000"/>
                  </a:srgbClr>
                </a:highlight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亲密 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浅（缺乏深度理解）、承诺弱（对未来无规划），导致关系失衡。</a:t>
            </a:r>
            <a:endParaRPr lang="en-US" sz="1600" dirty="0"/>
          </a:p>
        </p:txBody>
      </p:sp>
      <p:pic>
        <p:nvPicPr>
          <p:cNvPr id="9" name="Image 1" descr="https://kimi-web-img.moonshot.cn/img/www.health.com/0b4ceb251ecf393674ef34b8d4301d27e2d72ff7.jpg"/>
          <p:cNvPicPr>
            <a:picLocks noChangeAspect="1"/>
          </p:cNvPicPr>
          <p:nvPr/>
        </p:nvPicPr>
        <p:blipFill>
          <a:blip r:embed="rId2"/>
          <a:srcRect l="16667" r="16667"/>
          <a:stretch>
            <a:fillRect/>
          </a:stretch>
        </p:blipFill>
        <p:spPr>
          <a:xfrm>
            <a:off x="7112032" y="1523932"/>
            <a:ext cx="3810000" cy="3810000"/>
          </a:xfrm>
          <a:prstGeom prst="roundRect">
            <a:avLst>
              <a:gd name="adj" fmla="val 0"/>
            </a:avLst>
          </a:prstGeom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628900" y="1594632"/>
            <a:ext cx="5962650" cy="5962650"/>
          </a:xfrm>
          <a:prstGeom prst="donut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3" name="Text 1"/>
          <p:cNvSpPr/>
          <p:nvPr/>
        </p:nvSpPr>
        <p:spPr>
          <a:xfrm>
            <a:off x="-2628900" y="1594632"/>
            <a:ext cx="5962650" cy="59626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17160000">
            <a:off x="1818005" y="6063762"/>
            <a:ext cx="1478915" cy="147891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5" name="Text 3"/>
          <p:cNvSpPr/>
          <p:nvPr/>
        </p:nvSpPr>
        <p:spPr>
          <a:xfrm rot="17160000">
            <a:off x="1818005" y="6063762"/>
            <a:ext cx="1478915" cy="14789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9130626" y="-877423"/>
            <a:ext cx="4990465" cy="4990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7" name="Text 5"/>
          <p:cNvSpPr/>
          <p:nvPr/>
        </p:nvSpPr>
        <p:spPr>
          <a:xfrm>
            <a:off x="9130626" y="-877423"/>
            <a:ext cx="4990465" cy="4990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10584815" y="5888502"/>
            <a:ext cx="2082165" cy="2082165"/>
          </a:xfrm>
          <a:prstGeom prst="blockArc">
            <a:avLst/>
          </a:prstGeom>
          <a:gradFill flip="none" rotWithShape="1">
            <a:gsLst>
              <a:gs pos="0">
                <a:srgbClr val="90D0DF"/>
              </a:gs>
              <a:gs pos="4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9" name="Text 7"/>
          <p:cNvSpPr/>
          <p:nvPr/>
        </p:nvSpPr>
        <p:spPr>
          <a:xfrm>
            <a:off x="10584815" y="5888502"/>
            <a:ext cx="2082165" cy="20821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2769347" y="3868507"/>
            <a:ext cx="6653306" cy="96081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600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回归自我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188313" y="1594675"/>
            <a:ext cx="1815374" cy="1815374"/>
          </a:xfrm>
          <a:prstGeom prst="ellipse">
            <a:avLst/>
          </a:prstGeom>
          <a:gradFill flip="none" rotWithShape="1">
            <a:gsLst>
              <a:gs pos="0">
                <a:srgbClr val="90D0DF"/>
              </a:gs>
              <a:gs pos="12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12" name="Text 10"/>
          <p:cNvSpPr/>
          <p:nvPr/>
        </p:nvSpPr>
        <p:spPr>
          <a:xfrm>
            <a:off x="5188313" y="1594675"/>
            <a:ext cx="1815374" cy="1815374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6600" dirty="0">
                <a:solidFill>
                  <a:srgbClr val="0E7F8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05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693785" y="-474789"/>
            <a:ext cx="2069465" cy="2069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>
                  <a:alpha val="34000"/>
                </a:srgbClr>
              </a:gs>
            </a:gsLst>
            <a:lin ang="5400000" scaled="1"/>
          </a:gradFill>
        </p:spPr>
      </p:sp>
      <p:sp>
        <p:nvSpPr>
          <p:cNvPr id="14" name="Text 12"/>
          <p:cNvSpPr/>
          <p:nvPr/>
        </p:nvSpPr>
        <p:spPr>
          <a:xfrm>
            <a:off x="8693785" y="-474789"/>
            <a:ext cx="2069465" cy="2069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875" y="1473374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一句话速记爱情三元素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960063" y="2387625"/>
            <a:ext cx="2921000" cy="1828800"/>
          </a:xfrm>
          <a:custGeom>
            <a:avLst/>
            <a:gdLst/>
            <a:ahLst/>
            <a:cxnLst/>
            <a:rect l="l" t="t" r="r" b="b"/>
            <a:pathLst>
              <a:path w="2921000" h="1828800">
                <a:moveTo>
                  <a:pt x="101608" y="0"/>
                </a:moveTo>
                <a:lnTo>
                  <a:pt x="2819392" y="0"/>
                </a:lnTo>
                <a:cubicBezTo>
                  <a:pt x="2875508" y="0"/>
                  <a:pt x="2921000" y="45492"/>
                  <a:pt x="2921000" y="101608"/>
                </a:cubicBezTo>
                <a:lnTo>
                  <a:pt x="2921000" y="1727192"/>
                </a:lnTo>
                <a:cubicBezTo>
                  <a:pt x="2921000" y="1783308"/>
                  <a:pt x="2875508" y="1828800"/>
                  <a:pt x="2819392" y="1828800"/>
                </a:cubicBezTo>
                <a:lnTo>
                  <a:pt x="101608" y="1828800"/>
                </a:lnTo>
                <a:cubicBezTo>
                  <a:pt x="45492" y="1828800"/>
                  <a:pt x="0" y="1783308"/>
                  <a:pt x="0" y="1727192"/>
                </a:cubicBezTo>
                <a:lnTo>
                  <a:pt x="0" y="101608"/>
                </a:lnTo>
                <a:cubicBezTo>
                  <a:pt x="0" y="45529"/>
                  <a:pt x="45529" y="0"/>
                  <a:pt x="101608" y="0"/>
                </a:cubicBezTo>
                <a:close/>
              </a:path>
            </a:pathLst>
          </a:custGeom>
          <a:solidFill>
            <a:srgbClr val="20B2AA">
              <a:alpha val="20000"/>
            </a:srgbClr>
          </a:solidFill>
        </p:spPr>
      </p:sp>
      <p:sp>
        <p:nvSpPr>
          <p:cNvPr id="5" name="Shape 2"/>
          <p:cNvSpPr/>
          <p:nvPr/>
        </p:nvSpPr>
        <p:spPr>
          <a:xfrm>
            <a:off x="2163404" y="2599482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249674" y="27682"/>
                </a:moveTo>
                <a:cubicBezTo>
                  <a:pt x="237083" y="10269"/>
                  <a:pt x="216902" y="0"/>
                  <a:pt x="195471" y="0"/>
                </a:cubicBezTo>
                <a:cubicBezTo>
                  <a:pt x="158502" y="0"/>
                  <a:pt x="128588" y="29914"/>
                  <a:pt x="128588" y="66883"/>
                </a:cubicBezTo>
                <a:lnTo>
                  <a:pt x="128588" y="69026"/>
                </a:lnTo>
                <a:cubicBezTo>
                  <a:pt x="128588" y="126534"/>
                  <a:pt x="201811" y="188149"/>
                  <a:pt x="237708" y="214848"/>
                </a:cubicBezTo>
                <a:cubicBezTo>
                  <a:pt x="249317" y="223510"/>
                  <a:pt x="264944" y="223510"/>
                  <a:pt x="276552" y="214848"/>
                </a:cubicBezTo>
                <a:cubicBezTo>
                  <a:pt x="312450" y="188059"/>
                  <a:pt x="385673" y="126534"/>
                  <a:pt x="385673" y="69026"/>
                </a:cubicBezTo>
                <a:lnTo>
                  <a:pt x="385673" y="66883"/>
                </a:lnTo>
                <a:cubicBezTo>
                  <a:pt x="385673" y="29914"/>
                  <a:pt x="355759" y="0"/>
                  <a:pt x="318790" y="0"/>
                </a:cubicBezTo>
                <a:cubicBezTo>
                  <a:pt x="297359" y="0"/>
                  <a:pt x="277178" y="10269"/>
                  <a:pt x="264587" y="27682"/>
                </a:cubicBezTo>
                <a:lnTo>
                  <a:pt x="257175" y="38130"/>
                </a:lnTo>
                <a:lnTo>
                  <a:pt x="249674" y="27682"/>
                </a:lnTo>
                <a:close/>
                <a:moveTo>
                  <a:pt x="97601" y="304949"/>
                </a:moveTo>
                <a:lnTo>
                  <a:pt x="59561" y="342900"/>
                </a:lnTo>
                <a:lnTo>
                  <a:pt x="28575" y="342900"/>
                </a:lnTo>
                <a:cubicBezTo>
                  <a:pt x="12769" y="342900"/>
                  <a:pt x="0" y="355669"/>
                  <a:pt x="0" y="371475"/>
                </a:cubicBezTo>
                <a:lnTo>
                  <a:pt x="0" y="428625"/>
                </a:lnTo>
                <a:cubicBezTo>
                  <a:pt x="0" y="444431"/>
                  <a:pt x="12769" y="457200"/>
                  <a:pt x="28575" y="457200"/>
                </a:cubicBezTo>
                <a:lnTo>
                  <a:pt x="314771" y="457200"/>
                </a:lnTo>
                <a:cubicBezTo>
                  <a:pt x="340668" y="457200"/>
                  <a:pt x="365939" y="448895"/>
                  <a:pt x="386834" y="433536"/>
                </a:cubicBezTo>
                <a:lnTo>
                  <a:pt x="499884" y="350222"/>
                </a:lnTo>
                <a:cubicBezTo>
                  <a:pt x="515779" y="338524"/>
                  <a:pt x="519172" y="316200"/>
                  <a:pt x="507474" y="300305"/>
                </a:cubicBezTo>
                <a:cubicBezTo>
                  <a:pt x="495776" y="284411"/>
                  <a:pt x="473452" y="281017"/>
                  <a:pt x="457557" y="292715"/>
                </a:cubicBezTo>
                <a:lnTo>
                  <a:pt x="350580" y="371475"/>
                </a:lnTo>
                <a:lnTo>
                  <a:pt x="250031" y="371475"/>
                </a:lnTo>
                <a:cubicBezTo>
                  <a:pt x="238155" y="371475"/>
                  <a:pt x="228600" y="361920"/>
                  <a:pt x="228600" y="350044"/>
                </a:cubicBezTo>
                <a:cubicBezTo>
                  <a:pt x="228600" y="338167"/>
                  <a:pt x="238155" y="328613"/>
                  <a:pt x="250031" y="328613"/>
                </a:cubicBezTo>
                <a:lnTo>
                  <a:pt x="314325" y="328613"/>
                </a:lnTo>
                <a:cubicBezTo>
                  <a:pt x="330131" y="328613"/>
                  <a:pt x="342900" y="315843"/>
                  <a:pt x="342900" y="300038"/>
                </a:cubicBezTo>
                <a:cubicBezTo>
                  <a:pt x="342900" y="284232"/>
                  <a:pt x="330131" y="271463"/>
                  <a:pt x="314325" y="271463"/>
                </a:cubicBezTo>
                <a:lnTo>
                  <a:pt x="178415" y="271463"/>
                </a:lnTo>
                <a:cubicBezTo>
                  <a:pt x="148144" y="271463"/>
                  <a:pt x="119033" y="283518"/>
                  <a:pt x="97601" y="304949"/>
                </a:cubicBezTo>
                <a:close/>
              </a:path>
            </a:pathLst>
          </a:custGeom>
          <a:solidFill>
            <a:srgbClr val="20B2AA"/>
          </a:solidFill>
        </p:spPr>
      </p:sp>
      <p:sp>
        <p:nvSpPr>
          <p:cNvPr id="6" name="Text 3"/>
          <p:cNvSpPr/>
          <p:nvPr/>
        </p:nvSpPr>
        <p:spPr>
          <a:xfrm>
            <a:off x="1861718" y="3200214"/>
            <a:ext cx="11176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亲密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823630" y="3657271"/>
            <a:ext cx="1193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是懂我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830234" y="3047864"/>
            <a:ext cx="850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3600" b="1" dirty="0">
                <a:solidFill>
                  <a:srgbClr val="80B3E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+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4635494" y="2387625"/>
            <a:ext cx="2921000" cy="1828800"/>
          </a:xfrm>
          <a:custGeom>
            <a:avLst/>
            <a:gdLst/>
            <a:ahLst/>
            <a:cxnLst/>
            <a:rect l="l" t="t" r="r" b="b"/>
            <a:pathLst>
              <a:path w="2921000" h="1828800">
                <a:moveTo>
                  <a:pt x="101608" y="0"/>
                </a:moveTo>
                <a:lnTo>
                  <a:pt x="2819392" y="0"/>
                </a:lnTo>
                <a:cubicBezTo>
                  <a:pt x="2875508" y="0"/>
                  <a:pt x="2921000" y="45492"/>
                  <a:pt x="2921000" y="101608"/>
                </a:cubicBezTo>
                <a:lnTo>
                  <a:pt x="2921000" y="1727192"/>
                </a:lnTo>
                <a:cubicBezTo>
                  <a:pt x="2921000" y="1783308"/>
                  <a:pt x="2875508" y="1828800"/>
                  <a:pt x="2819392" y="1828800"/>
                </a:cubicBezTo>
                <a:lnTo>
                  <a:pt x="101608" y="1828800"/>
                </a:lnTo>
                <a:cubicBezTo>
                  <a:pt x="45492" y="1828800"/>
                  <a:pt x="0" y="1783308"/>
                  <a:pt x="0" y="1727192"/>
                </a:cubicBezTo>
                <a:lnTo>
                  <a:pt x="0" y="101608"/>
                </a:lnTo>
                <a:cubicBezTo>
                  <a:pt x="0" y="45529"/>
                  <a:pt x="45529" y="0"/>
                  <a:pt x="101608" y="0"/>
                </a:cubicBezTo>
                <a:close/>
              </a:path>
            </a:pathLst>
          </a:custGeom>
          <a:solidFill>
            <a:srgbClr val="40E0D0">
              <a:alpha val="20000"/>
            </a:srgbClr>
          </a:solidFill>
        </p:spPr>
      </p:sp>
      <p:sp>
        <p:nvSpPr>
          <p:cNvPr id="10" name="Shape 7"/>
          <p:cNvSpPr/>
          <p:nvPr/>
        </p:nvSpPr>
        <p:spPr>
          <a:xfrm>
            <a:off x="5895985" y="2599482"/>
            <a:ext cx="400050" cy="457200"/>
          </a:xfrm>
          <a:custGeom>
            <a:avLst/>
            <a:gdLst/>
            <a:ahLst/>
            <a:cxnLst/>
            <a:rect l="l" t="t" r="r" b="b"/>
            <a:pathLst>
              <a:path w="400050" h="457200">
                <a:moveTo>
                  <a:pt x="143321" y="-23574"/>
                </a:moveTo>
                <a:cubicBezTo>
                  <a:pt x="151626" y="-30540"/>
                  <a:pt x="163860" y="-30272"/>
                  <a:pt x="171807" y="-22771"/>
                </a:cubicBezTo>
                <a:cubicBezTo>
                  <a:pt x="182791" y="-12412"/>
                  <a:pt x="192613" y="-982"/>
                  <a:pt x="202079" y="10626"/>
                </a:cubicBezTo>
                <a:cubicBezTo>
                  <a:pt x="214134" y="25360"/>
                  <a:pt x="228600" y="44827"/>
                  <a:pt x="242530" y="67955"/>
                </a:cubicBezTo>
                <a:cubicBezTo>
                  <a:pt x="247174" y="61883"/>
                  <a:pt x="251460" y="56525"/>
                  <a:pt x="255210" y="51971"/>
                </a:cubicBezTo>
                <a:cubicBezTo>
                  <a:pt x="256193" y="50810"/>
                  <a:pt x="257175" y="49560"/>
                  <a:pt x="258157" y="48310"/>
                </a:cubicBezTo>
                <a:cubicBezTo>
                  <a:pt x="265212" y="39559"/>
                  <a:pt x="273963" y="28575"/>
                  <a:pt x="285661" y="28575"/>
                </a:cubicBezTo>
                <a:cubicBezTo>
                  <a:pt x="297626" y="28575"/>
                  <a:pt x="306020" y="39201"/>
                  <a:pt x="313164" y="48310"/>
                </a:cubicBezTo>
                <a:cubicBezTo>
                  <a:pt x="314325" y="49828"/>
                  <a:pt x="315486" y="51256"/>
                  <a:pt x="316647" y="52596"/>
                </a:cubicBezTo>
                <a:cubicBezTo>
                  <a:pt x="325844" y="63669"/>
                  <a:pt x="338078" y="79653"/>
                  <a:pt x="350312" y="99387"/>
                </a:cubicBezTo>
                <a:cubicBezTo>
                  <a:pt x="374600" y="138589"/>
                  <a:pt x="399961" y="194399"/>
                  <a:pt x="399961" y="257086"/>
                </a:cubicBezTo>
                <a:cubicBezTo>
                  <a:pt x="399961" y="367546"/>
                  <a:pt x="310396" y="457111"/>
                  <a:pt x="199936" y="457111"/>
                </a:cubicBezTo>
                <a:cubicBezTo>
                  <a:pt x="89475" y="457111"/>
                  <a:pt x="0" y="367635"/>
                  <a:pt x="0" y="257175"/>
                </a:cubicBezTo>
                <a:cubicBezTo>
                  <a:pt x="0" y="175826"/>
                  <a:pt x="36701" y="105370"/>
                  <a:pt x="71884" y="56257"/>
                </a:cubicBezTo>
                <a:cubicBezTo>
                  <a:pt x="89654" y="31522"/>
                  <a:pt x="107335" y="11698"/>
                  <a:pt x="120640" y="-1875"/>
                </a:cubicBezTo>
                <a:cubicBezTo>
                  <a:pt x="127962" y="-9376"/>
                  <a:pt x="135374" y="-16788"/>
                  <a:pt x="143411" y="-23485"/>
                </a:cubicBezTo>
                <a:close/>
                <a:moveTo>
                  <a:pt x="201543" y="371475"/>
                </a:moveTo>
                <a:cubicBezTo>
                  <a:pt x="224135" y="371475"/>
                  <a:pt x="244138" y="365224"/>
                  <a:pt x="262979" y="352723"/>
                </a:cubicBezTo>
                <a:cubicBezTo>
                  <a:pt x="300573" y="326469"/>
                  <a:pt x="310664" y="273963"/>
                  <a:pt x="288072" y="232708"/>
                </a:cubicBezTo>
                <a:cubicBezTo>
                  <a:pt x="284053" y="224671"/>
                  <a:pt x="273784" y="224135"/>
                  <a:pt x="267980" y="230922"/>
                </a:cubicBezTo>
                <a:lnTo>
                  <a:pt x="245477" y="257086"/>
                </a:lnTo>
                <a:cubicBezTo>
                  <a:pt x="239584" y="263872"/>
                  <a:pt x="228957" y="263694"/>
                  <a:pt x="223421" y="256639"/>
                </a:cubicBezTo>
                <a:cubicBezTo>
                  <a:pt x="207972" y="236905"/>
                  <a:pt x="179576" y="200918"/>
                  <a:pt x="165110" y="182523"/>
                </a:cubicBezTo>
                <a:cubicBezTo>
                  <a:pt x="160288" y="176361"/>
                  <a:pt x="151537" y="175379"/>
                  <a:pt x="145911" y="180826"/>
                </a:cubicBezTo>
                <a:cubicBezTo>
                  <a:pt x="129570" y="196721"/>
                  <a:pt x="99923" y="231547"/>
                  <a:pt x="99923" y="273963"/>
                </a:cubicBezTo>
                <a:cubicBezTo>
                  <a:pt x="99923" y="335220"/>
                  <a:pt x="145107" y="371475"/>
                  <a:pt x="201454" y="371475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11" name="Text 8"/>
          <p:cNvSpPr/>
          <p:nvPr/>
        </p:nvSpPr>
        <p:spPr>
          <a:xfrm>
            <a:off x="5537148" y="3200214"/>
            <a:ext cx="11176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b="1" dirty="0">
                <a:solidFill>
                  <a:srgbClr val="40E0D0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激情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5499060" y="3657271"/>
            <a:ext cx="1193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是心动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7505664" y="3047864"/>
            <a:ext cx="8509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3600" b="1" dirty="0">
                <a:solidFill>
                  <a:srgbClr val="80B3E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+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8310925" y="2387625"/>
            <a:ext cx="2921000" cy="1828800"/>
          </a:xfrm>
          <a:custGeom>
            <a:avLst/>
            <a:gdLst/>
            <a:ahLst/>
            <a:cxnLst/>
            <a:rect l="l" t="t" r="r" b="b"/>
            <a:pathLst>
              <a:path w="2921000" h="1828800">
                <a:moveTo>
                  <a:pt x="101608" y="0"/>
                </a:moveTo>
                <a:lnTo>
                  <a:pt x="2819392" y="0"/>
                </a:lnTo>
                <a:cubicBezTo>
                  <a:pt x="2875508" y="0"/>
                  <a:pt x="2921000" y="45492"/>
                  <a:pt x="2921000" y="101608"/>
                </a:cubicBezTo>
                <a:lnTo>
                  <a:pt x="2921000" y="1727192"/>
                </a:lnTo>
                <a:cubicBezTo>
                  <a:pt x="2921000" y="1783308"/>
                  <a:pt x="2875508" y="1828800"/>
                  <a:pt x="2819392" y="1828800"/>
                </a:cubicBezTo>
                <a:lnTo>
                  <a:pt x="101608" y="1828800"/>
                </a:lnTo>
                <a:cubicBezTo>
                  <a:pt x="45492" y="1828800"/>
                  <a:pt x="0" y="1783308"/>
                  <a:pt x="0" y="1727192"/>
                </a:cubicBezTo>
                <a:lnTo>
                  <a:pt x="0" y="101608"/>
                </a:lnTo>
                <a:cubicBezTo>
                  <a:pt x="0" y="45529"/>
                  <a:pt x="45529" y="0"/>
                  <a:pt x="101608" y="0"/>
                </a:cubicBezTo>
                <a:close/>
              </a:path>
            </a:pathLst>
          </a:custGeom>
          <a:solidFill>
            <a:srgbClr val="80B3EE">
              <a:alpha val="20000"/>
            </a:srgbClr>
          </a:solidFill>
        </p:spPr>
      </p:sp>
      <p:sp>
        <p:nvSpPr>
          <p:cNvPr id="15" name="Shape 12"/>
          <p:cNvSpPr/>
          <p:nvPr/>
        </p:nvSpPr>
        <p:spPr>
          <a:xfrm>
            <a:off x="9542842" y="2599482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57150" y="185738"/>
                </a:moveTo>
                <a:cubicBezTo>
                  <a:pt x="57150" y="192703"/>
                  <a:pt x="61079" y="202436"/>
                  <a:pt x="72420" y="212794"/>
                </a:cubicBezTo>
                <a:cubicBezTo>
                  <a:pt x="112961" y="191185"/>
                  <a:pt x="168593" y="178594"/>
                  <a:pt x="228600" y="178594"/>
                </a:cubicBezTo>
                <a:cubicBezTo>
                  <a:pt x="288608" y="178594"/>
                  <a:pt x="344239" y="191185"/>
                  <a:pt x="384780" y="212794"/>
                </a:cubicBezTo>
                <a:cubicBezTo>
                  <a:pt x="396210" y="202436"/>
                  <a:pt x="400050" y="192703"/>
                  <a:pt x="400050" y="185738"/>
                </a:cubicBezTo>
                <a:cubicBezTo>
                  <a:pt x="400050" y="174754"/>
                  <a:pt x="390406" y="157163"/>
                  <a:pt x="357277" y="140553"/>
                </a:cubicBezTo>
                <a:cubicBezTo>
                  <a:pt x="325844" y="124837"/>
                  <a:pt x="280392" y="114300"/>
                  <a:pt x="228600" y="114300"/>
                </a:cubicBezTo>
                <a:cubicBezTo>
                  <a:pt x="176808" y="114300"/>
                  <a:pt x="131356" y="124837"/>
                  <a:pt x="99923" y="140553"/>
                </a:cubicBezTo>
                <a:cubicBezTo>
                  <a:pt x="66794" y="157163"/>
                  <a:pt x="57150" y="174754"/>
                  <a:pt x="57150" y="185738"/>
                </a:cubicBezTo>
                <a:close/>
                <a:moveTo>
                  <a:pt x="228600" y="221456"/>
                </a:moveTo>
                <a:cubicBezTo>
                  <a:pt x="186630" y="221456"/>
                  <a:pt x="148858" y="228243"/>
                  <a:pt x="118854" y="239048"/>
                </a:cubicBezTo>
                <a:cubicBezTo>
                  <a:pt x="148501" y="250121"/>
                  <a:pt x="186452" y="257175"/>
                  <a:pt x="228600" y="257175"/>
                </a:cubicBezTo>
                <a:cubicBezTo>
                  <a:pt x="270748" y="257175"/>
                  <a:pt x="308699" y="250210"/>
                  <a:pt x="338346" y="239048"/>
                </a:cubicBezTo>
                <a:cubicBezTo>
                  <a:pt x="308342" y="228243"/>
                  <a:pt x="270570" y="221456"/>
                  <a:pt x="228600" y="221456"/>
                </a:cubicBezTo>
                <a:close/>
                <a:moveTo>
                  <a:pt x="0" y="185738"/>
                </a:moveTo>
                <a:cubicBezTo>
                  <a:pt x="0" y="141446"/>
                  <a:pt x="35183" y="109121"/>
                  <a:pt x="74384" y="89475"/>
                </a:cubicBezTo>
                <a:cubicBezTo>
                  <a:pt x="115282" y="69026"/>
                  <a:pt x="169932" y="57150"/>
                  <a:pt x="228600" y="57150"/>
                </a:cubicBezTo>
                <a:cubicBezTo>
                  <a:pt x="287268" y="57150"/>
                  <a:pt x="341918" y="69026"/>
                  <a:pt x="382816" y="89475"/>
                </a:cubicBezTo>
                <a:cubicBezTo>
                  <a:pt x="422017" y="109121"/>
                  <a:pt x="457200" y="141446"/>
                  <a:pt x="457200" y="185738"/>
                </a:cubicBezTo>
                <a:lnTo>
                  <a:pt x="457200" y="271463"/>
                </a:lnTo>
                <a:cubicBezTo>
                  <a:pt x="457200" y="315754"/>
                  <a:pt x="422017" y="348079"/>
                  <a:pt x="382816" y="367725"/>
                </a:cubicBezTo>
                <a:cubicBezTo>
                  <a:pt x="341828" y="388174"/>
                  <a:pt x="287268" y="400050"/>
                  <a:pt x="228600" y="400050"/>
                </a:cubicBezTo>
                <a:cubicBezTo>
                  <a:pt x="169932" y="400050"/>
                  <a:pt x="115282" y="388174"/>
                  <a:pt x="74384" y="367725"/>
                </a:cubicBezTo>
                <a:cubicBezTo>
                  <a:pt x="35183" y="348079"/>
                  <a:pt x="0" y="315754"/>
                  <a:pt x="0" y="271463"/>
                </a:cubicBezTo>
                <a:lnTo>
                  <a:pt x="0" y="185738"/>
                </a:lnTo>
                <a:close/>
              </a:path>
            </a:pathLst>
          </a:custGeom>
          <a:solidFill>
            <a:srgbClr val="80B3EE"/>
          </a:solidFill>
        </p:spPr>
      </p:sp>
      <p:sp>
        <p:nvSpPr>
          <p:cNvPr id="16" name="Text 13"/>
          <p:cNvSpPr/>
          <p:nvPr/>
        </p:nvSpPr>
        <p:spPr>
          <a:xfrm>
            <a:off x="9212580" y="3200214"/>
            <a:ext cx="11176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b="1" dirty="0">
                <a:solidFill>
                  <a:srgbClr val="80B3E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承诺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9060227" y="3657271"/>
            <a:ext cx="1422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是并肩走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253875" y="4622484"/>
            <a:ext cx="11684000" cy="762000"/>
          </a:xfrm>
          <a:custGeom>
            <a:avLst/>
            <a:gdLst/>
            <a:ahLst/>
            <a:cxnLst/>
            <a:rect l="l" t="t" r="r" b="b"/>
            <a:pathLst>
              <a:path w="11684000" h="762000">
                <a:moveTo>
                  <a:pt x="101597" y="0"/>
                </a:moveTo>
                <a:lnTo>
                  <a:pt x="11582403" y="0"/>
                </a:lnTo>
                <a:cubicBezTo>
                  <a:pt x="11638513" y="0"/>
                  <a:pt x="11684000" y="45487"/>
                  <a:pt x="11684000" y="101597"/>
                </a:cubicBezTo>
                <a:lnTo>
                  <a:pt x="11684000" y="660403"/>
                </a:lnTo>
                <a:cubicBezTo>
                  <a:pt x="11684000" y="716513"/>
                  <a:pt x="11638513" y="762000"/>
                  <a:pt x="115824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333333">
              <a:alpha val="10196"/>
            </a:srgbClr>
          </a:solidFill>
        </p:spPr>
      </p:sp>
      <p:sp>
        <p:nvSpPr>
          <p:cNvPr id="19" name="Text 16"/>
          <p:cNvSpPr/>
          <p:nvPr/>
        </p:nvSpPr>
        <p:spPr>
          <a:xfrm>
            <a:off x="457057" y="4825665"/>
            <a:ext cx="11277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333333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《伤逝》教训：</a:t>
            </a:r>
            <a:r>
              <a:rPr lang="en-US" sz="2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亲密</a:t>
            </a:r>
            <a:r>
              <a:rPr lang="en-US" sz="2000" b="1" dirty="0">
                <a:solidFill>
                  <a:srgbClr val="333333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+ </a:t>
            </a:r>
            <a:r>
              <a:rPr lang="en-US" sz="2000" b="1" dirty="0">
                <a:solidFill>
                  <a:srgbClr val="40E0D0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激情</a:t>
            </a:r>
            <a:r>
              <a:rPr lang="en-US" sz="2000" b="1" dirty="0">
                <a:solidFill>
                  <a:srgbClr val="333333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- </a:t>
            </a:r>
            <a:r>
              <a:rPr lang="en-US" sz="2000" b="1" dirty="0">
                <a:solidFill>
                  <a:srgbClr val="333333">
                    <a:alpha val="50000"/>
                  </a:srgbClr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承诺</a:t>
            </a:r>
            <a:r>
              <a:rPr lang="en-US" sz="2000" b="1" dirty="0">
                <a:solidFill>
                  <a:srgbClr val="333333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 = 悲剧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3875" y="1460630"/>
            <a:ext cx="5943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青春行动宣言：自我成长是底色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253875" y="2222525"/>
            <a:ext cx="5435600" cy="927100"/>
          </a:xfrm>
          <a:custGeom>
            <a:avLst/>
            <a:gdLst/>
            <a:ahLst/>
            <a:cxnLst/>
            <a:rect l="l" t="t" r="r" b="b"/>
            <a:pathLst>
              <a:path w="5435600" h="927100">
                <a:moveTo>
                  <a:pt x="101601" y="0"/>
                </a:moveTo>
                <a:lnTo>
                  <a:pt x="5333999" y="0"/>
                </a:lnTo>
                <a:cubicBezTo>
                  <a:pt x="5390112" y="0"/>
                  <a:pt x="5435600" y="45488"/>
                  <a:pt x="5435600" y="101601"/>
                </a:cubicBezTo>
                <a:lnTo>
                  <a:pt x="5435600" y="825499"/>
                </a:lnTo>
                <a:cubicBezTo>
                  <a:pt x="5435600" y="881612"/>
                  <a:pt x="5390112" y="927100"/>
                  <a:pt x="5333999" y="927100"/>
                </a:cubicBezTo>
                <a:lnTo>
                  <a:pt x="101601" y="927100"/>
                </a:lnTo>
                <a:cubicBezTo>
                  <a:pt x="45488" y="927100"/>
                  <a:pt x="0" y="881612"/>
                  <a:pt x="0" y="8254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effectLst>
            <a:outerShdw blurRad="38100" dist="127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" name="Shape 2"/>
          <p:cNvSpPr/>
          <p:nvPr/>
        </p:nvSpPr>
        <p:spPr>
          <a:xfrm>
            <a:off x="406228" y="2374881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20B2AA"/>
          </a:solidFill>
        </p:spPr>
      </p:sp>
      <p:sp>
        <p:nvSpPr>
          <p:cNvPr id="6" name="Shape 3"/>
          <p:cNvSpPr/>
          <p:nvPr/>
        </p:nvSpPr>
        <p:spPr>
          <a:xfrm>
            <a:off x="596733" y="2527232"/>
            <a:ext cx="127000" cy="203200"/>
          </a:xfrm>
          <a:custGeom>
            <a:avLst/>
            <a:gdLst/>
            <a:ahLst/>
            <a:cxnLst/>
            <a:rect l="l" t="t" r="r" b="b"/>
            <a:pathLst>
              <a:path w="127000" h="203200">
                <a:moveTo>
                  <a:pt x="38100" y="25400"/>
                </a:moveTo>
                <a:cubicBezTo>
                  <a:pt x="38100" y="11381"/>
                  <a:pt x="49481" y="0"/>
                  <a:pt x="63500" y="0"/>
                </a:cubicBezTo>
                <a:cubicBezTo>
                  <a:pt x="77519" y="0"/>
                  <a:pt x="88900" y="11381"/>
                  <a:pt x="88900" y="25400"/>
                </a:cubicBezTo>
                <a:cubicBezTo>
                  <a:pt x="88900" y="39419"/>
                  <a:pt x="77519" y="50800"/>
                  <a:pt x="63500" y="50800"/>
                </a:cubicBezTo>
                <a:cubicBezTo>
                  <a:pt x="49481" y="50800"/>
                  <a:pt x="38100" y="39419"/>
                  <a:pt x="38100" y="25400"/>
                </a:cubicBezTo>
                <a:close/>
                <a:moveTo>
                  <a:pt x="57150" y="152400"/>
                </a:moveTo>
                <a:lnTo>
                  <a:pt x="57150" y="190500"/>
                </a:lnTo>
                <a:cubicBezTo>
                  <a:pt x="57150" y="197525"/>
                  <a:pt x="51475" y="203200"/>
                  <a:pt x="44450" y="203200"/>
                </a:cubicBezTo>
                <a:cubicBezTo>
                  <a:pt x="37425" y="203200"/>
                  <a:pt x="31750" y="197525"/>
                  <a:pt x="31750" y="190500"/>
                </a:cubicBezTo>
                <a:lnTo>
                  <a:pt x="31750" y="114221"/>
                </a:lnTo>
                <a:lnTo>
                  <a:pt x="23455" y="127397"/>
                </a:lnTo>
                <a:cubicBezTo>
                  <a:pt x="19725" y="133350"/>
                  <a:pt x="11867" y="135096"/>
                  <a:pt x="5953" y="131366"/>
                </a:cubicBezTo>
                <a:cubicBezTo>
                  <a:pt x="40" y="127635"/>
                  <a:pt x="-1786" y="119817"/>
                  <a:pt x="1945" y="113903"/>
                </a:cubicBezTo>
                <a:lnTo>
                  <a:pt x="17780" y="88781"/>
                </a:lnTo>
                <a:cubicBezTo>
                  <a:pt x="27662" y="73025"/>
                  <a:pt x="44926" y="63500"/>
                  <a:pt x="63500" y="63500"/>
                </a:cubicBezTo>
                <a:cubicBezTo>
                  <a:pt x="82074" y="63500"/>
                  <a:pt x="99338" y="73025"/>
                  <a:pt x="109220" y="88741"/>
                </a:cubicBezTo>
                <a:lnTo>
                  <a:pt x="125055" y="113903"/>
                </a:lnTo>
                <a:cubicBezTo>
                  <a:pt x="128786" y="119856"/>
                  <a:pt x="127000" y="127675"/>
                  <a:pt x="121087" y="131405"/>
                </a:cubicBezTo>
                <a:cubicBezTo>
                  <a:pt x="115173" y="135136"/>
                  <a:pt x="107315" y="133350"/>
                  <a:pt x="103584" y="127437"/>
                </a:cubicBezTo>
                <a:lnTo>
                  <a:pt x="95250" y="114221"/>
                </a:lnTo>
                <a:lnTo>
                  <a:pt x="95250" y="190500"/>
                </a:lnTo>
                <a:cubicBezTo>
                  <a:pt x="95250" y="197525"/>
                  <a:pt x="89575" y="203200"/>
                  <a:pt x="82550" y="203200"/>
                </a:cubicBezTo>
                <a:cubicBezTo>
                  <a:pt x="75525" y="203200"/>
                  <a:pt x="69850" y="197525"/>
                  <a:pt x="69850" y="190500"/>
                </a:cubicBezTo>
                <a:lnTo>
                  <a:pt x="69850" y="152400"/>
                </a:lnTo>
                <a:lnTo>
                  <a:pt x="57150" y="152400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7" name="Text 4"/>
          <p:cNvSpPr/>
          <p:nvPr/>
        </p:nvSpPr>
        <p:spPr>
          <a:xfrm>
            <a:off x="1117295" y="2374881"/>
            <a:ext cx="4419600" cy="622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保持人格独立：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不依附他人，爱情是两个独立灵魂的吸引，而非藤蔓的缠绕。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253875" y="3348496"/>
            <a:ext cx="5435600" cy="927100"/>
          </a:xfrm>
          <a:custGeom>
            <a:avLst/>
            <a:gdLst/>
            <a:ahLst/>
            <a:cxnLst/>
            <a:rect l="l" t="t" r="r" b="b"/>
            <a:pathLst>
              <a:path w="5435600" h="927100">
                <a:moveTo>
                  <a:pt x="101601" y="0"/>
                </a:moveTo>
                <a:lnTo>
                  <a:pt x="5333999" y="0"/>
                </a:lnTo>
                <a:cubicBezTo>
                  <a:pt x="5390112" y="0"/>
                  <a:pt x="5435600" y="45488"/>
                  <a:pt x="5435600" y="101601"/>
                </a:cubicBezTo>
                <a:lnTo>
                  <a:pt x="5435600" y="825499"/>
                </a:lnTo>
                <a:cubicBezTo>
                  <a:pt x="5435600" y="881612"/>
                  <a:pt x="5390112" y="927100"/>
                  <a:pt x="5333999" y="927100"/>
                </a:cubicBezTo>
                <a:lnTo>
                  <a:pt x="101601" y="927100"/>
                </a:lnTo>
                <a:cubicBezTo>
                  <a:pt x="45488" y="927100"/>
                  <a:pt x="0" y="881612"/>
                  <a:pt x="0" y="8254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effectLst>
            <a:outerShdw blurRad="38100" dist="127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9" name="Shape 6"/>
          <p:cNvSpPr/>
          <p:nvPr/>
        </p:nvSpPr>
        <p:spPr>
          <a:xfrm>
            <a:off x="406228" y="3500847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10" name="Shape 7"/>
          <p:cNvSpPr/>
          <p:nvPr/>
        </p:nvSpPr>
        <p:spPr>
          <a:xfrm>
            <a:off x="558633" y="3653203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01600" y="60325"/>
                </a:moveTo>
                <a:cubicBezTo>
                  <a:pt x="120876" y="60325"/>
                  <a:pt x="136525" y="44676"/>
                  <a:pt x="136525" y="25400"/>
                </a:cubicBezTo>
                <a:cubicBezTo>
                  <a:pt x="136525" y="6124"/>
                  <a:pt x="120876" y="-9525"/>
                  <a:pt x="101600" y="-9525"/>
                </a:cubicBezTo>
                <a:cubicBezTo>
                  <a:pt x="82324" y="-9525"/>
                  <a:pt x="66675" y="6124"/>
                  <a:pt x="66675" y="25400"/>
                </a:cubicBezTo>
                <a:cubicBezTo>
                  <a:pt x="66675" y="44676"/>
                  <a:pt x="82324" y="60325"/>
                  <a:pt x="101600" y="60325"/>
                </a:cubicBezTo>
                <a:close/>
                <a:moveTo>
                  <a:pt x="101600" y="178872"/>
                </a:moveTo>
                <a:lnTo>
                  <a:pt x="101600" y="119618"/>
                </a:lnTo>
                <a:cubicBezTo>
                  <a:pt x="108069" y="116919"/>
                  <a:pt x="114657" y="114181"/>
                  <a:pt x="121325" y="111403"/>
                </a:cubicBezTo>
                <a:cubicBezTo>
                  <a:pt x="136803" y="104973"/>
                  <a:pt x="153392" y="101640"/>
                  <a:pt x="170180" y="101640"/>
                </a:cubicBezTo>
                <a:lnTo>
                  <a:pt x="177800" y="101640"/>
                </a:lnTo>
                <a:lnTo>
                  <a:pt x="177800" y="165140"/>
                </a:lnTo>
                <a:lnTo>
                  <a:pt x="170180" y="165140"/>
                </a:lnTo>
                <a:cubicBezTo>
                  <a:pt x="146725" y="165140"/>
                  <a:pt x="123468" y="169783"/>
                  <a:pt x="101798" y="178832"/>
                </a:cubicBezTo>
                <a:lnTo>
                  <a:pt x="101600" y="178911"/>
                </a:lnTo>
                <a:close/>
                <a:moveTo>
                  <a:pt x="101600" y="92075"/>
                </a:moveTo>
                <a:lnTo>
                  <a:pt x="91638" y="87908"/>
                </a:lnTo>
                <a:cubicBezTo>
                  <a:pt x="73065" y="80169"/>
                  <a:pt x="53142" y="76200"/>
                  <a:pt x="33020" y="76200"/>
                </a:cubicBezTo>
                <a:lnTo>
                  <a:pt x="19050" y="76200"/>
                </a:lnTo>
                <a:cubicBezTo>
                  <a:pt x="8533" y="76200"/>
                  <a:pt x="0" y="84733"/>
                  <a:pt x="0" y="95250"/>
                </a:cubicBezTo>
                <a:lnTo>
                  <a:pt x="0" y="171450"/>
                </a:lnTo>
                <a:cubicBezTo>
                  <a:pt x="0" y="181967"/>
                  <a:pt x="8533" y="190500"/>
                  <a:pt x="19050" y="190500"/>
                </a:cubicBezTo>
                <a:lnTo>
                  <a:pt x="33020" y="190500"/>
                </a:lnTo>
                <a:cubicBezTo>
                  <a:pt x="53142" y="190500"/>
                  <a:pt x="73065" y="194469"/>
                  <a:pt x="91638" y="202208"/>
                </a:cubicBezTo>
                <a:lnTo>
                  <a:pt x="96718" y="204311"/>
                </a:lnTo>
                <a:cubicBezTo>
                  <a:pt x="99854" y="205621"/>
                  <a:pt x="103346" y="205621"/>
                  <a:pt x="106482" y="204311"/>
                </a:cubicBezTo>
                <a:lnTo>
                  <a:pt x="111562" y="202208"/>
                </a:lnTo>
                <a:cubicBezTo>
                  <a:pt x="130135" y="194469"/>
                  <a:pt x="150058" y="190500"/>
                  <a:pt x="170180" y="190500"/>
                </a:cubicBezTo>
                <a:lnTo>
                  <a:pt x="184150" y="190500"/>
                </a:lnTo>
                <a:cubicBezTo>
                  <a:pt x="194667" y="190500"/>
                  <a:pt x="203200" y="181967"/>
                  <a:pt x="203200" y="171450"/>
                </a:cubicBezTo>
                <a:lnTo>
                  <a:pt x="203200" y="95250"/>
                </a:lnTo>
                <a:cubicBezTo>
                  <a:pt x="203200" y="84733"/>
                  <a:pt x="194667" y="76200"/>
                  <a:pt x="184150" y="76200"/>
                </a:cubicBezTo>
                <a:lnTo>
                  <a:pt x="170180" y="76200"/>
                </a:lnTo>
                <a:cubicBezTo>
                  <a:pt x="150058" y="76200"/>
                  <a:pt x="130135" y="80169"/>
                  <a:pt x="111562" y="87908"/>
                </a:cubicBezTo>
                <a:lnTo>
                  <a:pt x="101600" y="92075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1" name="Text 8"/>
          <p:cNvSpPr/>
          <p:nvPr/>
        </p:nvSpPr>
        <p:spPr>
          <a:xfrm>
            <a:off x="1117295" y="3500847"/>
            <a:ext cx="4419600" cy="622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明确学业为主：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爱情是成熟后的课题，先成为更好的自己，才能遇见更好的爱情。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253875" y="4474468"/>
            <a:ext cx="5435600" cy="927100"/>
          </a:xfrm>
          <a:custGeom>
            <a:avLst/>
            <a:gdLst/>
            <a:ahLst/>
            <a:cxnLst/>
            <a:rect l="l" t="t" r="r" b="b"/>
            <a:pathLst>
              <a:path w="5435600" h="927100">
                <a:moveTo>
                  <a:pt x="101601" y="0"/>
                </a:moveTo>
                <a:lnTo>
                  <a:pt x="5333999" y="0"/>
                </a:lnTo>
                <a:cubicBezTo>
                  <a:pt x="5390112" y="0"/>
                  <a:pt x="5435600" y="45488"/>
                  <a:pt x="5435600" y="101601"/>
                </a:cubicBezTo>
                <a:lnTo>
                  <a:pt x="5435600" y="825499"/>
                </a:lnTo>
                <a:cubicBezTo>
                  <a:pt x="5435600" y="881612"/>
                  <a:pt x="5390112" y="927100"/>
                  <a:pt x="5333999" y="927100"/>
                </a:cubicBezTo>
                <a:lnTo>
                  <a:pt x="101601" y="927100"/>
                </a:lnTo>
                <a:cubicBezTo>
                  <a:pt x="45488" y="927100"/>
                  <a:pt x="0" y="881612"/>
                  <a:pt x="0" y="8254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effectLst>
            <a:outerShdw blurRad="38100" dist="127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406228" y="4626818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80B3EE"/>
          </a:solidFill>
        </p:spPr>
      </p:sp>
      <p:sp>
        <p:nvSpPr>
          <p:cNvPr id="14" name="Shape 11"/>
          <p:cNvSpPr/>
          <p:nvPr/>
        </p:nvSpPr>
        <p:spPr>
          <a:xfrm>
            <a:off x="558633" y="4779169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25400" y="25400"/>
                </a:moveTo>
                <a:cubicBezTo>
                  <a:pt x="25400" y="18375"/>
                  <a:pt x="19725" y="12700"/>
                  <a:pt x="12700" y="12700"/>
                </a:cubicBezTo>
                <a:cubicBezTo>
                  <a:pt x="5675" y="12700"/>
                  <a:pt x="0" y="18375"/>
                  <a:pt x="0" y="25400"/>
                </a:cubicBezTo>
                <a:lnTo>
                  <a:pt x="0" y="158750"/>
                </a:lnTo>
                <a:cubicBezTo>
                  <a:pt x="0" y="176292"/>
                  <a:pt x="14208" y="190500"/>
                  <a:pt x="31750" y="190500"/>
                </a:cubicBezTo>
                <a:lnTo>
                  <a:pt x="190500" y="190500"/>
                </a:lnTo>
                <a:cubicBezTo>
                  <a:pt x="197525" y="190500"/>
                  <a:pt x="203200" y="184825"/>
                  <a:pt x="203200" y="177800"/>
                </a:cubicBezTo>
                <a:cubicBezTo>
                  <a:pt x="203200" y="170775"/>
                  <a:pt x="197525" y="165100"/>
                  <a:pt x="190500" y="165100"/>
                </a:cubicBezTo>
                <a:lnTo>
                  <a:pt x="31750" y="165100"/>
                </a:lnTo>
                <a:cubicBezTo>
                  <a:pt x="28258" y="165100"/>
                  <a:pt x="25400" y="162243"/>
                  <a:pt x="25400" y="158750"/>
                </a:cubicBezTo>
                <a:lnTo>
                  <a:pt x="25400" y="25400"/>
                </a:lnTo>
                <a:close/>
                <a:moveTo>
                  <a:pt x="186769" y="59769"/>
                </a:moveTo>
                <a:cubicBezTo>
                  <a:pt x="191730" y="54808"/>
                  <a:pt x="191730" y="46752"/>
                  <a:pt x="186769" y="41791"/>
                </a:cubicBezTo>
                <a:cubicBezTo>
                  <a:pt x="181808" y="36830"/>
                  <a:pt x="173752" y="36830"/>
                  <a:pt x="168791" y="41791"/>
                </a:cubicBezTo>
                <a:lnTo>
                  <a:pt x="127000" y="83622"/>
                </a:lnTo>
                <a:lnTo>
                  <a:pt x="104219" y="60881"/>
                </a:lnTo>
                <a:cubicBezTo>
                  <a:pt x="99258" y="55920"/>
                  <a:pt x="91202" y="55920"/>
                  <a:pt x="86241" y="60881"/>
                </a:cubicBezTo>
                <a:lnTo>
                  <a:pt x="48141" y="98981"/>
                </a:lnTo>
                <a:cubicBezTo>
                  <a:pt x="43180" y="103942"/>
                  <a:pt x="43180" y="111998"/>
                  <a:pt x="48141" y="116959"/>
                </a:cubicBezTo>
                <a:cubicBezTo>
                  <a:pt x="53102" y="121920"/>
                  <a:pt x="61158" y="121920"/>
                  <a:pt x="66119" y="116959"/>
                </a:cubicBezTo>
                <a:lnTo>
                  <a:pt x="95250" y="87828"/>
                </a:lnTo>
                <a:lnTo>
                  <a:pt x="118031" y="110609"/>
                </a:lnTo>
                <a:cubicBezTo>
                  <a:pt x="122992" y="115570"/>
                  <a:pt x="131048" y="115570"/>
                  <a:pt x="136009" y="110609"/>
                </a:cubicBezTo>
                <a:lnTo>
                  <a:pt x="186809" y="59809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5" name="Text 12"/>
          <p:cNvSpPr/>
          <p:nvPr/>
        </p:nvSpPr>
        <p:spPr>
          <a:xfrm>
            <a:off x="1117295" y="4626818"/>
            <a:ext cx="4419600" cy="622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80B3E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建立共同进步关系：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在社团、科研、体育中，寻找能与你并肩前行、互相成就的伙伴。</a:t>
            </a:r>
            <a:endParaRPr lang="en-US" sz="1600" dirty="0"/>
          </a:p>
        </p:txBody>
      </p:sp>
      <p:pic>
        <p:nvPicPr>
          <p:cNvPr id="16" name="Image 1" descr="https://kimi-web-img.moonshot.cn/img/img.freepik.com/e8d5f861f7ee1ebf86a4976cac46b834b8dca4e7.jpg"/>
          <p:cNvPicPr>
            <a:picLocks noChangeAspect="1"/>
          </p:cNvPicPr>
          <p:nvPr/>
        </p:nvPicPr>
        <p:blipFill>
          <a:blip r:embed="rId2"/>
          <a:srcRect l="16693" r="16693"/>
          <a:stretch>
            <a:fillRect/>
          </a:stretch>
        </p:blipFill>
        <p:spPr>
          <a:xfrm>
            <a:off x="7112032" y="1523932"/>
            <a:ext cx="3810000" cy="3810000"/>
          </a:xfrm>
          <a:prstGeom prst="roundRect">
            <a:avLst>
              <a:gd name="adj" fmla="val 0"/>
            </a:avLst>
          </a:prstGeom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53875" y="1440166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lnTo>
                  <a:pt x="406400" y="0"/>
                </a:lnTo>
                <a:cubicBezTo>
                  <a:pt x="630698" y="0"/>
                  <a:pt x="812800" y="182102"/>
                  <a:pt x="812800" y="406400"/>
                </a:cubicBezTo>
                <a:lnTo>
                  <a:pt x="812800" y="406400"/>
                </a:lnTo>
                <a:cubicBezTo>
                  <a:pt x="812800" y="630698"/>
                  <a:pt x="630698" y="812800"/>
                  <a:pt x="406400" y="812800"/>
                </a:cubicBezTo>
                <a:lnTo>
                  <a:pt x="406400" y="812800"/>
                </a:lnTo>
                <a:cubicBezTo>
                  <a:pt x="182102" y="812800"/>
                  <a:pt x="0" y="630698"/>
                  <a:pt x="0" y="406400"/>
                </a:cubicBezTo>
                <a:lnTo>
                  <a:pt x="0" y="406400"/>
                </a:lnTo>
                <a:cubicBezTo>
                  <a:pt x="0" y="182102"/>
                  <a:pt x="182102" y="0"/>
                  <a:pt x="406400" y="0"/>
                </a:cubicBezTo>
                <a:close/>
              </a:path>
            </a:pathLst>
          </a:custGeom>
          <a:solidFill>
            <a:srgbClr val="20B2AA"/>
          </a:solidFill>
        </p:spPr>
      </p:sp>
      <p:sp>
        <p:nvSpPr>
          <p:cNvPr id="4" name="Shape 1"/>
          <p:cNvSpPr/>
          <p:nvPr/>
        </p:nvSpPr>
        <p:spPr>
          <a:xfrm>
            <a:off x="403085" y="1617861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257175" y="30272"/>
                </a:moveTo>
                <a:lnTo>
                  <a:pt x="86082" y="156984"/>
                </a:lnTo>
                <a:lnTo>
                  <a:pt x="227261" y="261640"/>
                </a:lnTo>
                <a:cubicBezTo>
                  <a:pt x="231993" y="265122"/>
                  <a:pt x="237262" y="267801"/>
                  <a:pt x="242888" y="269409"/>
                </a:cubicBezTo>
                <a:lnTo>
                  <a:pt x="242888" y="414338"/>
                </a:lnTo>
                <a:cubicBezTo>
                  <a:pt x="242888" y="419249"/>
                  <a:pt x="243334" y="423982"/>
                  <a:pt x="244048" y="428625"/>
                </a:cubicBezTo>
                <a:lnTo>
                  <a:pt x="85725" y="428625"/>
                </a:lnTo>
                <a:cubicBezTo>
                  <a:pt x="54203" y="428625"/>
                  <a:pt x="28575" y="402997"/>
                  <a:pt x="28575" y="371475"/>
                </a:cubicBezTo>
                <a:lnTo>
                  <a:pt x="28575" y="157252"/>
                </a:lnTo>
                <a:cubicBezTo>
                  <a:pt x="28575" y="139125"/>
                  <a:pt x="37148" y="122069"/>
                  <a:pt x="51703" y="111353"/>
                </a:cubicBezTo>
                <a:lnTo>
                  <a:pt x="227261" y="-18752"/>
                </a:lnTo>
                <a:cubicBezTo>
                  <a:pt x="235922" y="-25182"/>
                  <a:pt x="246370" y="-28575"/>
                  <a:pt x="257175" y="-28575"/>
                </a:cubicBezTo>
                <a:cubicBezTo>
                  <a:pt x="267980" y="-28575"/>
                  <a:pt x="278428" y="-25092"/>
                  <a:pt x="287089" y="-18752"/>
                </a:cubicBezTo>
                <a:lnTo>
                  <a:pt x="462647" y="111353"/>
                </a:lnTo>
                <a:cubicBezTo>
                  <a:pt x="469076" y="116086"/>
                  <a:pt x="474345" y="122069"/>
                  <a:pt x="478185" y="128855"/>
                </a:cubicBezTo>
                <a:cubicBezTo>
                  <a:pt x="475952" y="128677"/>
                  <a:pt x="473720" y="128588"/>
                  <a:pt x="471488" y="128588"/>
                </a:cubicBezTo>
                <a:lnTo>
                  <a:pt x="389870" y="128588"/>
                </a:lnTo>
                <a:lnTo>
                  <a:pt x="257175" y="30272"/>
                </a:lnTo>
                <a:close/>
                <a:moveTo>
                  <a:pt x="285750" y="214313"/>
                </a:moveTo>
                <a:cubicBezTo>
                  <a:pt x="285750" y="190649"/>
                  <a:pt x="304949" y="171450"/>
                  <a:pt x="328613" y="171450"/>
                </a:cubicBezTo>
                <a:lnTo>
                  <a:pt x="471488" y="171450"/>
                </a:lnTo>
                <a:cubicBezTo>
                  <a:pt x="495151" y="171450"/>
                  <a:pt x="514350" y="190649"/>
                  <a:pt x="514350" y="214313"/>
                </a:cubicBezTo>
                <a:lnTo>
                  <a:pt x="514350" y="414338"/>
                </a:lnTo>
                <a:cubicBezTo>
                  <a:pt x="514350" y="438001"/>
                  <a:pt x="495151" y="457200"/>
                  <a:pt x="471488" y="457200"/>
                </a:cubicBezTo>
                <a:lnTo>
                  <a:pt x="328613" y="457200"/>
                </a:lnTo>
                <a:cubicBezTo>
                  <a:pt x="304949" y="457200"/>
                  <a:pt x="285750" y="438001"/>
                  <a:pt x="285750" y="414338"/>
                </a:cubicBezTo>
                <a:lnTo>
                  <a:pt x="285750" y="214313"/>
                </a:lnTo>
                <a:close/>
                <a:moveTo>
                  <a:pt x="357188" y="228600"/>
                </a:moveTo>
                <a:cubicBezTo>
                  <a:pt x="345311" y="228600"/>
                  <a:pt x="335756" y="238155"/>
                  <a:pt x="335756" y="250031"/>
                </a:cubicBezTo>
                <a:cubicBezTo>
                  <a:pt x="335756" y="261908"/>
                  <a:pt x="345311" y="271463"/>
                  <a:pt x="357188" y="271463"/>
                </a:cubicBezTo>
                <a:lnTo>
                  <a:pt x="442913" y="271463"/>
                </a:lnTo>
                <a:cubicBezTo>
                  <a:pt x="454789" y="271463"/>
                  <a:pt x="464344" y="261908"/>
                  <a:pt x="464344" y="250031"/>
                </a:cubicBezTo>
                <a:cubicBezTo>
                  <a:pt x="464344" y="238155"/>
                  <a:pt x="454789" y="228600"/>
                  <a:pt x="442913" y="228600"/>
                </a:cubicBezTo>
                <a:lnTo>
                  <a:pt x="357188" y="228600"/>
                </a:lnTo>
                <a:close/>
                <a:moveTo>
                  <a:pt x="357188" y="314325"/>
                </a:moveTo>
                <a:cubicBezTo>
                  <a:pt x="345311" y="314325"/>
                  <a:pt x="335756" y="323880"/>
                  <a:pt x="335756" y="335756"/>
                </a:cubicBezTo>
                <a:cubicBezTo>
                  <a:pt x="335756" y="347633"/>
                  <a:pt x="345311" y="357188"/>
                  <a:pt x="357188" y="357188"/>
                </a:cubicBezTo>
                <a:lnTo>
                  <a:pt x="407194" y="357188"/>
                </a:lnTo>
                <a:cubicBezTo>
                  <a:pt x="419070" y="357188"/>
                  <a:pt x="428625" y="347633"/>
                  <a:pt x="428625" y="335756"/>
                </a:cubicBezTo>
                <a:cubicBezTo>
                  <a:pt x="428625" y="323880"/>
                  <a:pt x="419070" y="314325"/>
                  <a:pt x="407194" y="314325"/>
                </a:cubicBezTo>
                <a:lnTo>
                  <a:pt x="357188" y="314325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5" name="Text 2"/>
          <p:cNvSpPr/>
          <p:nvPr/>
        </p:nvSpPr>
        <p:spPr>
          <a:xfrm>
            <a:off x="253875" y="2456073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课后任务：给未来自己的一封爱情信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253875" y="3116449"/>
            <a:ext cx="9753600" cy="2298700"/>
          </a:xfrm>
          <a:custGeom>
            <a:avLst/>
            <a:gdLst/>
            <a:ahLst/>
            <a:cxnLst/>
            <a:rect l="l" t="t" r="r" b="b"/>
            <a:pathLst>
              <a:path w="9753600" h="2298700">
                <a:moveTo>
                  <a:pt x="101603" y="0"/>
                </a:moveTo>
                <a:lnTo>
                  <a:pt x="9651997" y="0"/>
                </a:lnTo>
                <a:cubicBezTo>
                  <a:pt x="9708111" y="0"/>
                  <a:pt x="9753600" y="45489"/>
                  <a:pt x="9753600" y="101603"/>
                </a:cubicBezTo>
                <a:lnTo>
                  <a:pt x="9753600" y="2197097"/>
                </a:lnTo>
                <a:cubicBezTo>
                  <a:pt x="9753600" y="2253211"/>
                  <a:pt x="9708111" y="2298700"/>
                  <a:pt x="9651997" y="2298700"/>
                </a:cubicBezTo>
                <a:lnTo>
                  <a:pt x="101603" y="2298700"/>
                </a:lnTo>
                <a:cubicBezTo>
                  <a:pt x="45489" y="2298700"/>
                  <a:pt x="0" y="2253211"/>
                  <a:pt x="0" y="21970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558580" y="3421149"/>
            <a:ext cx="9144000" cy="368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请写一封给</a:t>
            </a:r>
            <a:r>
              <a:rPr lang="en-US" sz="18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三年后自己</a:t>
            </a: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的信。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58580" y="3894200"/>
            <a:ext cx="91440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描述你期待中三元素均衡的爱情是什么模样？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58580" y="4300432"/>
            <a:ext cx="91440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并列出现阶段为了成为那个更好的自己，需要完成的</a:t>
            </a:r>
            <a:r>
              <a:rPr lang="en-US" sz="1600" dirty="0">
                <a:solidFill>
                  <a:srgbClr val="333333"/>
                </a:solidFill>
                <a:highlight>
                  <a:srgbClr val="20B2AA">
                    <a:alpha val="30000"/>
                  </a:srgbClr>
                </a:highlight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自我成长清单 </a:t>
            </a: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。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304580" y="4808314"/>
            <a:ext cx="96520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通过书写，强化“先成己，再爱人”的信念。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0" y="0"/>
            <a:ext cx="12249150" cy="37322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678089" y="1640417"/>
            <a:ext cx="1703917" cy="1746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-122"/>
                <a:cs typeface="Calibri" panose="020F0502020204030204" pitchFamily="34" charset="-120"/>
              </a:rPr>
              <a:t> 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1466547" y="1814737"/>
            <a:ext cx="4137571" cy="530324"/>
          </a:xfrm>
          <a:prstGeom prst="rect">
            <a:avLst/>
          </a:prstGeom>
          <a:noFill/>
        </p:spPr>
        <p:txBody>
          <a:bodyPr wrap="square" lIns="27432" tIns="45720" rIns="27432" bIns="45720" rtlCol="0" anchor="t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CONTENT</a:t>
            </a:r>
            <a:endParaRPr lang="en-US" sz="1600" dirty="0"/>
          </a:p>
        </p:txBody>
      </p:sp>
      <p:sp>
        <p:nvSpPr>
          <p:cNvPr id="6" name="Text 4"/>
          <p:cNvSpPr/>
          <p:nvPr>
            <p:custDataLst>
              <p:tags r:id="rId1"/>
            </p:custDataLst>
          </p:nvPr>
        </p:nvSpPr>
        <p:spPr>
          <a:xfrm>
            <a:off x="5692061" y="900642"/>
            <a:ext cx="1703655" cy="891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200" b="1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01</a:t>
            </a:r>
            <a:endParaRPr lang="en-US" sz="1600" dirty="0"/>
          </a:p>
        </p:txBody>
      </p:sp>
      <p:sp>
        <p:nvSpPr>
          <p:cNvPr id="7" name="Text 5"/>
          <p:cNvSpPr/>
          <p:nvPr>
            <p:custDataLst>
              <p:tags r:id="rId2"/>
            </p:custDataLst>
          </p:nvPr>
        </p:nvSpPr>
        <p:spPr>
          <a:xfrm>
            <a:off x="6662947" y="1117177"/>
            <a:ext cx="4388991" cy="58483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63BCCA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文学悲剧导入</a:t>
            </a:r>
            <a:endParaRPr lang="en-US" sz="1600" dirty="0">
              <a:latin typeface="思源宋体 CN Medium" panose="02020500000000000000" charset="-122"/>
              <a:ea typeface="思源宋体 CN Medium" panose="02020500000000000000" charset="-122"/>
            </a:endParaRPr>
          </a:p>
        </p:txBody>
      </p:sp>
      <p:sp>
        <p:nvSpPr>
          <p:cNvPr id="8" name="Text 6"/>
          <p:cNvSpPr/>
          <p:nvPr>
            <p:custDataLst>
              <p:tags r:id="rId3"/>
            </p:custDataLst>
          </p:nvPr>
        </p:nvSpPr>
        <p:spPr>
          <a:xfrm>
            <a:off x="5692140" y="1982629"/>
            <a:ext cx="1703655" cy="891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200" b="1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02</a:t>
            </a:r>
            <a:endParaRPr lang="en-US" sz="1600" dirty="0"/>
          </a:p>
        </p:txBody>
      </p:sp>
      <p:sp>
        <p:nvSpPr>
          <p:cNvPr id="9" name="Text 7"/>
          <p:cNvSpPr/>
          <p:nvPr>
            <p:custDataLst>
              <p:tags r:id="rId4"/>
            </p:custDataLst>
          </p:nvPr>
        </p:nvSpPr>
        <p:spPr>
          <a:xfrm>
            <a:off x="6663026" y="2199164"/>
            <a:ext cx="4388991" cy="58483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sz="2200" dirty="0">
                <a:solidFill>
                  <a:srgbClr val="63BCCA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悲剧解码</a:t>
            </a:r>
            <a:endParaRPr lang="en-US" sz="2200" dirty="0">
              <a:solidFill>
                <a:srgbClr val="63BCCA"/>
              </a:solidFill>
              <a:latin typeface="思源宋体 CN Medium" panose="02020500000000000000" charset="-122"/>
              <a:ea typeface="思源宋体 CN Medium" panose="02020500000000000000" charset="-122"/>
              <a:cs typeface="微软雅黑" pitchFamily="34" charset="-120"/>
            </a:endParaRPr>
          </a:p>
        </p:txBody>
      </p:sp>
      <p:sp>
        <p:nvSpPr>
          <p:cNvPr id="10" name="Text 8"/>
          <p:cNvSpPr/>
          <p:nvPr>
            <p:custDataLst>
              <p:tags r:id="rId5"/>
            </p:custDataLst>
          </p:nvPr>
        </p:nvSpPr>
        <p:spPr>
          <a:xfrm>
            <a:off x="5692140" y="3064616"/>
            <a:ext cx="1703655" cy="891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200" b="1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03</a:t>
            </a:r>
            <a:endParaRPr lang="en-US" sz="1600" dirty="0"/>
          </a:p>
        </p:txBody>
      </p:sp>
      <p:sp>
        <p:nvSpPr>
          <p:cNvPr id="11" name="Text 9"/>
          <p:cNvSpPr/>
          <p:nvPr>
            <p:custDataLst>
              <p:tags r:id="rId6"/>
            </p:custDataLst>
          </p:nvPr>
        </p:nvSpPr>
        <p:spPr>
          <a:xfrm>
            <a:off x="6663026" y="3281151"/>
            <a:ext cx="4388991" cy="58483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sz="2200" dirty="0">
                <a:solidFill>
                  <a:srgbClr val="63BCCA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理论升维</a:t>
            </a:r>
            <a:endParaRPr lang="en-US" sz="2200" dirty="0">
              <a:solidFill>
                <a:srgbClr val="63BCCA"/>
              </a:solidFill>
              <a:latin typeface="思源宋体 CN Medium" panose="02020500000000000000" charset="-122"/>
              <a:ea typeface="思源宋体 CN Medium" panose="02020500000000000000" charset="-122"/>
              <a:cs typeface="微软雅黑" pitchFamily="34" charset="-120"/>
            </a:endParaRPr>
          </a:p>
        </p:txBody>
      </p:sp>
      <p:sp>
        <p:nvSpPr>
          <p:cNvPr id="12" name="Text 10"/>
          <p:cNvSpPr/>
          <p:nvPr>
            <p:custDataLst>
              <p:tags r:id="rId7"/>
            </p:custDataLst>
          </p:nvPr>
        </p:nvSpPr>
        <p:spPr>
          <a:xfrm>
            <a:off x="5692140" y="4146603"/>
            <a:ext cx="1703655" cy="891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200" b="1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04</a:t>
            </a:r>
            <a:endParaRPr lang="en-US" sz="1600" dirty="0"/>
          </a:p>
        </p:txBody>
      </p:sp>
      <p:sp>
        <p:nvSpPr>
          <p:cNvPr id="13" name="Text 11"/>
          <p:cNvSpPr/>
          <p:nvPr>
            <p:custDataLst>
              <p:tags r:id="rId8"/>
            </p:custDataLst>
          </p:nvPr>
        </p:nvSpPr>
        <p:spPr>
          <a:xfrm>
            <a:off x="6663026" y="4363138"/>
            <a:ext cx="4388991" cy="58483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63BCCA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情境迁移</a:t>
            </a:r>
            <a:endParaRPr lang="en-US" sz="1600" dirty="0"/>
          </a:p>
        </p:txBody>
      </p:sp>
      <p:sp>
        <p:nvSpPr>
          <p:cNvPr id="14" name="Text 12"/>
          <p:cNvSpPr/>
          <p:nvPr>
            <p:custDataLst>
              <p:tags r:id="rId9"/>
            </p:custDataLst>
          </p:nvPr>
        </p:nvSpPr>
        <p:spPr>
          <a:xfrm>
            <a:off x="5692140" y="5228590"/>
            <a:ext cx="1703655" cy="8915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200" b="1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05</a:t>
            </a:r>
            <a:endParaRPr lang="en-US" sz="1600" dirty="0"/>
          </a:p>
        </p:txBody>
      </p:sp>
      <p:sp>
        <p:nvSpPr>
          <p:cNvPr id="15" name="Text 13"/>
          <p:cNvSpPr/>
          <p:nvPr>
            <p:custDataLst>
              <p:tags r:id="rId10"/>
            </p:custDataLst>
          </p:nvPr>
        </p:nvSpPr>
        <p:spPr>
          <a:xfrm>
            <a:off x="6663026" y="5445125"/>
            <a:ext cx="4388991" cy="58483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63BCCA"/>
                </a:solidFill>
                <a:latin typeface="思源宋体 CN Medium" panose="02020500000000000000" charset="-122"/>
                <a:ea typeface="思源宋体 CN Medium" panose="02020500000000000000" charset="-122"/>
                <a:cs typeface="微软雅黑" pitchFamily="34" charset="-120"/>
              </a:rPr>
              <a:t>回归自我</a:t>
            </a:r>
            <a:endParaRPr lang="en-US" sz="2200" dirty="0">
              <a:solidFill>
                <a:srgbClr val="63BCCA"/>
              </a:solidFill>
              <a:latin typeface="思源宋体 CN Medium" panose="02020500000000000000" charset="-122"/>
              <a:ea typeface="思源宋体 CN Medium" panose="02020500000000000000" charset="-122"/>
              <a:cs typeface="微软雅黑" pitchFamily="34" charset="-12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2775" y="3081655"/>
            <a:ext cx="4170045" cy="234505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249150" cy="6857365"/>
          </a:xfrm>
          <a:prstGeom prst="rect">
            <a:avLst/>
          </a:prstGeom>
          <a:gradFill flip="none" rotWithShape="1">
            <a:gsLst>
              <a:gs pos="0">
                <a:srgbClr val="F6F8FD"/>
              </a:gs>
              <a:gs pos="66000">
                <a:srgbClr val="72C3CF"/>
              </a:gs>
              <a:gs pos="100000">
                <a:srgbClr val="72C3CF"/>
              </a:gs>
            </a:gsLst>
            <a:lin ang="5400000" scaled="1"/>
          </a:gradFill>
        </p:spPr>
      </p:sp>
      <p:sp>
        <p:nvSpPr>
          <p:cNvPr id="3" name="Text 1"/>
          <p:cNvSpPr/>
          <p:nvPr/>
        </p:nvSpPr>
        <p:spPr>
          <a:xfrm>
            <a:off x="0" y="0"/>
            <a:ext cx="12249150" cy="68573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18600000">
            <a:off x="-2628900" y="1578610"/>
            <a:ext cx="5962650" cy="5962650"/>
          </a:xfrm>
          <a:prstGeom prst="donut">
            <a:avLst/>
          </a:prstGeom>
          <a:gradFill flip="none" rotWithShape="1">
            <a:gsLst>
              <a:gs pos="0">
                <a:srgbClr val="F6F8FD">
                  <a:alpha val="50000"/>
                </a:srgbClr>
              </a:gs>
              <a:gs pos="100000">
                <a:srgbClr val="72C3CF"/>
              </a:gs>
            </a:gsLst>
            <a:lin ang="5400000" scaled="1"/>
          </a:gradFill>
        </p:spPr>
      </p:sp>
      <p:sp>
        <p:nvSpPr>
          <p:cNvPr id="5" name="Text 3"/>
          <p:cNvSpPr/>
          <p:nvPr/>
        </p:nvSpPr>
        <p:spPr>
          <a:xfrm rot="18600000">
            <a:off x="-2628900" y="1578610"/>
            <a:ext cx="5962650" cy="59626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1558925" y="5872480"/>
            <a:ext cx="1478915" cy="1478915"/>
          </a:xfrm>
          <a:prstGeom prst="ellipse">
            <a:avLst/>
          </a:prstGeom>
          <a:solidFill>
            <a:srgbClr val="E4F3F7">
              <a:alpha val="90196"/>
            </a:srgbClr>
          </a:solidFill>
        </p:spPr>
      </p:sp>
      <p:sp>
        <p:nvSpPr>
          <p:cNvPr id="7" name="Text 5"/>
          <p:cNvSpPr/>
          <p:nvPr/>
        </p:nvSpPr>
        <p:spPr>
          <a:xfrm>
            <a:off x="1558925" y="5872480"/>
            <a:ext cx="1478915" cy="14789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9768205" y="2360930"/>
            <a:ext cx="4990465" cy="4990465"/>
          </a:xfrm>
          <a:prstGeom prst="ellipse">
            <a:avLst/>
          </a:prstGeom>
          <a:gradFill flip="none" rotWithShape="1">
            <a:gsLst>
              <a:gs pos="0">
                <a:srgbClr val="F6F8FD"/>
              </a:gs>
              <a:gs pos="100000">
                <a:srgbClr val="72C3CF">
                  <a:alpha val="0"/>
                </a:srgbClr>
              </a:gs>
            </a:gsLst>
            <a:lin ang="5400000" scaled="1"/>
          </a:gradFill>
        </p:spPr>
      </p:sp>
      <p:sp>
        <p:nvSpPr>
          <p:cNvPr id="9" name="Text 7"/>
          <p:cNvSpPr/>
          <p:nvPr/>
        </p:nvSpPr>
        <p:spPr>
          <a:xfrm>
            <a:off x="9768205" y="2360930"/>
            <a:ext cx="4990465" cy="4990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11189335" y="1578610"/>
            <a:ext cx="1478280" cy="1478280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50000"/>
                </a:srgbClr>
              </a:gs>
              <a:gs pos="100000">
                <a:srgbClr val="72C3CF"/>
              </a:gs>
            </a:gsLst>
            <a:lin ang="5400000" scaled="1"/>
          </a:gradFill>
        </p:spPr>
      </p:sp>
      <p:sp>
        <p:nvSpPr>
          <p:cNvPr id="11" name="Text 9"/>
          <p:cNvSpPr/>
          <p:nvPr/>
        </p:nvSpPr>
        <p:spPr>
          <a:xfrm>
            <a:off x="11189335" y="1578610"/>
            <a:ext cx="1478280" cy="147828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2566353" y="2042795"/>
            <a:ext cx="10418445" cy="1487091"/>
          </a:xfrm>
          <a:prstGeom prst="rect">
            <a:avLst/>
          </a:prstGeom>
          <a:noFill/>
        </p:spPr>
        <p:txBody>
          <a:bodyPr wrap="square" lIns="27432" tIns="45720" rIns="27432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9300" b="1" dirty="0">
                <a:solidFill>
                  <a:srgbClr val="0E7F8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THANK YOU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3328670" y="5266055"/>
            <a:ext cx="2775585" cy="4635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授课人：徐傲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5802630" y="5266055"/>
            <a:ext cx="3343275" cy="463550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2025/08/06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628900" y="1594632"/>
            <a:ext cx="5962650" cy="5962650"/>
          </a:xfrm>
          <a:prstGeom prst="donut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3" name="Text 1"/>
          <p:cNvSpPr/>
          <p:nvPr/>
        </p:nvSpPr>
        <p:spPr>
          <a:xfrm>
            <a:off x="-2628900" y="1594632"/>
            <a:ext cx="5962650" cy="59626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17160000">
            <a:off x="1818005" y="6063762"/>
            <a:ext cx="1478915" cy="147891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5" name="Text 3"/>
          <p:cNvSpPr/>
          <p:nvPr/>
        </p:nvSpPr>
        <p:spPr>
          <a:xfrm rot="17160000">
            <a:off x="1818005" y="6063762"/>
            <a:ext cx="1478915" cy="14789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9130626" y="-877423"/>
            <a:ext cx="4990465" cy="4990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7" name="Text 5"/>
          <p:cNvSpPr/>
          <p:nvPr/>
        </p:nvSpPr>
        <p:spPr>
          <a:xfrm>
            <a:off x="9130626" y="-877423"/>
            <a:ext cx="4990465" cy="4990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10584815" y="5888502"/>
            <a:ext cx="2082165" cy="2082165"/>
          </a:xfrm>
          <a:prstGeom prst="blockArc">
            <a:avLst/>
          </a:prstGeom>
          <a:gradFill flip="none" rotWithShape="1">
            <a:gsLst>
              <a:gs pos="0">
                <a:srgbClr val="90D0DF"/>
              </a:gs>
              <a:gs pos="4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9" name="Text 7"/>
          <p:cNvSpPr/>
          <p:nvPr/>
        </p:nvSpPr>
        <p:spPr>
          <a:xfrm>
            <a:off x="10584815" y="5888502"/>
            <a:ext cx="2082165" cy="20821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2769347" y="3868507"/>
            <a:ext cx="6653306" cy="96081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600" b="1" dirty="0">
                <a:solidFill>
                  <a:srgbClr val="63BCCA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文学悲剧导入</a:t>
            </a:r>
            <a:endParaRPr 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5188313" y="1594675"/>
            <a:ext cx="1815374" cy="1815374"/>
          </a:xfrm>
          <a:prstGeom prst="ellipse">
            <a:avLst/>
          </a:prstGeom>
          <a:gradFill flip="none" rotWithShape="1">
            <a:gsLst>
              <a:gs pos="0">
                <a:srgbClr val="90D0DF"/>
              </a:gs>
              <a:gs pos="12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12" name="Text 10"/>
          <p:cNvSpPr/>
          <p:nvPr/>
        </p:nvSpPr>
        <p:spPr>
          <a:xfrm>
            <a:off x="5188313" y="1594675"/>
            <a:ext cx="1815374" cy="1815374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6600" dirty="0">
                <a:solidFill>
                  <a:srgbClr val="0E7F8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01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693785" y="-474789"/>
            <a:ext cx="2069465" cy="2069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>
                  <a:alpha val="34000"/>
                </a:srgbClr>
              </a:gs>
            </a:gsLst>
            <a:lin ang="5400000" scaled="1"/>
          </a:gradFill>
        </p:spPr>
      </p:sp>
      <p:sp>
        <p:nvSpPr>
          <p:cNvPr id="14" name="Text 12"/>
          <p:cNvSpPr/>
          <p:nvPr/>
        </p:nvSpPr>
        <p:spPr>
          <a:xfrm>
            <a:off x="8693785" y="-474789"/>
            <a:ext cx="2069465" cy="2069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1371984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en-US" sz="3600" b="1" dirty="0">
                <a:solidFill>
                  <a:srgbClr val="20B2AA"/>
                </a:solidFill>
                <a:latin typeface="思源宋体 CN Heavy" panose="02020900000000000000" charset="-122"/>
                <a:ea typeface="思源宋体 CN Heavy" panose="02020900000000000000" charset="-122"/>
                <a:cs typeface="Noto Sans SC" panose="020B0500000000000000" pitchFamily="34" charset="-120"/>
              </a:rPr>
              <a:t>子君的两幅面孔：觉醒与沉沦</a:t>
            </a:r>
            <a:endParaRPr lang="en-US" sz="1600" dirty="0"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4" name="Text 1"/>
          <p:cNvSpPr/>
          <p:nvPr/>
        </p:nvSpPr>
        <p:spPr>
          <a:xfrm>
            <a:off x="-125" y="1981393"/>
            <a:ext cx="12192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从鲁迅《伤逝》看爱情理想与现实的断裂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1270054" y="2641767"/>
            <a:ext cx="4673600" cy="2082800"/>
          </a:xfrm>
          <a:custGeom>
            <a:avLst/>
            <a:gdLst/>
            <a:ahLst/>
            <a:cxnLst/>
            <a:rect l="l" t="t" r="r" b="b"/>
            <a:pathLst>
              <a:path w="4673600" h="2082800">
                <a:moveTo>
                  <a:pt x="152398" y="0"/>
                </a:moveTo>
                <a:lnTo>
                  <a:pt x="4521202" y="0"/>
                </a:lnTo>
                <a:cubicBezTo>
                  <a:pt x="4605369" y="0"/>
                  <a:pt x="4673600" y="68231"/>
                  <a:pt x="4673600" y="152398"/>
                </a:cubicBezTo>
                <a:lnTo>
                  <a:pt x="4673600" y="1930402"/>
                </a:lnTo>
                <a:cubicBezTo>
                  <a:pt x="4673600" y="2014569"/>
                  <a:pt x="4605369" y="2082800"/>
                  <a:pt x="4521202" y="2082800"/>
                </a:cubicBezTo>
                <a:lnTo>
                  <a:pt x="152398" y="2082800"/>
                </a:lnTo>
                <a:cubicBezTo>
                  <a:pt x="68231" y="2082800"/>
                  <a:pt x="0" y="2014569"/>
                  <a:pt x="0" y="1930402"/>
                </a:cubicBezTo>
                <a:lnTo>
                  <a:pt x="0" y="152398"/>
                </a:lnTo>
                <a:cubicBezTo>
                  <a:pt x="0" y="68287"/>
                  <a:pt x="68287" y="0"/>
                  <a:pt x="152398" y="0"/>
                </a:cubicBezTo>
                <a:close/>
              </a:path>
            </a:pathLst>
          </a:custGeom>
          <a:solidFill>
            <a:srgbClr val="20B2AA">
              <a:alpha val="10196"/>
            </a:srgbClr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1523929" y="2895642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20B2AA"/>
          </a:solidFill>
        </p:spPr>
      </p:sp>
      <p:sp>
        <p:nvSpPr>
          <p:cNvPr id="7" name="Shape 4"/>
          <p:cNvSpPr/>
          <p:nvPr/>
        </p:nvSpPr>
        <p:spPr>
          <a:xfrm>
            <a:off x="1676335" y="3047994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83039" y="7501"/>
                </a:moveTo>
                <a:cubicBezTo>
                  <a:pt x="187603" y="9525"/>
                  <a:pt x="190500" y="14049"/>
                  <a:pt x="190500" y="19050"/>
                </a:cubicBezTo>
                <a:lnTo>
                  <a:pt x="190500" y="184150"/>
                </a:lnTo>
                <a:cubicBezTo>
                  <a:pt x="190500" y="189151"/>
                  <a:pt x="187603" y="193675"/>
                  <a:pt x="183039" y="195699"/>
                </a:cubicBezTo>
                <a:cubicBezTo>
                  <a:pt x="178475" y="197723"/>
                  <a:pt x="173196" y="196969"/>
                  <a:pt x="169426" y="193675"/>
                </a:cubicBezTo>
                <a:lnTo>
                  <a:pt x="150932" y="177522"/>
                </a:lnTo>
                <a:cubicBezTo>
                  <a:pt x="133628" y="162401"/>
                  <a:pt x="111760" y="153591"/>
                  <a:pt x="88860" y="152519"/>
                </a:cubicBezTo>
                <a:lnTo>
                  <a:pt x="88860" y="190500"/>
                </a:lnTo>
                <a:cubicBezTo>
                  <a:pt x="88860" y="197525"/>
                  <a:pt x="83185" y="203200"/>
                  <a:pt x="76160" y="203200"/>
                </a:cubicBezTo>
                <a:lnTo>
                  <a:pt x="63460" y="203200"/>
                </a:lnTo>
                <a:cubicBezTo>
                  <a:pt x="56436" y="203200"/>
                  <a:pt x="50760" y="197525"/>
                  <a:pt x="50760" y="190500"/>
                </a:cubicBezTo>
                <a:lnTo>
                  <a:pt x="50760" y="152400"/>
                </a:lnTo>
                <a:cubicBezTo>
                  <a:pt x="22741" y="152400"/>
                  <a:pt x="0" y="129659"/>
                  <a:pt x="0" y="101600"/>
                </a:cubicBezTo>
                <a:cubicBezTo>
                  <a:pt x="0" y="73541"/>
                  <a:pt x="22741" y="50800"/>
                  <a:pt x="50800" y="50800"/>
                </a:cubicBezTo>
                <a:lnTo>
                  <a:pt x="84336" y="50800"/>
                </a:lnTo>
                <a:cubicBezTo>
                  <a:pt x="108863" y="50721"/>
                  <a:pt x="132517" y="41791"/>
                  <a:pt x="150971" y="25678"/>
                </a:cubicBezTo>
                <a:lnTo>
                  <a:pt x="169466" y="9525"/>
                </a:lnTo>
                <a:cubicBezTo>
                  <a:pt x="173196" y="6231"/>
                  <a:pt x="178554" y="5477"/>
                  <a:pt x="183078" y="7501"/>
                </a:cubicBezTo>
                <a:close/>
                <a:moveTo>
                  <a:pt x="88900" y="127000"/>
                </a:moveTo>
                <a:lnTo>
                  <a:pt x="88900" y="127079"/>
                </a:lnTo>
                <a:cubicBezTo>
                  <a:pt x="116800" y="128151"/>
                  <a:pt x="143589" y="138390"/>
                  <a:pt x="165100" y="156210"/>
                </a:cubicBezTo>
                <a:lnTo>
                  <a:pt x="165100" y="46950"/>
                </a:lnTo>
                <a:cubicBezTo>
                  <a:pt x="143589" y="64770"/>
                  <a:pt x="116800" y="75009"/>
                  <a:pt x="88900" y="76081"/>
                </a:cubicBezTo>
                <a:lnTo>
                  <a:pt x="88900" y="127000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5"/>
          <p:cNvSpPr/>
          <p:nvPr/>
        </p:nvSpPr>
        <p:spPr>
          <a:xfrm>
            <a:off x="2184168" y="2971818"/>
            <a:ext cx="2540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热恋：觉醒的呐喊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523929" y="3555880"/>
            <a:ext cx="4165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子君高呼：“我是我自己的，他们谁也没有干涉我的权利！”这是女性意识的觉醒，是对自由爱情的渴望。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6248341" y="2641767"/>
            <a:ext cx="4673600" cy="2082800"/>
          </a:xfrm>
          <a:custGeom>
            <a:avLst/>
            <a:gdLst/>
            <a:ahLst/>
            <a:cxnLst/>
            <a:rect l="l" t="t" r="r" b="b"/>
            <a:pathLst>
              <a:path w="4673600" h="2082800">
                <a:moveTo>
                  <a:pt x="152398" y="0"/>
                </a:moveTo>
                <a:lnTo>
                  <a:pt x="4521202" y="0"/>
                </a:lnTo>
                <a:cubicBezTo>
                  <a:pt x="4605369" y="0"/>
                  <a:pt x="4673600" y="68231"/>
                  <a:pt x="4673600" y="152398"/>
                </a:cubicBezTo>
                <a:lnTo>
                  <a:pt x="4673600" y="1930402"/>
                </a:lnTo>
                <a:cubicBezTo>
                  <a:pt x="4673600" y="2014569"/>
                  <a:pt x="4605369" y="2082800"/>
                  <a:pt x="4521202" y="2082800"/>
                </a:cubicBezTo>
                <a:lnTo>
                  <a:pt x="152398" y="2082800"/>
                </a:lnTo>
                <a:cubicBezTo>
                  <a:pt x="68231" y="2082800"/>
                  <a:pt x="0" y="2014569"/>
                  <a:pt x="0" y="1930402"/>
                </a:cubicBezTo>
                <a:lnTo>
                  <a:pt x="0" y="152398"/>
                </a:lnTo>
                <a:cubicBezTo>
                  <a:pt x="0" y="68287"/>
                  <a:pt x="68287" y="0"/>
                  <a:pt x="152398" y="0"/>
                </a:cubicBezTo>
                <a:close/>
              </a:path>
            </a:pathLst>
          </a:custGeom>
          <a:solidFill>
            <a:srgbClr val="40E0D0">
              <a:alpha val="10196"/>
            </a:srgbClr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502216" y="2895642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12" name="Shape 9"/>
          <p:cNvSpPr/>
          <p:nvPr/>
        </p:nvSpPr>
        <p:spPr>
          <a:xfrm>
            <a:off x="6654622" y="3047994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10252" y="3413"/>
                </a:moveTo>
                <a:cubicBezTo>
                  <a:pt x="105370" y="-1111"/>
                  <a:pt x="97830" y="-1111"/>
                  <a:pt x="92988" y="3413"/>
                </a:cubicBezTo>
                <a:lnTo>
                  <a:pt x="4088" y="85963"/>
                </a:lnTo>
                <a:cubicBezTo>
                  <a:pt x="278" y="89535"/>
                  <a:pt x="-992" y="95052"/>
                  <a:pt x="913" y="99893"/>
                </a:cubicBezTo>
                <a:cubicBezTo>
                  <a:pt x="2818" y="104735"/>
                  <a:pt x="7461" y="107950"/>
                  <a:pt x="12700" y="107950"/>
                </a:cubicBezTo>
                <a:lnTo>
                  <a:pt x="19050" y="107950"/>
                </a:lnTo>
                <a:lnTo>
                  <a:pt x="19050" y="177800"/>
                </a:lnTo>
                <a:cubicBezTo>
                  <a:pt x="19050" y="191810"/>
                  <a:pt x="30440" y="203200"/>
                  <a:pt x="44450" y="203200"/>
                </a:cubicBezTo>
                <a:lnTo>
                  <a:pt x="158750" y="203200"/>
                </a:lnTo>
                <a:cubicBezTo>
                  <a:pt x="172760" y="203200"/>
                  <a:pt x="184150" y="191810"/>
                  <a:pt x="184150" y="177800"/>
                </a:cubicBezTo>
                <a:lnTo>
                  <a:pt x="184150" y="107950"/>
                </a:lnTo>
                <a:lnTo>
                  <a:pt x="190500" y="107950"/>
                </a:lnTo>
                <a:cubicBezTo>
                  <a:pt x="195739" y="107950"/>
                  <a:pt x="200422" y="104735"/>
                  <a:pt x="202327" y="99893"/>
                </a:cubicBezTo>
                <a:cubicBezTo>
                  <a:pt x="204232" y="95052"/>
                  <a:pt x="202962" y="89495"/>
                  <a:pt x="199152" y="85963"/>
                </a:cubicBezTo>
                <a:lnTo>
                  <a:pt x="110252" y="3413"/>
                </a:lnTo>
                <a:close/>
                <a:moveTo>
                  <a:pt x="79375" y="101600"/>
                </a:moveTo>
                <a:cubicBezTo>
                  <a:pt x="79375" y="89334"/>
                  <a:pt x="89334" y="79375"/>
                  <a:pt x="101600" y="79375"/>
                </a:cubicBezTo>
                <a:cubicBezTo>
                  <a:pt x="113866" y="79375"/>
                  <a:pt x="123825" y="89334"/>
                  <a:pt x="123825" y="101600"/>
                </a:cubicBezTo>
                <a:cubicBezTo>
                  <a:pt x="123825" y="113866"/>
                  <a:pt x="113866" y="123825"/>
                  <a:pt x="101600" y="123825"/>
                </a:cubicBezTo>
                <a:cubicBezTo>
                  <a:pt x="89334" y="123825"/>
                  <a:pt x="79375" y="113866"/>
                  <a:pt x="79375" y="101600"/>
                </a:cubicBezTo>
                <a:close/>
                <a:moveTo>
                  <a:pt x="57150" y="171450"/>
                </a:moveTo>
                <a:cubicBezTo>
                  <a:pt x="57150" y="153908"/>
                  <a:pt x="71358" y="139700"/>
                  <a:pt x="88900" y="139700"/>
                </a:cubicBezTo>
                <a:lnTo>
                  <a:pt x="114300" y="139700"/>
                </a:lnTo>
                <a:cubicBezTo>
                  <a:pt x="131842" y="139700"/>
                  <a:pt x="146050" y="153908"/>
                  <a:pt x="146050" y="171450"/>
                </a:cubicBezTo>
                <a:cubicBezTo>
                  <a:pt x="146050" y="174943"/>
                  <a:pt x="143193" y="177800"/>
                  <a:pt x="139700" y="177800"/>
                </a:cubicBezTo>
                <a:lnTo>
                  <a:pt x="63500" y="177800"/>
                </a:lnTo>
                <a:cubicBezTo>
                  <a:pt x="60007" y="177800"/>
                  <a:pt x="57150" y="174943"/>
                  <a:pt x="57150" y="17145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3" name="Text 10"/>
          <p:cNvSpPr/>
          <p:nvPr/>
        </p:nvSpPr>
        <p:spPr>
          <a:xfrm>
            <a:off x="7162454" y="2971818"/>
            <a:ext cx="2540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40E0D0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婚后：沉沦的琐碎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6502216" y="3555880"/>
            <a:ext cx="4165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婚后的子君囿于灶台，被涓生嫌“庸俗”。理想在柴米油盐中消磨，爱情在精神失步中走向幻灭。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253875" y="5130232"/>
            <a:ext cx="1168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核心疑问：为何</a:t>
            </a:r>
            <a:r>
              <a:rPr lang="en-US" sz="18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盲目爱情</a:t>
            </a: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终将走向</a:t>
            </a:r>
            <a:r>
              <a:rPr lang="en-US" sz="18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现实幻灭</a:t>
            </a: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？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98630" y="1235598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600" b="1" dirty="0">
                <a:solidFill>
                  <a:srgbClr val="20B2AA"/>
                </a:solidFill>
                <a:latin typeface="思源宋体 CN Heavy" panose="02020900000000000000" charset="-122"/>
                <a:ea typeface="思源宋体 CN Heavy" panose="02020900000000000000" charset="-122"/>
                <a:cs typeface="Noto Sans SC" panose="020B0500000000000000" pitchFamily="34" charset="-120"/>
              </a:rPr>
              <a:t>开放式思考：当爱情与学业冲突</a:t>
            </a:r>
            <a:endParaRPr lang="en-US" sz="1600" dirty="0"/>
          </a:p>
        </p:txBody>
      </p:sp>
      <p:pic>
        <p:nvPicPr>
          <p:cNvPr id="4" name="Image 1" descr="https://statics.moonshot.cn/kimi-ppt/html-gen/static/image-err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377440"/>
            <a:ext cx="3712463" cy="2084831"/>
          </a:xfrm>
          <a:prstGeom prst="roundRect">
            <a:avLst>
              <a:gd name="adj" fmla="val 3200"/>
            </a:avLst>
          </a:prstGeom>
        </p:spPr>
      </p:pic>
      <p:sp>
        <p:nvSpPr>
          <p:cNvPr id="5" name="Shape 1"/>
          <p:cNvSpPr/>
          <p:nvPr/>
        </p:nvSpPr>
        <p:spPr>
          <a:xfrm>
            <a:off x="5325417" y="2677848"/>
            <a:ext cx="5842000" cy="1892300"/>
          </a:xfrm>
          <a:custGeom>
            <a:avLst/>
            <a:gdLst/>
            <a:ahLst/>
            <a:cxnLst/>
            <a:rect l="l" t="t" r="r" b="b"/>
            <a:pathLst>
              <a:path w="5842000" h="1892300">
                <a:moveTo>
                  <a:pt x="101598" y="0"/>
                </a:moveTo>
                <a:lnTo>
                  <a:pt x="5740402" y="0"/>
                </a:lnTo>
                <a:cubicBezTo>
                  <a:pt x="5796513" y="0"/>
                  <a:pt x="5842000" y="45487"/>
                  <a:pt x="5842000" y="101598"/>
                </a:cubicBezTo>
                <a:lnTo>
                  <a:pt x="5842000" y="1790702"/>
                </a:lnTo>
                <a:cubicBezTo>
                  <a:pt x="5842000" y="1846813"/>
                  <a:pt x="5796513" y="1892300"/>
                  <a:pt x="5740402" y="1892300"/>
                </a:cubicBezTo>
                <a:lnTo>
                  <a:pt x="101598" y="1892300"/>
                </a:lnTo>
                <a:cubicBezTo>
                  <a:pt x="45487" y="1892300"/>
                  <a:pt x="0" y="1846813"/>
                  <a:pt x="0" y="1790702"/>
                </a:cubicBezTo>
                <a:lnTo>
                  <a:pt x="0" y="101598"/>
                </a:lnTo>
                <a:cubicBezTo>
                  <a:pt x="0" y="45524"/>
                  <a:pt x="45524" y="0"/>
                  <a:pt x="101598" y="0"/>
                </a:cubicBezTo>
                <a:close/>
              </a:path>
            </a:pathLst>
          </a:custGeom>
          <a:solidFill>
            <a:srgbClr val="20B2AA">
              <a:alpha val="10196"/>
            </a:srgbClr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2"/>
          <p:cNvSpPr/>
          <p:nvPr/>
        </p:nvSpPr>
        <p:spPr>
          <a:xfrm>
            <a:off x="5722196" y="2809197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80B3EE"/>
          </a:solidFill>
        </p:spPr>
      </p:sp>
      <p:sp>
        <p:nvSpPr>
          <p:cNvPr id="7" name="Shape 3"/>
          <p:cNvSpPr/>
          <p:nvPr/>
        </p:nvSpPr>
        <p:spPr>
          <a:xfrm>
            <a:off x="5874560" y="297044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152400" y="104775"/>
                </a:moveTo>
                <a:cubicBezTo>
                  <a:pt x="141863" y="104775"/>
                  <a:pt x="133350" y="113288"/>
                  <a:pt x="133350" y="123825"/>
                </a:cubicBezTo>
                <a:cubicBezTo>
                  <a:pt x="133350" y="131743"/>
                  <a:pt x="126980" y="138113"/>
                  <a:pt x="119062" y="138113"/>
                </a:cubicBezTo>
                <a:cubicBezTo>
                  <a:pt x="111145" y="138113"/>
                  <a:pt x="104775" y="131743"/>
                  <a:pt x="104775" y="123825"/>
                </a:cubicBezTo>
                <a:cubicBezTo>
                  <a:pt x="104775" y="97512"/>
                  <a:pt x="126087" y="76200"/>
                  <a:pt x="152400" y="76200"/>
                </a:cubicBezTo>
                <a:cubicBezTo>
                  <a:pt x="178713" y="76200"/>
                  <a:pt x="200025" y="97512"/>
                  <a:pt x="200025" y="123825"/>
                </a:cubicBezTo>
                <a:cubicBezTo>
                  <a:pt x="200025" y="151924"/>
                  <a:pt x="178594" y="163830"/>
                  <a:pt x="166688" y="168176"/>
                </a:cubicBezTo>
                <a:lnTo>
                  <a:pt x="166688" y="170438"/>
                </a:lnTo>
                <a:cubicBezTo>
                  <a:pt x="166688" y="178356"/>
                  <a:pt x="160318" y="184725"/>
                  <a:pt x="152400" y="184725"/>
                </a:cubicBezTo>
                <a:cubicBezTo>
                  <a:pt x="144482" y="184725"/>
                  <a:pt x="138113" y="178356"/>
                  <a:pt x="138113" y="170438"/>
                </a:cubicBezTo>
                <a:lnTo>
                  <a:pt x="138113" y="165616"/>
                </a:lnTo>
                <a:cubicBezTo>
                  <a:pt x="138113" y="153412"/>
                  <a:pt x="146923" y="144661"/>
                  <a:pt x="156031" y="141684"/>
                </a:cubicBezTo>
                <a:cubicBezTo>
                  <a:pt x="159841" y="140434"/>
                  <a:pt x="163890" y="138410"/>
                  <a:pt x="166866" y="135553"/>
                </a:cubicBezTo>
                <a:cubicBezTo>
                  <a:pt x="169426" y="133052"/>
                  <a:pt x="171450" y="129600"/>
                  <a:pt x="171450" y="123885"/>
                </a:cubicBezTo>
                <a:cubicBezTo>
                  <a:pt x="171450" y="113348"/>
                  <a:pt x="162937" y="104835"/>
                  <a:pt x="152400" y="104835"/>
                </a:cubicBezTo>
                <a:close/>
                <a:moveTo>
                  <a:pt x="133350" y="219075"/>
                </a:moveTo>
                <a:cubicBezTo>
                  <a:pt x="133350" y="208561"/>
                  <a:pt x="141886" y="200025"/>
                  <a:pt x="152400" y="200025"/>
                </a:cubicBezTo>
                <a:cubicBezTo>
                  <a:pt x="162914" y="200025"/>
                  <a:pt x="171450" y="208561"/>
                  <a:pt x="171450" y="219075"/>
                </a:cubicBezTo>
                <a:cubicBezTo>
                  <a:pt x="171450" y="229589"/>
                  <a:pt x="162914" y="238125"/>
                  <a:pt x="152400" y="238125"/>
                </a:cubicBezTo>
                <a:cubicBezTo>
                  <a:pt x="141886" y="238125"/>
                  <a:pt x="133350" y="229589"/>
                  <a:pt x="133350" y="219075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4"/>
          <p:cNvSpPr/>
          <p:nvPr/>
        </p:nvSpPr>
        <p:spPr>
          <a:xfrm>
            <a:off x="6442847" y="2945087"/>
            <a:ext cx="4927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40E0D0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情景提问：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5721985" y="3573145"/>
            <a:ext cx="5007610" cy="825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2000" dirty="0">
                <a:solidFill>
                  <a:srgbClr val="333333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“如果你看到同学为恋爱放弃学业，你会怎么劝他/她？”</a:t>
            </a:r>
            <a:endParaRPr lang="en-US" sz="2000" dirty="0">
              <a:solidFill>
                <a:srgbClr val="333333"/>
              </a:solidFill>
              <a:latin typeface="Noto Sans SC" panose="020B0500000000000000" pitchFamily="34" charset="-122"/>
              <a:ea typeface="Noto Sans SC" panose="020B0500000000000000" pitchFamily="34" charset="-122"/>
              <a:cs typeface="Noto Sans SC" panose="020B0500000000000000" pitchFamily="34" charset="-12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5325417" y="4552676"/>
            <a:ext cx="58420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30000"/>
              </a:lnSpc>
            </a:pP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628900" y="1594632"/>
            <a:ext cx="5962650" cy="5962650"/>
          </a:xfrm>
          <a:prstGeom prst="donut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3" name="Text 1"/>
          <p:cNvSpPr/>
          <p:nvPr/>
        </p:nvSpPr>
        <p:spPr>
          <a:xfrm>
            <a:off x="-2628900" y="1594632"/>
            <a:ext cx="5962650" cy="59626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17160000">
            <a:off x="1818005" y="6063762"/>
            <a:ext cx="1478915" cy="147891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5" name="Text 3"/>
          <p:cNvSpPr/>
          <p:nvPr/>
        </p:nvSpPr>
        <p:spPr>
          <a:xfrm rot="17160000">
            <a:off x="1818005" y="6063762"/>
            <a:ext cx="1478915" cy="14789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9130626" y="-877423"/>
            <a:ext cx="4990465" cy="4990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7" name="Text 5"/>
          <p:cNvSpPr/>
          <p:nvPr/>
        </p:nvSpPr>
        <p:spPr>
          <a:xfrm>
            <a:off x="9130626" y="-877423"/>
            <a:ext cx="4990465" cy="4990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10584815" y="5888502"/>
            <a:ext cx="2082165" cy="2082165"/>
          </a:xfrm>
          <a:prstGeom prst="blockArc">
            <a:avLst/>
          </a:prstGeom>
          <a:gradFill flip="none" rotWithShape="1">
            <a:gsLst>
              <a:gs pos="0">
                <a:srgbClr val="90D0DF"/>
              </a:gs>
              <a:gs pos="4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9" name="Text 7"/>
          <p:cNvSpPr/>
          <p:nvPr/>
        </p:nvSpPr>
        <p:spPr>
          <a:xfrm>
            <a:off x="10584815" y="5888502"/>
            <a:ext cx="2082165" cy="20821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2769347" y="3868507"/>
            <a:ext cx="6653306" cy="96081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600" b="1" dirty="0">
                <a:solidFill>
                  <a:srgbClr val="63BCCA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悲剧解码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188313" y="1594675"/>
            <a:ext cx="1815374" cy="1815374"/>
          </a:xfrm>
          <a:prstGeom prst="ellipse">
            <a:avLst/>
          </a:prstGeom>
          <a:gradFill flip="none" rotWithShape="1">
            <a:gsLst>
              <a:gs pos="0">
                <a:srgbClr val="90D0DF"/>
              </a:gs>
              <a:gs pos="12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12" name="Text 10"/>
          <p:cNvSpPr/>
          <p:nvPr/>
        </p:nvSpPr>
        <p:spPr>
          <a:xfrm>
            <a:off x="5188313" y="1594675"/>
            <a:ext cx="1815374" cy="1815374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6600" dirty="0">
                <a:solidFill>
                  <a:srgbClr val="0E7F8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02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693785" y="-474789"/>
            <a:ext cx="2069465" cy="2069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>
                  <a:alpha val="34000"/>
                </a:srgbClr>
              </a:gs>
            </a:gsLst>
            <a:lin ang="5400000" scaled="1"/>
          </a:gradFill>
        </p:spPr>
      </p:sp>
      <p:sp>
        <p:nvSpPr>
          <p:cNvPr id="14" name="Text 12"/>
          <p:cNvSpPr/>
          <p:nvPr/>
        </p:nvSpPr>
        <p:spPr>
          <a:xfrm>
            <a:off x="8693785" y="-474789"/>
            <a:ext cx="2069465" cy="2069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1100543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从热恋到幻灭：涓生与子君的爱情三阶段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1358836" y="2311443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80B3EE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" name="Shape 2"/>
          <p:cNvSpPr/>
          <p:nvPr/>
        </p:nvSpPr>
        <p:spPr>
          <a:xfrm>
            <a:off x="1673155" y="2628889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80293"/>
                </a:moveTo>
                <a:lnTo>
                  <a:pt x="179338" y="64815"/>
                </a:lnTo>
                <a:cubicBezTo>
                  <a:pt x="160734" y="39067"/>
                  <a:pt x="130894" y="23812"/>
                  <a:pt x="99045" y="23812"/>
                </a:cubicBezTo>
                <a:cubicBezTo>
                  <a:pt x="44351" y="23812"/>
                  <a:pt x="0" y="68163"/>
                  <a:pt x="0" y="122858"/>
                </a:cubicBezTo>
                <a:lnTo>
                  <a:pt x="0" y="124792"/>
                </a:lnTo>
                <a:cubicBezTo>
                  <a:pt x="0" y="142354"/>
                  <a:pt x="4614" y="160511"/>
                  <a:pt x="12353" y="178594"/>
                </a:cubicBezTo>
                <a:lnTo>
                  <a:pt x="91232" y="178594"/>
                </a:lnTo>
                <a:cubicBezTo>
                  <a:pt x="93613" y="178594"/>
                  <a:pt x="95771" y="177180"/>
                  <a:pt x="96738" y="174947"/>
                </a:cubicBezTo>
                <a:lnTo>
                  <a:pt x="120402" y="118170"/>
                </a:lnTo>
                <a:cubicBezTo>
                  <a:pt x="123155" y="111621"/>
                  <a:pt x="129555" y="107305"/>
                  <a:pt x="136624" y="107156"/>
                </a:cubicBezTo>
                <a:cubicBezTo>
                  <a:pt x="143694" y="107007"/>
                  <a:pt x="150242" y="111175"/>
                  <a:pt x="153144" y="117649"/>
                </a:cubicBezTo>
                <a:lnTo>
                  <a:pt x="191319" y="202406"/>
                </a:lnTo>
                <a:lnTo>
                  <a:pt x="222126" y="140791"/>
                </a:lnTo>
                <a:cubicBezTo>
                  <a:pt x="225177" y="134764"/>
                  <a:pt x="231353" y="130894"/>
                  <a:pt x="238125" y="130894"/>
                </a:cubicBezTo>
                <a:cubicBezTo>
                  <a:pt x="244897" y="130894"/>
                  <a:pt x="251073" y="134689"/>
                  <a:pt x="254124" y="140791"/>
                </a:cubicBezTo>
                <a:lnTo>
                  <a:pt x="271388" y="175245"/>
                </a:lnTo>
                <a:cubicBezTo>
                  <a:pt x="272430" y="177254"/>
                  <a:pt x="274439" y="178519"/>
                  <a:pt x="276746" y="178519"/>
                </a:cubicBezTo>
                <a:lnTo>
                  <a:pt x="368722" y="178519"/>
                </a:lnTo>
                <a:cubicBezTo>
                  <a:pt x="376535" y="160437"/>
                  <a:pt x="381074" y="142280"/>
                  <a:pt x="381074" y="124718"/>
                </a:cubicBezTo>
                <a:lnTo>
                  <a:pt x="381074" y="122783"/>
                </a:lnTo>
                <a:cubicBezTo>
                  <a:pt x="381000" y="68163"/>
                  <a:pt x="336649" y="23812"/>
                  <a:pt x="281955" y="23812"/>
                </a:cubicBezTo>
                <a:cubicBezTo>
                  <a:pt x="250180" y="23812"/>
                  <a:pt x="220266" y="39067"/>
                  <a:pt x="201662" y="64815"/>
                </a:cubicBezTo>
                <a:lnTo>
                  <a:pt x="190500" y="80218"/>
                </a:lnTo>
                <a:close/>
                <a:moveTo>
                  <a:pt x="349448" y="214313"/>
                </a:moveTo>
                <a:lnTo>
                  <a:pt x="276671" y="214313"/>
                </a:lnTo>
                <a:cubicBezTo>
                  <a:pt x="260896" y="214313"/>
                  <a:pt x="246459" y="205383"/>
                  <a:pt x="239390" y="191244"/>
                </a:cubicBezTo>
                <a:lnTo>
                  <a:pt x="238125" y="188714"/>
                </a:lnTo>
                <a:lnTo>
                  <a:pt x="206499" y="252040"/>
                </a:lnTo>
                <a:cubicBezTo>
                  <a:pt x="203448" y="258217"/>
                  <a:pt x="197048" y="262086"/>
                  <a:pt x="190128" y="261938"/>
                </a:cubicBezTo>
                <a:cubicBezTo>
                  <a:pt x="183207" y="261789"/>
                  <a:pt x="177031" y="257696"/>
                  <a:pt x="174203" y="251445"/>
                </a:cubicBezTo>
                <a:lnTo>
                  <a:pt x="137517" y="169962"/>
                </a:lnTo>
                <a:lnTo>
                  <a:pt x="129704" y="188714"/>
                </a:lnTo>
                <a:cubicBezTo>
                  <a:pt x="123230" y="204267"/>
                  <a:pt x="108049" y="214387"/>
                  <a:pt x="91232" y="214387"/>
                </a:cubicBezTo>
                <a:lnTo>
                  <a:pt x="31552" y="214387"/>
                </a:lnTo>
                <a:cubicBezTo>
                  <a:pt x="66675" y="269304"/>
                  <a:pt x="123081" y="319832"/>
                  <a:pt x="158353" y="346770"/>
                </a:cubicBezTo>
                <a:cubicBezTo>
                  <a:pt x="167580" y="353764"/>
                  <a:pt x="178891" y="357262"/>
                  <a:pt x="190426" y="357262"/>
                </a:cubicBezTo>
                <a:cubicBezTo>
                  <a:pt x="201960" y="357262"/>
                  <a:pt x="213345" y="353839"/>
                  <a:pt x="222498" y="346770"/>
                </a:cubicBezTo>
                <a:cubicBezTo>
                  <a:pt x="257919" y="319757"/>
                  <a:pt x="314325" y="269230"/>
                  <a:pt x="349448" y="214313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6" name="Text 3"/>
          <p:cNvSpPr/>
          <p:nvPr/>
        </p:nvSpPr>
        <p:spPr>
          <a:xfrm>
            <a:off x="1231706" y="3479704"/>
            <a:ext cx="1270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热恋期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35173" y="3885932"/>
            <a:ext cx="2463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精神共鸣，盲目追求浪漫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3276523" y="3657709"/>
            <a:ext cx="1409700" cy="0"/>
          </a:xfrm>
          <a:prstGeom prst="line">
            <a:avLst/>
          </a:prstGeom>
          <a:noFill/>
          <a:ln w="17350">
            <a:solidFill>
              <a:srgbClr val="40E0D0"/>
            </a:solidFill>
            <a:prstDash val="dash"/>
            <a:headEnd type="none"/>
            <a:tailEnd type="none"/>
          </a:ln>
        </p:spPr>
      </p:sp>
      <p:sp>
        <p:nvSpPr>
          <p:cNvPr id="9" name="Shape 6"/>
          <p:cNvSpPr/>
          <p:nvPr/>
        </p:nvSpPr>
        <p:spPr>
          <a:xfrm>
            <a:off x="5588103" y="2311443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40E0D0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5902422" y="2628889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71438" y="238125"/>
                </a:moveTo>
                <a:cubicBezTo>
                  <a:pt x="31998" y="238125"/>
                  <a:pt x="0" y="206127"/>
                  <a:pt x="0" y="166688"/>
                </a:cubicBezTo>
                <a:cubicBezTo>
                  <a:pt x="0" y="135062"/>
                  <a:pt x="20538" y="108198"/>
                  <a:pt x="49039" y="98822"/>
                </a:cubicBezTo>
                <a:cubicBezTo>
                  <a:pt x="48071" y="93836"/>
                  <a:pt x="47625" y="88627"/>
                  <a:pt x="47625" y="83344"/>
                </a:cubicBezTo>
                <a:cubicBezTo>
                  <a:pt x="47625" y="37281"/>
                  <a:pt x="84906" y="0"/>
                  <a:pt x="130969" y="0"/>
                </a:cubicBezTo>
                <a:cubicBezTo>
                  <a:pt x="163041" y="0"/>
                  <a:pt x="190872" y="18083"/>
                  <a:pt x="204787" y="44648"/>
                </a:cubicBezTo>
                <a:cubicBezTo>
                  <a:pt x="215726" y="31924"/>
                  <a:pt x="231949" y="23813"/>
                  <a:pt x="250031" y="23813"/>
                </a:cubicBezTo>
                <a:cubicBezTo>
                  <a:pt x="282922" y="23813"/>
                  <a:pt x="309563" y="50453"/>
                  <a:pt x="309563" y="83344"/>
                </a:cubicBezTo>
                <a:cubicBezTo>
                  <a:pt x="309563" y="87437"/>
                  <a:pt x="309116" y="91380"/>
                  <a:pt x="308372" y="95250"/>
                </a:cubicBezTo>
                <a:cubicBezTo>
                  <a:pt x="308744" y="95250"/>
                  <a:pt x="309190" y="95250"/>
                  <a:pt x="309563" y="95250"/>
                </a:cubicBezTo>
                <a:cubicBezTo>
                  <a:pt x="349002" y="95250"/>
                  <a:pt x="381000" y="127248"/>
                  <a:pt x="381000" y="166688"/>
                </a:cubicBezTo>
                <a:cubicBezTo>
                  <a:pt x="381000" y="206127"/>
                  <a:pt x="349002" y="238125"/>
                  <a:pt x="309563" y="238125"/>
                </a:cubicBezTo>
                <a:lnTo>
                  <a:pt x="71438" y="238125"/>
                </a:lnTo>
                <a:close/>
                <a:moveTo>
                  <a:pt x="72628" y="288875"/>
                </a:moveTo>
                <a:cubicBezTo>
                  <a:pt x="73447" y="287015"/>
                  <a:pt x="75307" y="285750"/>
                  <a:pt x="77391" y="285750"/>
                </a:cubicBezTo>
                <a:cubicBezTo>
                  <a:pt x="79474" y="285750"/>
                  <a:pt x="81335" y="286941"/>
                  <a:pt x="82153" y="288875"/>
                </a:cubicBezTo>
                <a:lnTo>
                  <a:pt x="104626" y="339626"/>
                </a:lnTo>
                <a:cubicBezTo>
                  <a:pt x="106263" y="343421"/>
                  <a:pt x="107156" y="347439"/>
                  <a:pt x="107156" y="351532"/>
                </a:cubicBezTo>
                <a:cubicBezTo>
                  <a:pt x="107156" y="367829"/>
                  <a:pt x="93687" y="381000"/>
                  <a:pt x="77391" y="381000"/>
                </a:cubicBezTo>
                <a:cubicBezTo>
                  <a:pt x="61094" y="381000"/>
                  <a:pt x="47625" y="367829"/>
                  <a:pt x="47625" y="351532"/>
                </a:cubicBezTo>
                <a:cubicBezTo>
                  <a:pt x="47625" y="347439"/>
                  <a:pt x="48518" y="343346"/>
                  <a:pt x="50155" y="339626"/>
                </a:cubicBezTo>
                <a:lnTo>
                  <a:pt x="72628" y="288875"/>
                </a:lnTo>
                <a:close/>
                <a:moveTo>
                  <a:pt x="185738" y="288875"/>
                </a:moveTo>
                <a:cubicBezTo>
                  <a:pt x="186556" y="287015"/>
                  <a:pt x="188416" y="285750"/>
                  <a:pt x="190500" y="285750"/>
                </a:cubicBezTo>
                <a:cubicBezTo>
                  <a:pt x="192584" y="285750"/>
                  <a:pt x="194444" y="286941"/>
                  <a:pt x="195262" y="288875"/>
                </a:cubicBezTo>
                <a:lnTo>
                  <a:pt x="217736" y="339626"/>
                </a:lnTo>
                <a:cubicBezTo>
                  <a:pt x="219373" y="343421"/>
                  <a:pt x="220266" y="347439"/>
                  <a:pt x="220266" y="351532"/>
                </a:cubicBezTo>
                <a:cubicBezTo>
                  <a:pt x="220266" y="367829"/>
                  <a:pt x="206797" y="381000"/>
                  <a:pt x="190500" y="381000"/>
                </a:cubicBezTo>
                <a:cubicBezTo>
                  <a:pt x="174203" y="381000"/>
                  <a:pt x="160734" y="367829"/>
                  <a:pt x="160734" y="351532"/>
                </a:cubicBezTo>
                <a:cubicBezTo>
                  <a:pt x="160734" y="347439"/>
                  <a:pt x="161627" y="343346"/>
                  <a:pt x="163264" y="339626"/>
                </a:cubicBezTo>
                <a:lnTo>
                  <a:pt x="185737" y="288875"/>
                </a:lnTo>
                <a:close/>
                <a:moveTo>
                  <a:pt x="276374" y="339626"/>
                </a:moveTo>
                <a:lnTo>
                  <a:pt x="298847" y="288875"/>
                </a:lnTo>
                <a:cubicBezTo>
                  <a:pt x="299665" y="287015"/>
                  <a:pt x="301526" y="285750"/>
                  <a:pt x="303609" y="285750"/>
                </a:cubicBezTo>
                <a:cubicBezTo>
                  <a:pt x="305693" y="285750"/>
                  <a:pt x="307553" y="286941"/>
                  <a:pt x="308372" y="288875"/>
                </a:cubicBezTo>
                <a:lnTo>
                  <a:pt x="330845" y="339626"/>
                </a:lnTo>
                <a:cubicBezTo>
                  <a:pt x="332482" y="343421"/>
                  <a:pt x="333375" y="347439"/>
                  <a:pt x="333375" y="351532"/>
                </a:cubicBezTo>
                <a:cubicBezTo>
                  <a:pt x="333375" y="367829"/>
                  <a:pt x="319906" y="381000"/>
                  <a:pt x="303609" y="381000"/>
                </a:cubicBezTo>
                <a:cubicBezTo>
                  <a:pt x="287313" y="381000"/>
                  <a:pt x="273844" y="367829"/>
                  <a:pt x="273844" y="351532"/>
                </a:cubicBezTo>
                <a:cubicBezTo>
                  <a:pt x="273844" y="347439"/>
                  <a:pt x="274737" y="343346"/>
                  <a:pt x="276374" y="339626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1" name="Text 8"/>
          <p:cNvSpPr/>
          <p:nvPr/>
        </p:nvSpPr>
        <p:spPr>
          <a:xfrm>
            <a:off x="5460972" y="3479704"/>
            <a:ext cx="1270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困顿期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4864440" y="3885932"/>
            <a:ext cx="2463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经济失业，现实压力巨大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606754" y="3657709"/>
            <a:ext cx="1409700" cy="0"/>
          </a:xfrm>
          <a:prstGeom prst="line">
            <a:avLst/>
          </a:prstGeom>
          <a:noFill/>
          <a:ln w="17350">
            <a:solidFill>
              <a:srgbClr val="40E0D0"/>
            </a:solidFill>
            <a:prstDash val="dash"/>
            <a:headEnd type="none"/>
            <a:tailEnd type="none"/>
          </a:ln>
        </p:spPr>
      </p:sp>
      <p:sp>
        <p:nvSpPr>
          <p:cNvPr id="14" name="Shape 11"/>
          <p:cNvSpPr/>
          <p:nvPr/>
        </p:nvSpPr>
        <p:spPr>
          <a:xfrm>
            <a:off x="9817369" y="2311443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333333">
              <a:alpha val="20000"/>
            </a:srgbClr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10131689" y="2628889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99045" y="23812"/>
                </a:moveTo>
                <a:cubicBezTo>
                  <a:pt x="111919" y="23812"/>
                  <a:pt x="124495" y="26343"/>
                  <a:pt x="136178" y="31031"/>
                </a:cubicBezTo>
                <a:lnTo>
                  <a:pt x="176957" y="94431"/>
                </a:lnTo>
                <a:lnTo>
                  <a:pt x="120848" y="150540"/>
                </a:lnTo>
                <a:cubicBezTo>
                  <a:pt x="119732" y="151656"/>
                  <a:pt x="119063" y="153219"/>
                  <a:pt x="119137" y="154856"/>
                </a:cubicBezTo>
                <a:cubicBezTo>
                  <a:pt x="119211" y="156493"/>
                  <a:pt x="119881" y="157981"/>
                  <a:pt x="121072" y="159097"/>
                </a:cubicBezTo>
                <a:lnTo>
                  <a:pt x="204415" y="236488"/>
                </a:lnTo>
                <a:cubicBezTo>
                  <a:pt x="206573" y="238497"/>
                  <a:pt x="209922" y="238646"/>
                  <a:pt x="212229" y="236711"/>
                </a:cubicBezTo>
                <a:cubicBezTo>
                  <a:pt x="214536" y="234776"/>
                  <a:pt x="215057" y="231502"/>
                  <a:pt x="213494" y="228972"/>
                </a:cubicBezTo>
                <a:lnTo>
                  <a:pt x="168548" y="155972"/>
                </a:lnTo>
                <a:lnTo>
                  <a:pt x="236041" y="99715"/>
                </a:lnTo>
                <a:cubicBezTo>
                  <a:pt x="237976" y="98152"/>
                  <a:pt x="238646" y="95473"/>
                  <a:pt x="237827" y="93166"/>
                </a:cubicBezTo>
                <a:lnTo>
                  <a:pt x="220563" y="45095"/>
                </a:lnTo>
                <a:cubicBezTo>
                  <a:pt x="237827" y="31477"/>
                  <a:pt x="259407" y="23812"/>
                  <a:pt x="281955" y="23812"/>
                </a:cubicBezTo>
                <a:cubicBezTo>
                  <a:pt x="336649" y="23812"/>
                  <a:pt x="381000" y="68163"/>
                  <a:pt x="381000" y="122858"/>
                </a:cubicBezTo>
                <a:lnTo>
                  <a:pt x="381000" y="124792"/>
                </a:lnTo>
                <a:cubicBezTo>
                  <a:pt x="381000" y="208285"/>
                  <a:pt x="276895" y="305246"/>
                  <a:pt x="222572" y="346695"/>
                </a:cubicBezTo>
                <a:cubicBezTo>
                  <a:pt x="213345" y="353690"/>
                  <a:pt x="202034" y="357188"/>
                  <a:pt x="190500" y="357188"/>
                </a:cubicBezTo>
                <a:cubicBezTo>
                  <a:pt x="178966" y="357188"/>
                  <a:pt x="167580" y="353764"/>
                  <a:pt x="158428" y="346695"/>
                </a:cubicBezTo>
                <a:cubicBezTo>
                  <a:pt x="104105" y="305246"/>
                  <a:pt x="0" y="208285"/>
                  <a:pt x="0" y="124792"/>
                </a:cubicBezTo>
                <a:lnTo>
                  <a:pt x="0" y="122858"/>
                </a:lnTo>
                <a:cubicBezTo>
                  <a:pt x="0" y="68163"/>
                  <a:pt x="44351" y="23812"/>
                  <a:pt x="99045" y="23812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6" name="Text 13"/>
          <p:cNvSpPr/>
          <p:nvPr/>
        </p:nvSpPr>
        <p:spPr>
          <a:xfrm>
            <a:off x="9690239" y="3479704"/>
            <a:ext cx="1270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决裂期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9093707" y="3885932"/>
            <a:ext cx="2463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价值疏离，感情最终破裂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253875" y="4647828"/>
            <a:ext cx="11684000" cy="762000"/>
          </a:xfrm>
          <a:custGeom>
            <a:avLst/>
            <a:gdLst/>
            <a:ahLst/>
            <a:cxnLst/>
            <a:rect l="l" t="t" r="r" b="b"/>
            <a:pathLst>
              <a:path w="11684000" h="762000">
                <a:moveTo>
                  <a:pt x="101597" y="0"/>
                </a:moveTo>
                <a:lnTo>
                  <a:pt x="11582403" y="0"/>
                </a:lnTo>
                <a:cubicBezTo>
                  <a:pt x="11638513" y="0"/>
                  <a:pt x="11684000" y="45487"/>
                  <a:pt x="11684000" y="101597"/>
                </a:cubicBezTo>
                <a:lnTo>
                  <a:pt x="11684000" y="660403"/>
                </a:lnTo>
                <a:cubicBezTo>
                  <a:pt x="11684000" y="716513"/>
                  <a:pt x="11638513" y="762000"/>
                  <a:pt x="115824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20B2AA">
              <a:alpha val="10196"/>
            </a:srgbClr>
          </a:solidFill>
        </p:spPr>
      </p:sp>
      <p:sp>
        <p:nvSpPr>
          <p:cNvPr id="19" name="Text 16"/>
          <p:cNvSpPr/>
          <p:nvPr/>
        </p:nvSpPr>
        <p:spPr>
          <a:xfrm>
            <a:off x="457057" y="4851009"/>
            <a:ext cx="11277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2400" b="1" dirty="0">
                <a:solidFill>
                  <a:srgbClr val="333333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不成熟爱情：</a:t>
            </a:r>
            <a:r>
              <a:rPr lang="en-US" sz="2400" b="1" dirty="0">
                <a:solidFill>
                  <a:srgbClr val="20B2AA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激情</a:t>
            </a:r>
            <a:r>
              <a:rPr lang="en-US" sz="2400" b="1" dirty="0">
                <a:solidFill>
                  <a:srgbClr val="333333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 + </a:t>
            </a:r>
            <a:r>
              <a:rPr lang="en-US" sz="2400" b="1" dirty="0">
                <a:solidFill>
                  <a:srgbClr val="40E0D0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短暂亲密</a:t>
            </a:r>
            <a:r>
              <a:rPr lang="en-US" sz="2400" b="1" dirty="0">
                <a:solidFill>
                  <a:srgbClr val="333333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 - </a:t>
            </a:r>
            <a:r>
              <a:rPr lang="en-US" sz="2400" b="1" dirty="0">
                <a:solidFill>
                  <a:srgbClr val="333333">
                    <a:alpha val="50000"/>
                  </a:srgbClr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承诺</a:t>
            </a:r>
            <a:r>
              <a:rPr lang="en-US" sz="2400" b="1" dirty="0">
                <a:solidFill>
                  <a:srgbClr val="333333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</a:rPr>
              <a:t> = 悲剧</a:t>
            </a:r>
            <a:endParaRPr lang="en-US" sz="2400" b="1" dirty="0">
              <a:solidFill>
                <a:srgbClr val="333333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Heavy" panose="02020900000000000000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00" y="2166620"/>
            <a:ext cx="2419350" cy="136080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0" y="2169795"/>
            <a:ext cx="2414270" cy="135763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1-12:28:58-d3ktq2gs8jdo4os5eds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6879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-125" y="647948"/>
            <a:ext cx="12192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《伤逝》悲剧的</a:t>
            </a:r>
            <a:r>
              <a:rPr lang="zh-CN" alt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多</a:t>
            </a:r>
            <a:r>
              <a:rPr 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重根源</a:t>
            </a:r>
            <a:endParaRPr lang="en-US" sz="1600" dirty="0"/>
          </a:p>
        </p:txBody>
      </p:sp>
      <p:sp>
        <p:nvSpPr>
          <p:cNvPr id="4" name="Shape 1"/>
          <p:cNvSpPr/>
          <p:nvPr>
            <p:custDataLst>
              <p:tags r:id="rId2"/>
            </p:custDataLst>
          </p:nvPr>
        </p:nvSpPr>
        <p:spPr>
          <a:xfrm>
            <a:off x="1283360" y="1327353"/>
            <a:ext cx="0" cy="2184400"/>
          </a:xfrm>
          <a:prstGeom prst="line">
            <a:avLst/>
          </a:prstGeom>
          <a:noFill/>
          <a:ln w="43374">
            <a:solidFill>
              <a:srgbClr val="20B2AA"/>
            </a:solidFill>
            <a:prstDash val="solid"/>
            <a:headEnd type="none"/>
            <a:tailEnd type="none"/>
          </a:ln>
        </p:spPr>
      </p:sp>
      <p:sp>
        <p:nvSpPr>
          <p:cNvPr id="5" name="Shape 2"/>
          <p:cNvSpPr/>
          <p:nvPr>
            <p:custDataLst>
              <p:tags r:id="rId3"/>
            </p:custDataLst>
          </p:nvPr>
        </p:nvSpPr>
        <p:spPr>
          <a:xfrm>
            <a:off x="1283360" y="1327353"/>
            <a:ext cx="4635500" cy="2184400"/>
          </a:xfrm>
          <a:custGeom>
            <a:avLst/>
            <a:gdLst/>
            <a:ahLst/>
            <a:cxnLst/>
            <a:rect l="l" t="t" r="r" b="b"/>
            <a:pathLst>
              <a:path w="4635500" h="2184400">
                <a:moveTo>
                  <a:pt x="0" y="0"/>
                </a:moveTo>
                <a:lnTo>
                  <a:pt x="4483094" y="0"/>
                </a:lnTo>
                <a:cubicBezTo>
                  <a:pt x="4567266" y="0"/>
                  <a:pt x="4635500" y="68234"/>
                  <a:pt x="4635500" y="152406"/>
                </a:cubicBezTo>
                <a:lnTo>
                  <a:pt x="4635500" y="2031994"/>
                </a:lnTo>
                <a:cubicBezTo>
                  <a:pt x="4635500" y="2116166"/>
                  <a:pt x="4567266" y="2184400"/>
                  <a:pt x="4483094" y="2184400"/>
                </a:cubicBezTo>
                <a:lnTo>
                  <a:pt x="0" y="2184400"/>
                </a:lnTo>
                <a:lnTo>
                  <a:pt x="0" y="0"/>
                </a:lnTo>
                <a:close/>
              </a:path>
            </a:pathLst>
          </a:custGeom>
          <a:solidFill>
            <a:srgbClr val="20B2AA">
              <a:alpha val="10196"/>
            </a:srgbClr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3"/>
          <p:cNvSpPr/>
          <p:nvPr>
            <p:custDataLst>
              <p:tags r:id="rId4"/>
            </p:custDataLst>
          </p:nvPr>
        </p:nvSpPr>
        <p:spPr>
          <a:xfrm>
            <a:off x="1631439" y="1632057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20B2AA"/>
          </a:solidFill>
        </p:spPr>
      </p:sp>
      <p:sp>
        <p:nvSpPr>
          <p:cNvPr id="7" name="Shape 4"/>
          <p:cNvSpPr/>
          <p:nvPr>
            <p:custDataLst>
              <p:tags r:id="rId5"/>
            </p:custDataLst>
          </p:nvPr>
        </p:nvSpPr>
        <p:spPr>
          <a:xfrm>
            <a:off x="1771144" y="1784410"/>
            <a:ext cx="228600" cy="203200"/>
          </a:xfrm>
          <a:custGeom>
            <a:avLst/>
            <a:gdLst/>
            <a:ahLst/>
            <a:cxnLst/>
            <a:rect l="l" t="t" r="r" b="b"/>
            <a:pathLst>
              <a:path w="228600" h="203200">
                <a:moveTo>
                  <a:pt x="114300" y="-6350"/>
                </a:moveTo>
                <a:cubicBezTo>
                  <a:pt x="109022" y="-6350"/>
                  <a:pt x="104775" y="-2103"/>
                  <a:pt x="104775" y="3175"/>
                </a:cubicBezTo>
                <a:lnTo>
                  <a:pt x="104775" y="7938"/>
                </a:lnTo>
                <a:lnTo>
                  <a:pt x="104061" y="7938"/>
                </a:lnTo>
                <a:cubicBezTo>
                  <a:pt x="89535" y="7938"/>
                  <a:pt x="77788" y="19725"/>
                  <a:pt x="77788" y="34211"/>
                </a:cubicBezTo>
                <a:cubicBezTo>
                  <a:pt x="77788" y="47466"/>
                  <a:pt x="87670" y="58658"/>
                  <a:pt x="100806" y="60285"/>
                </a:cubicBezTo>
                <a:lnTo>
                  <a:pt x="125016" y="63302"/>
                </a:lnTo>
                <a:cubicBezTo>
                  <a:pt x="127040" y="63540"/>
                  <a:pt x="128588" y="65286"/>
                  <a:pt x="128588" y="67350"/>
                </a:cubicBezTo>
                <a:cubicBezTo>
                  <a:pt x="128588" y="69612"/>
                  <a:pt x="126762" y="71398"/>
                  <a:pt x="124539" y="71398"/>
                </a:cubicBezTo>
                <a:lnTo>
                  <a:pt x="95250" y="71438"/>
                </a:lnTo>
                <a:cubicBezTo>
                  <a:pt x="89098" y="71438"/>
                  <a:pt x="84138" y="76398"/>
                  <a:pt x="84138" y="82550"/>
                </a:cubicBezTo>
                <a:cubicBezTo>
                  <a:pt x="84138" y="88702"/>
                  <a:pt x="89098" y="93663"/>
                  <a:pt x="95250" y="93663"/>
                </a:cubicBezTo>
                <a:lnTo>
                  <a:pt x="104775" y="93663"/>
                </a:lnTo>
                <a:lnTo>
                  <a:pt x="104775" y="98425"/>
                </a:lnTo>
                <a:cubicBezTo>
                  <a:pt x="104775" y="103703"/>
                  <a:pt x="109022" y="107950"/>
                  <a:pt x="114300" y="107950"/>
                </a:cubicBezTo>
                <a:cubicBezTo>
                  <a:pt x="119578" y="107950"/>
                  <a:pt x="123825" y="103703"/>
                  <a:pt x="123825" y="98425"/>
                </a:cubicBezTo>
                <a:lnTo>
                  <a:pt x="123825" y="93663"/>
                </a:lnTo>
                <a:lnTo>
                  <a:pt x="124539" y="93663"/>
                </a:lnTo>
                <a:cubicBezTo>
                  <a:pt x="139065" y="93663"/>
                  <a:pt x="150813" y="81875"/>
                  <a:pt x="150813" y="67389"/>
                </a:cubicBezTo>
                <a:cubicBezTo>
                  <a:pt x="150813" y="54134"/>
                  <a:pt x="140930" y="42942"/>
                  <a:pt x="127794" y="41315"/>
                </a:cubicBezTo>
                <a:lnTo>
                  <a:pt x="103584" y="38298"/>
                </a:lnTo>
                <a:cubicBezTo>
                  <a:pt x="101560" y="38060"/>
                  <a:pt x="100013" y="36314"/>
                  <a:pt x="100013" y="34250"/>
                </a:cubicBezTo>
                <a:cubicBezTo>
                  <a:pt x="100013" y="31988"/>
                  <a:pt x="101838" y="30202"/>
                  <a:pt x="104061" y="30202"/>
                </a:cubicBezTo>
                <a:lnTo>
                  <a:pt x="130175" y="30163"/>
                </a:lnTo>
                <a:cubicBezTo>
                  <a:pt x="136327" y="30163"/>
                  <a:pt x="141288" y="25202"/>
                  <a:pt x="141288" y="19050"/>
                </a:cubicBezTo>
                <a:cubicBezTo>
                  <a:pt x="141288" y="12898"/>
                  <a:pt x="136327" y="7938"/>
                  <a:pt x="130175" y="7938"/>
                </a:cubicBezTo>
                <a:lnTo>
                  <a:pt x="123825" y="7938"/>
                </a:lnTo>
                <a:lnTo>
                  <a:pt x="123825" y="3175"/>
                </a:lnTo>
                <a:cubicBezTo>
                  <a:pt x="123825" y="-2103"/>
                  <a:pt x="119578" y="-6350"/>
                  <a:pt x="114300" y="-6350"/>
                </a:cubicBezTo>
                <a:close/>
                <a:moveTo>
                  <a:pt x="43378" y="135533"/>
                </a:moveTo>
                <a:lnTo>
                  <a:pt x="26472" y="152400"/>
                </a:lnTo>
                <a:lnTo>
                  <a:pt x="12700" y="152400"/>
                </a:lnTo>
                <a:cubicBezTo>
                  <a:pt x="5675" y="152400"/>
                  <a:pt x="0" y="158075"/>
                  <a:pt x="0" y="165100"/>
                </a:cubicBezTo>
                <a:lnTo>
                  <a:pt x="0" y="190500"/>
                </a:lnTo>
                <a:cubicBezTo>
                  <a:pt x="0" y="197525"/>
                  <a:pt x="5675" y="203200"/>
                  <a:pt x="12700" y="203200"/>
                </a:cubicBezTo>
                <a:lnTo>
                  <a:pt x="139898" y="203200"/>
                </a:lnTo>
                <a:cubicBezTo>
                  <a:pt x="151408" y="203200"/>
                  <a:pt x="162639" y="199509"/>
                  <a:pt x="171926" y="192683"/>
                </a:cubicBezTo>
                <a:lnTo>
                  <a:pt x="222171" y="155654"/>
                </a:lnTo>
                <a:cubicBezTo>
                  <a:pt x="229235" y="150455"/>
                  <a:pt x="230743" y="140533"/>
                  <a:pt x="225544" y="133469"/>
                </a:cubicBezTo>
                <a:cubicBezTo>
                  <a:pt x="220345" y="126405"/>
                  <a:pt x="210423" y="124897"/>
                  <a:pt x="203359" y="130096"/>
                </a:cubicBezTo>
                <a:lnTo>
                  <a:pt x="155813" y="165100"/>
                </a:lnTo>
                <a:lnTo>
                  <a:pt x="111125" y="165100"/>
                </a:lnTo>
                <a:cubicBezTo>
                  <a:pt x="105847" y="165100"/>
                  <a:pt x="101600" y="160853"/>
                  <a:pt x="101600" y="155575"/>
                </a:cubicBezTo>
                <a:cubicBezTo>
                  <a:pt x="101600" y="150297"/>
                  <a:pt x="105847" y="146050"/>
                  <a:pt x="111125" y="146050"/>
                </a:cubicBezTo>
                <a:lnTo>
                  <a:pt x="139700" y="146050"/>
                </a:lnTo>
                <a:cubicBezTo>
                  <a:pt x="146725" y="146050"/>
                  <a:pt x="152400" y="140375"/>
                  <a:pt x="152400" y="133350"/>
                </a:cubicBezTo>
                <a:cubicBezTo>
                  <a:pt x="152400" y="126325"/>
                  <a:pt x="146725" y="120650"/>
                  <a:pt x="139700" y="120650"/>
                </a:cubicBezTo>
                <a:lnTo>
                  <a:pt x="79296" y="120650"/>
                </a:lnTo>
                <a:cubicBezTo>
                  <a:pt x="65842" y="120650"/>
                  <a:pt x="52903" y="126008"/>
                  <a:pt x="43378" y="135533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5"/>
          <p:cNvSpPr/>
          <p:nvPr>
            <p:custDataLst>
              <p:tags r:id="rId6"/>
            </p:custDataLst>
          </p:nvPr>
        </p:nvSpPr>
        <p:spPr>
          <a:xfrm>
            <a:off x="2291677" y="1708234"/>
            <a:ext cx="152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经济依附</a:t>
            </a:r>
            <a:endParaRPr lang="en-US" sz="1600" dirty="0"/>
          </a:p>
        </p:txBody>
      </p:sp>
      <p:sp>
        <p:nvSpPr>
          <p:cNvPr id="9" name="Text 6"/>
          <p:cNvSpPr/>
          <p:nvPr>
            <p:custDataLst>
              <p:tags r:id="rId7"/>
            </p:custDataLst>
          </p:nvPr>
        </p:nvSpPr>
        <p:spPr>
          <a:xfrm>
            <a:off x="1631439" y="2292296"/>
            <a:ext cx="4245356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涓生失业导致生活困顿，经济不独立使子君失去人格独立的基础，爱情沦为生存的附庸。</a:t>
            </a:r>
            <a:endParaRPr lang="en-US" sz="1600" dirty="0"/>
          </a:p>
        </p:txBody>
      </p:sp>
      <p:sp>
        <p:nvSpPr>
          <p:cNvPr id="10" name="Shape 7"/>
          <p:cNvSpPr/>
          <p:nvPr>
            <p:custDataLst>
              <p:tags r:id="rId8"/>
            </p:custDataLst>
          </p:nvPr>
        </p:nvSpPr>
        <p:spPr>
          <a:xfrm>
            <a:off x="6363305" y="1327353"/>
            <a:ext cx="0" cy="2184400"/>
          </a:xfrm>
          <a:prstGeom prst="line">
            <a:avLst/>
          </a:prstGeom>
          <a:noFill/>
          <a:ln w="43374">
            <a:solidFill>
              <a:srgbClr val="40E0D0"/>
            </a:solidFill>
            <a:prstDash val="solid"/>
            <a:headEnd type="none"/>
            <a:tailEnd type="none"/>
          </a:ln>
        </p:spPr>
      </p:sp>
      <p:sp>
        <p:nvSpPr>
          <p:cNvPr id="11" name="Shape 8"/>
          <p:cNvSpPr/>
          <p:nvPr>
            <p:custDataLst>
              <p:tags r:id="rId9"/>
            </p:custDataLst>
          </p:nvPr>
        </p:nvSpPr>
        <p:spPr>
          <a:xfrm>
            <a:off x="6363305" y="1327353"/>
            <a:ext cx="4635500" cy="2184400"/>
          </a:xfrm>
          <a:custGeom>
            <a:avLst/>
            <a:gdLst/>
            <a:ahLst/>
            <a:cxnLst/>
            <a:rect l="l" t="t" r="r" b="b"/>
            <a:pathLst>
              <a:path w="4635500" h="2184400">
                <a:moveTo>
                  <a:pt x="0" y="0"/>
                </a:moveTo>
                <a:lnTo>
                  <a:pt x="4483094" y="0"/>
                </a:lnTo>
                <a:cubicBezTo>
                  <a:pt x="4567266" y="0"/>
                  <a:pt x="4635500" y="68234"/>
                  <a:pt x="4635500" y="152406"/>
                </a:cubicBezTo>
                <a:lnTo>
                  <a:pt x="4635500" y="2031994"/>
                </a:lnTo>
                <a:cubicBezTo>
                  <a:pt x="4635500" y="2116166"/>
                  <a:pt x="4567266" y="2184400"/>
                  <a:pt x="4483094" y="2184400"/>
                </a:cubicBezTo>
                <a:lnTo>
                  <a:pt x="0" y="2184400"/>
                </a:lnTo>
                <a:lnTo>
                  <a:pt x="0" y="0"/>
                </a:lnTo>
                <a:close/>
              </a:path>
            </a:pathLst>
          </a:custGeom>
          <a:solidFill>
            <a:srgbClr val="40E0D0">
              <a:alpha val="10196"/>
            </a:srgbClr>
          </a:solidFill>
          <a:effectLst>
            <a:outerShdw blurRad="76200" dist="508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2" name="Shape 9"/>
          <p:cNvSpPr/>
          <p:nvPr>
            <p:custDataLst>
              <p:tags r:id="rId10"/>
            </p:custDataLst>
          </p:nvPr>
        </p:nvSpPr>
        <p:spPr>
          <a:xfrm>
            <a:off x="6711384" y="1632057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0E0D0"/>
          </a:solidFill>
        </p:spPr>
      </p:sp>
      <p:sp>
        <p:nvSpPr>
          <p:cNvPr id="13" name="Shape 10"/>
          <p:cNvSpPr/>
          <p:nvPr>
            <p:custDataLst>
              <p:tags r:id="rId11"/>
            </p:custDataLst>
          </p:nvPr>
        </p:nvSpPr>
        <p:spPr>
          <a:xfrm>
            <a:off x="6876490" y="1784410"/>
            <a:ext cx="177800" cy="203200"/>
          </a:xfrm>
          <a:custGeom>
            <a:avLst/>
            <a:gdLst/>
            <a:ahLst/>
            <a:cxnLst/>
            <a:rect l="l" t="t" r="r" b="b"/>
            <a:pathLst>
              <a:path w="177800" h="203200">
                <a:moveTo>
                  <a:pt x="38100" y="203200"/>
                </a:moveTo>
                <a:lnTo>
                  <a:pt x="165100" y="203200"/>
                </a:lnTo>
                <a:cubicBezTo>
                  <a:pt x="172125" y="203200"/>
                  <a:pt x="177800" y="197525"/>
                  <a:pt x="177800" y="190500"/>
                </a:cubicBezTo>
                <a:cubicBezTo>
                  <a:pt x="177800" y="183475"/>
                  <a:pt x="172125" y="177800"/>
                  <a:pt x="165100" y="177800"/>
                </a:cubicBezTo>
                <a:lnTo>
                  <a:pt x="165100" y="151328"/>
                </a:lnTo>
                <a:cubicBezTo>
                  <a:pt x="172482" y="148709"/>
                  <a:pt x="177800" y="141645"/>
                  <a:pt x="177800" y="133350"/>
                </a:cubicBezTo>
                <a:lnTo>
                  <a:pt x="177800" y="19050"/>
                </a:lnTo>
                <a:cubicBezTo>
                  <a:pt x="177800" y="8533"/>
                  <a:pt x="169267" y="0"/>
                  <a:pt x="158750" y="0"/>
                </a:cubicBezTo>
                <a:lnTo>
                  <a:pt x="38100" y="0"/>
                </a:lnTo>
                <a:cubicBezTo>
                  <a:pt x="17066" y="0"/>
                  <a:pt x="0" y="17066"/>
                  <a:pt x="0" y="38100"/>
                </a:cubicBezTo>
                <a:lnTo>
                  <a:pt x="0" y="165100"/>
                </a:lnTo>
                <a:cubicBezTo>
                  <a:pt x="0" y="186134"/>
                  <a:pt x="17066" y="203200"/>
                  <a:pt x="38100" y="203200"/>
                </a:cubicBezTo>
                <a:close/>
                <a:moveTo>
                  <a:pt x="25400" y="165100"/>
                </a:moveTo>
                <a:cubicBezTo>
                  <a:pt x="25400" y="158075"/>
                  <a:pt x="31075" y="152400"/>
                  <a:pt x="38100" y="152400"/>
                </a:cubicBezTo>
                <a:lnTo>
                  <a:pt x="139700" y="152400"/>
                </a:lnTo>
                <a:lnTo>
                  <a:pt x="139700" y="177800"/>
                </a:lnTo>
                <a:lnTo>
                  <a:pt x="38100" y="177800"/>
                </a:lnTo>
                <a:cubicBezTo>
                  <a:pt x="31075" y="177800"/>
                  <a:pt x="25400" y="172125"/>
                  <a:pt x="25400" y="165100"/>
                </a:cubicBezTo>
                <a:close/>
                <a:moveTo>
                  <a:pt x="107950" y="64770"/>
                </a:moveTo>
                <a:lnTo>
                  <a:pt x="107950" y="69850"/>
                </a:lnTo>
                <a:cubicBezTo>
                  <a:pt x="107950" y="73343"/>
                  <a:pt x="105093" y="76200"/>
                  <a:pt x="101600" y="76200"/>
                </a:cubicBezTo>
                <a:lnTo>
                  <a:pt x="76200" y="76200"/>
                </a:lnTo>
                <a:cubicBezTo>
                  <a:pt x="72708" y="76200"/>
                  <a:pt x="69850" y="73343"/>
                  <a:pt x="69850" y="69850"/>
                </a:cubicBezTo>
                <a:lnTo>
                  <a:pt x="69850" y="64770"/>
                </a:lnTo>
                <a:cubicBezTo>
                  <a:pt x="62151" y="60127"/>
                  <a:pt x="57150" y="52745"/>
                  <a:pt x="57150" y="44450"/>
                </a:cubicBezTo>
                <a:cubicBezTo>
                  <a:pt x="57150" y="30440"/>
                  <a:pt x="71358" y="19050"/>
                  <a:pt x="88900" y="19050"/>
                </a:cubicBezTo>
                <a:cubicBezTo>
                  <a:pt x="106442" y="19050"/>
                  <a:pt x="120650" y="30440"/>
                  <a:pt x="120650" y="44450"/>
                </a:cubicBezTo>
                <a:cubicBezTo>
                  <a:pt x="120650" y="52745"/>
                  <a:pt x="115649" y="60127"/>
                  <a:pt x="107950" y="64770"/>
                </a:cubicBezTo>
                <a:close/>
                <a:moveTo>
                  <a:pt x="82550" y="44450"/>
                </a:moveTo>
                <a:cubicBezTo>
                  <a:pt x="82550" y="40945"/>
                  <a:pt x="79705" y="38100"/>
                  <a:pt x="76200" y="38100"/>
                </a:cubicBezTo>
                <a:cubicBezTo>
                  <a:pt x="72695" y="38100"/>
                  <a:pt x="69850" y="40945"/>
                  <a:pt x="69850" y="44450"/>
                </a:cubicBezTo>
                <a:cubicBezTo>
                  <a:pt x="69850" y="47955"/>
                  <a:pt x="72695" y="50800"/>
                  <a:pt x="76200" y="50800"/>
                </a:cubicBezTo>
                <a:cubicBezTo>
                  <a:pt x="79705" y="50800"/>
                  <a:pt x="82550" y="47955"/>
                  <a:pt x="82550" y="44450"/>
                </a:cubicBezTo>
                <a:close/>
                <a:moveTo>
                  <a:pt x="101600" y="50800"/>
                </a:moveTo>
                <a:cubicBezTo>
                  <a:pt x="105105" y="50800"/>
                  <a:pt x="107950" y="47955"/>
                  <a:pt x="107950" y="44450"/>
                </a:cubicBezTo>
                <a:cubicBezTo>
                  <a:pt x="107950" y="40945"/>
                  <a:pt x="105105" y="38100"/>
                  <a:pt x="101600" y="38100"/>
                </a:cubicBezTo>
                <a:cubicBezTo>
                  <a:pt x="98095" y="38100"/>
                  <a:pt x="95250" y="40945"/>
                  <a:pt x="95250" y="44450"/>
                </a:cubicBezTo>
                <a:cubicBezTo>
                  <a:pt x="95250" y="47955"/>
                  <a:pt x="98095" y="50800"/>
                  <a:pt x="101600" y="50800"/>
                </a:cubicBezTo>
                <a:close/>
                <a:moveTo>
                  <a:pt x="131048" y="88781"/>
                </a:moveTo>
                <a:cubicBezTo>
                  <a:pt x="132874" y="92789"/>
                  <a:pt x="131088" y="97473"/>
                  <a:pt x="127119" y="99298"/>
                </a:cubicBezTo>
                <a:lnTo>
                  <a:pt x="108109" y="107950"/>
                </a:lnTo>
                <a:lnTo>
                  <a:pt x="127119" y="116602"/>
                </a:lnTo>
                <a:cubicBezTo>
                  <a:pt x="131128" y="118428"/>
                  <a:pt x="132874" y="123111"/>
                  <a:pt x="131048" y="127119"/>
                </a:cubicBezTo>
                <a:cubicBezTo>
                  <a:pt x="129223" y="131128"/>
                  <a:pt x="124539" y="132874"/>
                  <a:pt x="120531" y="131048"/>
                </a:cubicBezTo>
                <a:lnTo>
                  <a:pt x="88900" y="116681"/>
                </a:lnTo>
                <a:lnTo>
                  <a:pt x="57269" y="131048"/>
                </a:lnTo>
                <a:cubicBezTo>
                  <a:pt x="53261" y="132874"/>
                  <a:pt x="48578" y="131088"/>
                  <a:pt x="46752" y="127119"/>
                </a:cubicBezTo>
                <a:cubicBezTo>
                  <a:pt x="44926" y="123150"/>
                  <a:pt x="46712" y="118428"/>
                  <a:pt x="50681" y="116602"/>
                </a:cubicBezTo>
                <a:lnTo>
                  <a:pt x="69691" y="107950"/>
                </a:lnTo>
                <a:lnTo>
                  <a:pt x="50681" y="99298"/>
                </a:lnTo>
                <a:cubicBezTo>
                  <a:pt x="46673" y="97473"/>
                  <a:pt x="44926" y="92789"/>
                  <a:pt x="46752" y="88781"/>
                </a:cubicBezTo>
                <a:cubicBezTo>
                  <a:pt x="48578" y="84773"/>
                  <a:pt x="53261" y="83026"/>
                  <a:pt x="57269" y="84852"/>
                </a:cubicBezTo>
                <a:lnTo>
                  <a:pt x="88900" y="99219"/>
                </a:lnTo>
                <a:lnTo>
                  <a:pt x="120531" y="84852"/>
                </a:lnTo>
                <a:cubicBezTo>
                  <a:pt x="124539" y="83026"/>
                  <a:pt x="129223" y="84812"/>
                  <a:pt x="131048" y="88781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4" name="Text 11"/>
          <p:cNvSpPr/>
          <p:nvPr>
            <p:custDataLst>
              <p:tags r:id="rId12"/>
            </p:custDataLst>
          </p:nvPr>
        </p:nvSpPr>
        <p:spPr>
          <a:xfrm>
            <a:off x="7371622" y="1708234"/>
            <a:ext cx="152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40E0D0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精神失步</a:t>
            </a:r>
            <a:endParaRPr lang="en-US" sz="1600" dirty="0"/>
          </a:p>
        </p:txBody>
      </p:sp>
      <p:sp>
        <p:nvSpPr>
          <p:cNvPr id="15" name="Text 12"/>
          <p:cNvSpPr/>
          <p:nvPr>
            <p:custDataLst>
              <p:tags r:id="rId13"/>
            </p:custDataLst>
          </p:nvPr>
        </p:nvSpPr>
        <p:spPr>
          <a:xfrm>
            <a:off x="6711384" y="2292296"/>
            <a:ext cx="40259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子君婚后与涓生精神世界渐行渐远，失去“更新与创造”的能力，导致情感孤独。</a:t>
            </a: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>
            <a:off x="253875" y="3899699"/>
            <a:ext cx="11684000" cy="660400"/>
          </a:xfrm>
          <a:custGeom>
            <a:avLst/>
            <a:gdLst/>
            <a:ahLst/>
            <a:cxnLst/>
            <a:rect l="l" t="t" r="r" b="b"/>
            <a:pathLst>
              <a:path w="11684000" h="660400">
                <a:moveTo>
                  <a:pt x="101603" y="0"/>
                </a:moveTo>
                <a:lnTo>
                  <a:pt x="11582397" y="0"/>
                </a:lnTo>
                <a:cubicBezTo>
                  <a:pt x="11638511" y="0"/>
                  <a:pt x="11684000" y="45489"/>
                  <a:pt x="11684000" y="101603"/>
                </a:cubicBezTo>
                <a:lnTo>
                  <a:pt x="11684000" y="558797"/>
                </a:lnTo>
                <a:cubicBezTo>
                  <a:pt x="11684000" y="614911"/>
                  <a:pt x="11638511" y="660400"/>
                  <a:pt x="11582397" y="660400"/>
                </a:cubicBezTo>
                <a:lnTo>
                  <a:pt x="101603" y="660400"/>
                </a:lnTo>
                <a:cubicBezTo>
                  <a:pt x="45527" y="660400"/>
                  <a:pt x="0" y="614873"/>
                  <a:pt x="0" y="5587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80B3EE">
              <a:alpha val="20000"/>
            </a:srgbClr>
          </a:solidFill>
        </p:spPr>
      </p:sp>
      <p:sp>
        <p:nvSpPr>
          <p:cNvPr id="17" name="Text 14"/>
          <p:cNvSpPr/>
          <p:nvPr/>
        </p:nvSpPr>
        <p:spPr>
          <a:xfrm>
            <a:off x="406228" y="3990454"/>
            <a:ext cx="113792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核心教训：爱情需要</a:t>
            </a:r>
            <a:r>
              <a:rPr lang="en-US" sz="1800" b="1" dirty="0">
                <a:solidFill>
                  <a:srgbClr val="20B2A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物质</a:t>
            </a: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与</a:t>
            </a:r>
            <a:r>
              <a:rPr lang="en-US" sz="1800" b="1" dirty="0">
                <a:solidFill>
                  <a:srgbClr val="40E0D0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精神</a:t>
            </a:r>
            <a:r>
              <a:rPr lang="en-US" sz="18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的双重地基。</a:t>
            </a:r>
            <a:endParaRPr lang="en-US" sz="1600" dirty="0"/>
          </a:p>
        </p:txBody>
      </p:sp>
      <p:sp>
        <p:nvSpPr>
          <p:cNvPr id="18" name="Text 0"/>
          <p:cNvSpPr/>
          <p:nvPr/>
        </p:nvSpPr>
        <p:spPr>
          <a:xfrm>
            <a:off x="1091565" y="5129530"/>
            <a:ext cx="490347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00000"/>
              </a:lnSpc>
            </a:pPr>
            <a:r>
              <a:rPr lang="zh-CN" alt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社会的局限与迫害？</a:t>
            </a:r>
            <a:endParaRPr lang="zh-CN" altLang="en-US" sz="3000" b="1" dirty="0">
              <a:solidFill>
                <a:srgbClr val="20B2AA"/>
              </a:solidFill>
              <a:latin typeface="Noto Sans SC" panose="020B0500000000000000" pitchFamily="34" charset="-122"/>
              <a:ea typeface="Noto Sans SC" panose="020B0500000000000000" pitchFamily="34" charset="-122"/>
              <a:cs typeface="Noto Sans SC" panose="020B0500000000000000" pitchFamily="34" charset="-120"/>
            </a:endParaRPr>
          </a:p>
        </p:txBody>
      </p:sp>
      <p:sp>
        <p:nvSpPr>
          <p:cNvPr id="19" name="Text 0"/>
          <p:cNvSpPr/>
          <p:nvPr/>
        </p:nvSpPr>
        <p:spPr>
          <a:xfrm>
            <a:off x="6553835" y="5129530"/>
            <a:ext cx="490347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00000"/>
              </a:lnSpc>
            </a:pPr>
            <a:r>
              <a:rPr lang="zh-CN" altLang="en-US" sz="3000" b="1" dirty="0">
                <a:solidFill>
                  <a:srgbClr val="20B2AA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知识分子的弱点？</a:t>
            </a:r>
            <a:endParaRPr lang="zh-CN" altLang="en-US" sz="3000" b="1" dirty="0">
              <a:solidFill>
                <a:srgbClr val="20B2AA"/>
              </a:solidFill>
              <a:latin typeface="Noto Sans SC" panose="020B0500000000000000" pitchFamily="34" charset="-122"/>
              <a:ea typeface="Noto Sans SC" panose="020B0500000000000000" pitchFamily="34" charset="-122"/>
              <a:cs typeface="Noto Sans SC" panose="020B0500000000000000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628900" y="1594632"/>
            <a:ext cx="5962650" cy="5962650"/>
          </a:xfrm>
          <a:prstGeom prst="donut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3" name="Text 1"/>
          <p:cNvSpPr/>
          <p:nvPr/>
        </p:nvSpPr>
        <p:spPr>
          <a:xfrm>
            <a:off x="-2628900" y="1594632"/>
            <a:ext cx="5962650" cy="596265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17160000">
            <a:off x="1818005" y="6063762"/>
            <a:ext cx="1478915" cy="147891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5" name="Text 3"/>
          <p:cNvSpPr/>
          <p:nvPr/>
        </p:nvSpPr>
        <p:spPr>
          <a:xfrm rot="17160000">
            <a:off x="1818005" y="6063762"/>
            <a:ext cx="1478915" cy="147891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9130626" y="-877423"/>
            <a:ext cx="4990465" cy="4990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/>
              </a:gs>
            </a:gsLst>
            <a:lin ang="5400000" scaled="1"/>
          </a:gradFill>
        </p:spPr>
      </p:sp>
      <p:sp>
        <p:nvSpPr>
          <p:cNvPr id="7" name="Text 5"/>
          <p:cNvSpPr/>
          <p:nvPr/>
        </p:nvSpPr>
        <p:spPr>
          <a:xfrm>
            <a:off x="9130626" y="-877423"/>
            <a:ext cx="4990465" cy="4990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10584815" y="5888502"/>
            <a:ext cx="2082165" cy="2082165"/>
          </a:xfrm>
          <a:prstGeom prst="blockArc">
            <a:avLst/>
          </a:prstGeom>
          <a:gradFill flip="none" rotWithShape="1">
            <a:gsLst>
              <a:gs pos="0">
                <a:srgbClr val="90D0DF"/>
              </a:gs>
              <a:gs pos="4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9" name="Text 7"/>
          <p:cNvSpPr/>
          <p:nvPr/>
        </p:nvSpPr>
        <p:spPr>
          <a:xfrm>
            <a:off x="10584815" y="5888502"/>
            <a:ext cx="2082165" cy="20821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2769347" y="3868507"/>
            <a:ext cx="6653306" cy="96081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600" dirty="0">
                <a:solidFill>
                  <a:srgbClr val="63BCCA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理论升维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188313" y="1594675"/>
            <a:ext cx="1815374" cy="1815374"/>
          </a:xfrm>
          <a:prstGeom prst="ellipse">
            <a:avLst/>
          </a:prstGeom>
          <a:gradFill flip="none" rotWithShape="1">
            <a:gsLst>
              <a:gs pos="0">
                <a:srgbClr val="90D0DF"/>
              </a:gs>
              <a:gs pos="12000">
                <a:srgbClr val="90D0DF"/>
              </a:gs>
              <a:gs pos="100000">
                <a:srgbClr val="F6F8FD">
                  <a:alpha val="0"/>
                </a:srgbClr>
              </a:gs>
            </a:gsLst>
            <a:lin ang="5400000" scaled="1"/>
          </a:gradFill>
        </p:spPr>
      </p:sp>
      <p:sp>
        <p:nvSpPr>
          <p:cNvPr id="12" name="Text 10"/>
          <p:cNvSpPr/>
          <p:nvPr/>
        </p:nvSpPr>
        <p:spPr>
          <a:xfrm>
            <a:off x="5188313" y="1594675"/>
            <a:ext cx="1815374" cy="1815374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6600" dirty="0">
                <a:solidFill>
                  <a:srgbClr val="0E7F8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03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693785" y="-474789"/>
            <a:ext cx="2069465" cy="2069465"/>
          </a:xfrm>
          <a:prstGeom prst="ellipse">
            <a:avLst/>
          </a:prstGeom>
          <a:gradFill flip="none" rotWithShape="1">
            <a:gsLst>
              <a:gs pos="0">
                <a:srgbClr val="F6F8FD">
                  <a:alpha val="0"/>
                </a:srgbClr>
              </a:gs>
              <a:gs pos="100000">
                <a:srgbClr val="90D0DF">
                  <a:alpha val="34000"/>
                </a:srgbClr>
              </a:gs>
            </a:gsLst>
            <a:lin ang="5400000" scaled="1"/>
          </a:gradFill>
        </p:spPr>
      </p:sp>
      <p:sp>
        <p:nvSpPr>
          <p:cNvPr id="14" name="Text 12"/>
          <p:cNvSpPr/>
          <p:nvPr/>
        </p:nvSpPr>
        <p:spPr>
          <a:xfrm>
            <a:off x="8693785" y="-474789"/>
            <a:ext cx="2069465" cy="20694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10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11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12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13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14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15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16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17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18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19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2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20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21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22.xml><?xml version="1.0" encoding="utf-8"?>
<p:tagLst xmlns:p="http://schemas.openxmlformats.org/presentationml/2006/main">
  <p:tag name="KSO_WM_DIAGRAM_VIRTUALLY_FRAME" val="{&quot;height&quot;:172.00000000000003,&quot;left&quot;:101.051968503937,&quot;top&quot;:104.5159842519685,&quot;width&quot;:764.9956692913386}"/>
</p:tagLst>
</file>

<file path=ppt/tags/tag23.xml><?xml version="1.0" encoding="utf-8"?>
<p:tagLst xmlns:p="http://schemas.openxmlformats.org/presentationml/2006/main">
  <p:tag name="commondata" val="eyJoZGlkIjoiZjFmZWIzNDg2MmIzZjExOTIzMmViNTBmYTMwYTk0ZWYifQ=="/>
</p:tagLst>
</file>

<file path=ppt/tags/tag3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4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5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6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7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8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ags/tag9.xml><?xml version="1.0" encoding="utf-8"?>
<p:tagLst xmlns:p="http://schemas.openxmlformats.org/presentationml/2006/main">
  <p:tag name="KSO_WM_DIAGRAM_VIRTUALLY_FRAME" val="{&quot;height&quot;:410.98330708661416,&quot;left&quot;:448.19377952755906,&quot;top&quot;:70.91669291338583,&quot;width&quot;:422.043779527559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1452</Words>
  <Application>WPS 演示</Application>
  <PresentationFormat>On-screen Show (16:9)</PresentationFormat>
  <Paragraphs>218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MiSans</vt:lpstr>
      <vt:lpstr>MiSans</vt:lpstr>
      <vt:lpstr>Calibri</vt:lpstr>
      <vt:lpstr>Calibri</vt:lpstr>
      <vt:lpstr>Calibri</vt:lpstr>
      <vt:lpstr>Noto Sans SC</vt:lpstr>
      <vt:lpstr>Noto Sans SC</vt:lpstr>
      <vt:lpstr>微软雅黑</vt:lpstr>
      <vt:lpstr>Arial Unicode MS</vt:lpstr>
      <vt:lpstr>等线</vt:lpstr>
      <vt:lpstr>Times New Roman</vt:lpstr>
      <vt:lpstr>思源宋体 CN Medium</vt:lpstr>
      <vt:lpstr>Microsoft YaHei UI Light</vt:lpstr>
      <vt:lpstr>Malgun Gothic</vt:lpstr>
      <vt:lpstr>思源宋体 CN Light</vt:lpstr>
      <vt:lpstr>思源宋体 CN Heavy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从《伤逝》看爱情三元素</dc:title>
  <dc:creator>Kimi</dc:creator>
  <dc:subject>从《伤逝》看爱情三元素</dc:subject>
  <cp:lastModifiedBy>徐傲</cp:lastModifiedBy>
  <cp:revision>7</cp:revision>
  <dcterms:created xsi:type="dcterms:W3CDTF">2025-11-03T10:52:00Z</dcterms:created>
  <dcterms:modified xsi:type="dcterms:W3CDTF">2025-11-12T12:42:27Z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{"Label":"从《伤逝》看爱情三元素","ContentProducer":"001191110108MACG2KBH8F10000","ProduceID":"d448cq5hstklgqiq4v90","ReservedCode1":"","ContentPropagator":"001191110108MACG2KBH8F20000","PropagateID":"d448cq5hstklgqiq4v90","ReservedCode2":""}</vt:lpwstr>
  </property>
  <property fmtid="{D5CDD505-2E9C-101B-9397-08002B2CF9AE}" pid="3" name="ICV">
    <vt:lpwstr>168F88FE5635424299278C43B45FA5E3_12</vt:lpwstr>
  </property>
  <property fmtid="{D5CDD505-2E9C-101B-9397-08002B2CF9AE}" pid="4" name="KSOProductBuildVer">
    <vt:lpwstr>2052-12.1.0.16929</vt:lpwstr>
  </property>
</Properties>
</file>