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1" r:id="rId18"/>
    <p:sldId id="272" r:id="rId19"/>
    <p:sldId id="273" r:id="rId20"/>
    <p:sldId id="275" r:id="rId21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DE6FF"/>
    <a:srgbClr val="ACE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PTIST_MASTER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40.xml"/><Relationship Id="rId8" Type="http://schemas.openxmlformats.org/officeDocument/2006/relationships/tags" Target="../tags/tag39.xml"/><Relationship Id="rId7" Type="http://schemas.openxmlformats.org/officeDocument/2006/relationships/tags" Target="../tags/tag38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5" Type="http://schemas.openxmlformats.org/officeDocument/2006/relationships/notesSlide" Target="../notesSlides/notesSlide10.xml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44.xml"/><Relationship Id="rId12" Type="http://schemas.openxmlformats.org/officeDocument/2006/relationships/tags" Target="../tags/tag43.xml"/><Relationship Id="rId11" Type="http://schemas.openxmlformats.org/officeDocument/2006/relationships/tags" Target="../tags/tag42.xml"/><Relationship Id="rId10" Type="http://schemas.openxmlformats.org/officeDocument/2006/relationships/tags" Target="../tags/tag41.xml"/><Relationship Id="rId1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52.xml"/><Relationship Id="rId8" Type="http://schemas.openxmlformats.org/officeDocument/2006/relationships/tags" Target="../tags/tag51.xml"/><Relationship Id="rId7" Type="http://schemas.openxmlformats.org/officeDocument/2006/relationships/tags" Target="../tags/tag50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3" Type="http://schemas.openxmlformats.org/officeDocument/2006/relationships/notesSlide" Target="../notesSlides/notesSlide11.xml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17.png"/><Relationship Id="rId10" Type="http://schemas.openxmlformats.org/officeDocument/2006/relationships/tags" Target="../tags/tag53.xml"/><Relationship Id="rId1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2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1.png"/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61.xml"/><Relationship Id="rId8" Type="http://schemas.openxmlformats.org/officeDocument/2006/relationships/tags" Target="../tags/tag60.xml"/><Relationship Id="rId7" Type="http://schemas.openxmlformats.org/officeDocument/2006/relationships/tags" Target="../tags/tag59.xml"/><Relationship Id="rId6" Type="http://schemas.openxmlformats.org/officeDocument/2006/relationships/tags" Target="../tags/tag58.xml"/><Relationship Id="rId5" Type="http://schemas.openxmlformats.org/officeDocument/2006/relationships/tags" Target="../tags/tag57.xml"/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9" Type="http://schemas.openxmlformats.org/officeDocument/2006/relationships/notesSlide" Target="../notesSlides/notesSlide13.xml"/><Relationship Id="rId18" Type="http://schemas.openxmlformats.org/officeDocument/2006/relationships/slideLayout" Target="../slideLayouts/slideLayout1.xml"/><Relationship Id="rId17" Type="http://schemas.openxmlformats.org/officeDocument/2006/relationships/tags" Target="../tags/tag69.xml"/><Relationship Id="rId16" Type="http://schemas.openxmlformats.org/officeDocument/2006/relationships/tags" Target="../tags/tag68.xml"/><Relationship Id="rId15" Type="http://schemas.openxmlformats.org/officeDocument/2006/relationships/tags" Target="../tags/tag67.xml"/><Relationship Id="rId14" Type="http://schemas.openxmlformats.org/officeDocument/2006/relationships/tags" Target="../tags/tag66.xml"/><Relationship Id="rId13" Type="http://schemas.openxmlformats.org/officeDocument/2006/relationships/tags" Target="../tags/tag65.xml"/><Relationship Id="rId12" Type="http://schemas.openxmlformats.org/officeDocument/2006/relationships/tags" Target="../tags/tag64.xml"/><Relationship Id="rId11" Type="http://schemas.openxmlformats.org/officeDocument/2006/relationships/tags" Target="../tags/tag63.xml"/><Relationship Id="rId10" Type="http://schemas.openxmlformats.org/officeDocument/2006/relationships/tags" Target="../tags/tag62.xml"/><Relationship Id="rId1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5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11.png"/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13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8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24.png"/><Relationship Id="rId4" Type="http://schemas.openxmlformats.org/officeDocument/2006/relationships/image" Target="../media/image4.png"/><Relationship Id="rId3" Type="http://schemas.openxmlformats.org/officeDocument/2006/relationships/image" Target="../media/image23.pn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5" Type="http://schemas.openxmlformats.org/officeDocument/2006/relationships/notesSlide" Target="../notesSlides/notesSlide4.xml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20.xml"/><Relationship Id="rId8" Type="http://schemas.openxmlformats.org/officeDocument/2006/relationships/tags" Target="../tags/tag19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1" Type="http://schemas.openxmlformats.org/officeDocument/2006/relationships/notesSlide" Target="../notesSlides/notesSlide5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1.png"/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27.xml"/><Relationship Id="rId8" Type="http://schemas.openxmlformats.org/officeDocument/2006/relationships/image" Target="../media/image15.png"/><Relationship Id="rId7" Type="http://schemas.openxmlformats.org/officeDocument/2006/relationships/tags" Target="../tags/tag26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6" Type="http://schemas.openxmlformats.org/officeDocument/2006/relationships/notesSlide" Target="../notesSlides/notesSlide8.xml"/><Relationship Id="rId15" Type="http://schemas.openxmlformats.org/officeDocument/2006/relationships/slideLayout" Target="../slideLayouts/slideLayout1.xml"/><Relationship Id="rId14" Type="http://schemas.openxmlformats.org/officeDocument/2006/relationships/tags" Target="../tags/tag32.xml"/><Relationship Id="rId13" Type="http://schemas.openxmlformats.org/officeDocument/2006/relationships/tags" Target="../tags/tag31.xml"/><Relationship Id="rId12" Type="http://schemas.openxmlformats.org/officeDocument/2006/relationships/tags" Target="../tags/tag30.xml"/><Relationship Id="rId11" Type="http://schemas.openxmlformats.org/officeDocument/2006/relationships/tags" Target="../tags/tag29.xml"/><Relationship Id="rId10" Type="http://schemas.openxmlformats.org/officeDocument/2006/relationships/tags" Target="../tags/tag28.xml"/><Relationship Id="rId1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1.png"/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10-10-14:09:15-d3ka62os8jdo4os5ea1g.jpg"/>
          <p:cNvPicPr>
            <a:picLocks noChangeAspect="1"/>
          </p:cNvPicPr>
          <p:nvPr/>
        </p:nvPicPr>
        <p:blipFill>
          <a:blip r:embed="rId2">
            <a:alphaModFix amt="47000"/>
          </a:blip>
          <a:stretch>
            <a:fillRect/>
          </a:stretch>
        </p:blipFill>
        <p:spPr>
          <a:xfrm rot="5400000">
            <a:off x="5808345" y="474980"/>
            <a:ext cx="6858635" cy="59086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rcRect r="84" b="3667"/>
          <a:stretch>
            <a:fillRect/>
          </a:stretch>
        </p:blipFill>
        <p:spPr>
          <a:xfrm>
            <a:off x="7087870" y="232410"/>
            <a:ext cx="4419600" cy="6392545"/>
          </a:xfrm>
          <a:prstGeom prst="roundRect">
            <a:avLst/>
          </a:prstGeom>
        </p:spPr>
      </p:pic>
      <p:pic>
        <p:nvPicPr>
          <p:cNvPr id="3" name="Image 1" descr="https://kimi-img.moonshot.cn/pub/slides/slides_tmpl/image/25-10-10-14:09:15-d3ka62os8jdo4os5ea3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5745" y="608330"/>
            <a:ext cx="7432040" cy="3780155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163195" y="899795"/>
            <a:ext cx="6463030" cy="1389380"/>
          </a:xfrm>
          <a:prstGeom prst="rect">
            <a:avLst/>
          </a:prstGeom>
          <a:noFill/>
        </p:spPr>
        <p:txBody>
          <a:bodyPr wrap="square" lIns="27432" tIns="45720" rIns="27432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zh-CN" altLang="en-US" sz="6050">
                <a:solidFill>
                  <a:srgbClr val="000000"/>
                </a:solidFill>
                <a:latin typeface="思源宋体 CN Heavy" panose="02020900000000000000" charset="-122"/>
                <a:ea typeface="思源宋体 CN Heavy" panose="02020900000000000000" charset="-122"/>
              </a:rPr>
              <a:t>《变态心理档案》</a:t>
            </a:r>
            <a:endParaRPr lang="zh-CN" altLang="en-US" sz="6600">
              <a:solidFill>
                <a:srgbClr val="000000"/>
              </a:solidFill>
              <a:latin typeface="思源宋体 CN Heavy" panose="02020900000000000000" charset="-122"/>
              <a:ea typeface="思源宋体 CN Heavy" panose="02020900000000000000" charset="-122"/>
            </a:endParaRPr>
          </a:p>
        </p:txBody>
      </p:sp>
      <p:pic>
        <p:nvPicPr>
          <p:cNvPr id="5" name="Image 2" descr="https://kimi-img.moonshot.cn/pub/slides/slides_tmpl/image/25-10-10-14:09:15-d3ka62os8jdo4os5ea2g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6935" y="3835400"/>
            <a:ext cx="2535555" cy="692785"/>
          </a:xfrm>
          <a:prstGeom prst="rect">
            <a:avLst/>
          </a:prstGeom>
        </p:spPr>
      </p:pic>
      <p:sp>
        <p:nvSpPr>
          <p:cNvPr id="6" name="Text 1"/>
          <p:cNvSpPr/>
          <p:nvPr/>
        </p:nvSpPr>
        <p:spPr>
          <a:xfrm>
            <a:off x="1094740" y="4053205"/>
            <a:ext cx="4625086" cy="256540"/>
          </a:xfrm>
          <a:prstGeom prst="rect">
            <a:avLst/>
          </a:prstGeom>
          <a:noFill/>
        </p:spPr>
        <p:txBody>
          <a:bodyPr wrap="square" lIns="27432" tIns="45720" rIns="27432" bIns="45720" rtlCol="0" anchor="t"/>
          <a:lstStyle/>
          <a:p>
            <a:pPr marL="0" indent="0" algn="l">
              <a:lnSpc>
                <a:spcPct val="90000"/>
              </a:lnSpc>
              <a:buNone/>
            </a:pPr>
            <a:r>
              <a:rPr lang="zh-CN" altLang="en-US" sz="14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授课人：徐傲</a:t>
            </a:r>
            <a:endParaRPr lang="zh-CN" altLang="en-US" sz="22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微软雅黑" pitchFamily="34" charset="-120"/>
            </a:endParaRPr>
          </a:p>
        </p:txBody>
      </p:sp>
      <p:pic>
        <p:nvPicPr>
          <p:cNvPr id="9" name="Image 4" descr="https://kimi-img.moonshot.cn/pub/slides/slides_tmpl/image/25-10-10-14:09:15-d3ka62os8jdo4os5ea20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4375" y="6074410"/>
            <a:ext cx="4809490" cy="280670"/>
          </a:xfrm>
          <a:prstGeom prst="rect">
            <a:avLst/>
          </a:prstGeom>
        </p:spPr>
      </p:pic>
      <p:sp>
        <p:nvSpPr>
          <p:cNvPr id="10" name="Text 4"/>
          <p:cNvSpPr/>
          <p:nvPr/>
        </p:nvSpPr>
        <p:spPr>
          <a:xfrm>
            <a:off x="645795" y="2289175"/>
            <a:ext cx="6442075" cy="1341755"/>
          </a:xfrm>
          <a:prstGeom prst="rect">
            <a:avLst/>
          </a:prstGeom>
          <a:noFill/>
          <a:effectLst>
            <a:glow rad="127000">
              <a:srgbClr val="ADE6FF"/>
            </a:glow>
          </a:effectLst>
        </p:spPr>
        <p:txBody>
          <a:bodyPr wrap="square" lIns="91440" tIns="45720" rIns="91440" bIns="45720" rtlCol="0" anchor="ctr"/>
          <a:p>
            <a:pPr marL="0" indent="0" algn="l">
              <a:lnSpc>
                <a:spcPct val="100000"/>
              </a:lnSpc>
              <a:buNone/>
            </a:pPr>
            <a:r>
              <a:rPr lang="zh-CN" altLang="en-US" sz="6000" b="1" dirty="0">
                <a:solidFill>
                  <a:srgbClr val="1B9DE2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心理求助指南</a:t>
            </a:r>
            <a:endParaRPr lang="zh-CN" altLang="en-US" sz="6000" b="1" dirty="0">
              <a:solidFill>
                <a:srgbClr val="1B9DE2"/>
              </a:solidFill>
              <a:latin typeface="微软雅黑" pitchFamily="34" charset="-122"/>
              <a:ea typeface="微软雅黑" pitchFamily="34" charset="-122"/>
              <a:cs typeface="微软雅黑" pitchFamily="34" charset="-120"/>
            </a:endParaRPr>
          </a:p>
        </p:txBody>
      </p:sp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4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10-10-14:10:18-d3ka6igs8jdo4os5eaq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226925" cy="687133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-125" y="1422540"/>
            <a:ext cx="12192000" cy="4572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4000" b="1" dirty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保密原则：你的隐私是首要的</a:t>
            </a:r>
            <a:endParaRPr lang="en-US" sz="1600" dirty="0"/>
          </a:p>
        </p:txBody>
      </p:sp>
      <p:sp>
        <p:nvSpPr>
          <p:cNvPr id="4" name="Text 1"/>
          <p:cNvSpPr/>
          <p:nvPr/>
        </p:nvSpPr>
        <p:spPr>
          <a:xfrm>
            <a:off x="253875" y="2082915"/>
            <a:ext cx="116840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30000"/>
              </a:lnSpc>
              <a:buNone/>
            </a:pPr>
            <a:r>
              <a:rPr lang="zh-CN" altLang="en-US" sz="2000" dirty="0">
                <a:latin typeface="思源宋体 CN Light" panose="02020300000000000000" charset="-122"/>
                <a:ea typeface="思源宋体 CN Light" panose="02020300000000000000" charset="-122"/>
                <a:cs typeface="思源宋体 CN Light" panose="02020300000000000000" charset="-122"/>
              </a:rPr>
              <a:t>依据《精神卫生法》，你的倾诉受到法律保护，但以下</a:t>
            </a:r>
            <a:r>
              <a:rPr lang="zh-CN" altLang="en-US" sz="2000" dirty="0">
                <a:highlight>
                  <a:srgbClr val="00FFFF"/>
                </a:highlight>
                <a:latin typeface="思源宋体 CN Light" panose="02020300000000000000" charset="-122"/>
                <a:ea typeface="思源宋体 CN Light" panose="02020300000000000000" charset="-122"/>
                <a:cs typeface="思源宋体 CN Light" panose="02020300000000000000" charset="-122"/>
              </a:rPr>
              <a:t> 危急情况 </a:t>
            </a:r>
            <a:r>
              <a:rPr lang="zh-CN" altLang="en-US" sz="2000" dirty="0">
                <a:latin typeface="思源宋体 CN Light" panose="02020300000000000000" charset="-122"/>
                <a:ea typeface="思源宋体 CN Light" panose="02020300000000000000" charset="-122"/>
                <a:cs typeface="思源宋体 CN Light" panose="02020300000000000000" charset="-122"/>
              </a:rPr>
              <a:t>属于保密例外：</a:t>
            </a:r>
            <a:endParaRPr lang="zh-CN" altLang="en-US" sz="2000" dirty="0">
              <a:latin typeface="思源宋体 CN Light" panose="02020300000000000000" charset="-122"/>
              <a:ea typeface="思源宋体 CN Light" panose="02020300000000000000" charset="-122"/>
              <a:cs typeface="思源宋体 CN Light" panose="02020300000000000000" charset="-122"/>
            </a:endParaRPr>
          </a:p>
        </p:txBody>
      </p:sp>
      <p:sp>
        <p:nvSpPr>
          <p:cNvPr id="5" name="Shape 2"/>
          <p:cNvSpPr/>
          <p:nvPr>
            <p:custDataLst>
              <p:tags r:id="rId2"/>
            </p:custDataLst>
          </p:nvPr>
        </p:nvSpPr>
        <p:spPr>
          <a:xfrm>
            <a:off x="253875" y="2844946"/>
            <a:ext cx="3695700" cy="2590800"/>
          </a:xfrm>
          <a:custGeom>
            <a:avLst/>
            <a:gdLst/>
            <a:ahLst/>
            <a:cxnLst/>
            <a:rect l="l" t="t" r="r" b="b"/>
            <a:pathLst>
              <a:path w="3695700" h="2590800">
                <a:moveTo>
                  <a:pt x="101611" y="0"/>
                </a:moveTo>
                <a:lnTo>
                  <a:pt x="3594089" y="0"/>
                </a:lnTo>
                <a:cubicBezTo>
                  <a:pt x="3650207" y="0"/>
                  <a:pt x="3695700" y="45493"/>
                  <a:pt x="3695700" y="101611"/>
                </a:cubicBezTo>
                <a:lnTo>
                  <a:pt x="3695700" y="2489189"/>
                </a:lnTo>
                <a:cubicBezTo>
                  <a:pt x="3695700" y="2545307"/>
                  <a:pt x="3650207" y="2590800"/>
                  <a:pt x="3594089" y="2590800"/>
                </a:cubicBezTo>
                <a:lnTo>
                  <a:pt x="101611" y="2590800"/>
                </a:lnTo>
                <a:cubicBezTo>
                  <a:pt x="45493" y="2590800"/>
                  <a:pt x="0" y="2545307"/>
                  <a:pt x="0" y="2489189"/>
                </a:cubicBezTo>
                <a:lnTo>
                  <a:pt x="0" y="101611"/>
                </a:lnTo>
                <a:cubicBezTo>
                  <a:pt x="0" y="45530"/>
                  <a:pt x="45530" y="0"/>
                  <a:pt x="101611" y="0"/>
                </a:cubicBezTo>
                <a:close/>
              </a:path>
            </a:pathLst>
          </a:custGeom>
          <a:solidFill>
            <a:srgbClr val="B0E0E6"/>
          </a:solidFill>
          <a:effectLst>
            <a:outerShdw blurRad="190500" dist="12700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6" name="Shape 3"/>
          <p:cNvSpPr/>
          <p:nvPr>
            <p:custDataLst>
              <p:tags r:id="rId3"/>
            </p:custDataLst>
          </p:nvPr>
        </p:nvSpPr>
        <p:spPr>
          <a:xfrm>
            <a:off x="1794772" y="3251175"/>
            <a:ext cx="609600" cy="609600"/>
          </a:xfrm>
          <a:custGeom>
            <a:avLst/>
            <a:gdLst/>
            <a:ahLst/>
            <a:cxnLst/>
            <a:rect l="l" t="t" r="r" b="b"/>
            <a:pathLst>
              <a:path w="609600" h="609600">
                <a:moveTo>
                  <a:pt x="304800" y="0"/>
                </a:moveTo>
                <a:cubicBezTo>
                  <a:pt x="322302" y="0"/>
                  <a:pt x="338376" y="9644"/>
                  <a:pt x="346710" y="25003"/>
                </a:cubicBezTo>
                <a:lnTo>
                  <a:pt x="603885" y="501253"/>
                </a:lnTo>
                <a:cubicBezTo>
                  <a:pt x="611862" y="516017"/>
                  <a:pt x="611505" y="533876"/>
                  <a:pt x="602933" y="548283"/>
                </a:cubicBezTo>
                <a:cubicBezTo>
                  <a:pt x="594360" y="562689"/>
                  <a:pt x="578763" y="571500"/>
                  <a:pt x="561975" y="571500"/>
                </a:cubicBezTo>
                <a:lnTo>
                  <a:pt x="47625" y="571500"/>
                </a:lnTo>
                <a:cubicBezTo>
                  <a:pt x="30837" y="571500"/>
                  <a:pt x="15359" y="562689"/>
                  <a:pt x="6668" y="548283"/>
                </a:cubicBezTo>
                <a:cubicBezTo>
                  <a:pt x="-2024" y="533876"/>
                  <a:pt x="-2262" y="516017"/>
                  <a:pt x="5715" y="501253"/>
                </a:cubicBezTo>
                <a:lnTo>
                  <a:pt x="262890" y="25003"/>
                </a:lnTo>
                <a:cubicBezTo>
                  <a:pt x="271224" y="9644"/>
                  <a:pt x="287298" y="0"/>
                  <a:pt x="304800" y="0"/>
                </a:cubicBezTo>
                <a:close/>
                <a:moveTo>
                  <a:pt x="304800" y="200025"/>
                </a:moveTo>
                <a:cubicBezTo>
                  <a:pt x="288965" y="200025"/>
                  <a:pt x="276225" y="212765"/>
                  <a:pt x="276225" y="228600"/>
                </a:cubicBezTo>
                <a:lnTo>
                  <a:pt x="276225" y="361950"/>
                </a:lnTo>
                <a:cubicBezTo>
                  <a:pt x="276225" y="377785"/>
                  <a:pt x="288965" y="390525"/>
                  <a:pt x="304800" y="390525"/>
                </a:cubicBezTo>
                <a:cubicBezTo>
                  <a:pt x="320635" y="390525"/>
                  <a:pt x="333375" y="377785"/>
                  <a:pt x="333375" y="361950"/>
                </a:cubicBezTo>
                <a:lnTo>
                  <a:pt x="333375" y="228600"/>
                </a:lnTo>
                <a:cubicBezTo>
                  <a:pt x="333375" y="212765"/>
                  <a:pt x="320635" y="200025"/>
                  <a:pt x="304800" y="200025"/>
                </a:cubicBezTo>
                <a:close/>
                <a:moveTo>
                  <a:pt x="336590" y="457200"/>
                </a:moveTo>
                <a:cubicBezTo>
                  <a:pt x="337313" y="445400"/>
                  <a:pt x="331428" y="434173"/>
                  <a:pt x="321313" y="428055"/>
                </a:cubicBezTo>
                <a:cubicBezTo>
                  <a:pt x="311197" y="421936"/>
                  <a:pt x="298522" y="421936"/>
                  <a:pt x="288406" y="428055"/>
                </a:cubicBezTo>
                <a:cubicBezTo>
                  <a:pt x="278291" y="434173"/>
                  <a:pt x="272406" y="445400"/>
                  <a:pt x="273129" y="457200"/>
                </a:cubicBezTo>
                <a:cubicBezTo>
                  <a:pt x="272406" y="469000"/>
                  <a:pt x="278291" y="480227"/>
                  <a:pt x="288406" y="486345"/>
                </a:cubicBezTo>
                <a:cubicBezTo>
                  <a:pt x="298522" y="492464"/>
                  <a:pt x="311197" y="492464"/>
                  <a:pt x="321313" y="486345"/>
                </a:cubicBezTo>
                <a:cubicBezTo>
                  <a:pt x="331428" y="480227"/>
                  <a:pt x="337313" y="469000"/>
                  <a:pt x="336590" y="457200"/>
                </a:cubicBezTo>
                <a:close/>
              </a:path>
            </a:pathLst>
          </a:custGeom>
          <a:solidFill>
            <a:srgbClr val="4682B4"/>
          </a:solidFill>
        </p:spPr>
      </p:sp>
      <p:sp>
        <p:nvSpPr>
          <p:cNvPr id="7" name="Text 4"/>
          <p:cNvSpPr/>
          <p:nvPr>
            <p:custDataLst>
              <p:tags r:id="rId4"/>
            </p:custDataLst>
          </p:nvPr>
        </p:nvSpPr>
        <p:spPr>
          <a:xfrm>
            <a:off x="1337566" y="4165560"/>
            <a:ext cx="15240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20000"/>
              </a:lnSpc>
              <a:buNone/>
            </a:pPr>
            <a:r>
              <a:rPr lang="en-US" sz="2400" b="1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itchFamily="34" charset="-120"/>
              </a:rPr>
              <a:t>危及自身</a:t>
            </a:r>
            <a:endParaRPr lang="en-US" sz="2400" b="1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itchFamily="34" charset="-120"/>
            </a:endParaRPr>
          </a:p>
        </p:txBody>
      </p:sp>
      <p:sp>
        <p:nvSpPr>
          <p:cNvPr id="8" name="Text 5"/>
          <p:cNvSpPr/>
          <p:nvPr>
            <p:custDataLst>
              <p:tags r:id="rId5"/>
            </p:custDataLst>
          </p:nvPr>
        </p:nvSpPr>
        <p:spPr>
          <a:xfrm>
            <a:off x="558580" y="4622617"/>
            <a:ext cx="3086100" cy="508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20000"/>
              </a:lnSpc>
              <a:buNone/>
            </a:pPr>
            <a:r>
              <a:rPr lang="en-US" sz="14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当你有明确的、严重的自伤或自杀倾向时。</a:t>
            </a:r>
            <a:endParaRPr lang="en-US" sz="1600" dirty="0"/>
          </a:p>
        </p:txBody>
      </p:sp>
      <p:sp>
        <p:nvSpPr>
          <p:cNvPr id="9" name="Shape 6"/>
          <p:cNvSpPr/>
          <p:nvPr>
            <p:custDataLst>
              <p:tags r:id="rId6"/>
            </p:custDataLst>
          </p:nvPr>
        </p:nvSpPr>
        <p:spPr>
          <a:xfrm>
            <a:off x="4250141" y="2844946"/>
            <a:ext cx="3695700" cy="2590800"/>
          </a:xfrm>
          <a:custGeom>
            <a:avLst/>
            <a:gdLst/>
            <a:ahLst/>
            <a:cxnLst/>
            <a:rect l="l" t="t" r="r" b="b"/>
            <a:pathLst>
              <a:path w="3695700" h="2590800">
                <a:moveTo>
                  <a:pt x="101611" y="0"/>
                </a:moveTo>
                <a:lnTo>
                  <a:pt x="3594089" y="0"/>
                </a:lnTo>
                <a:cubicBezTo>
                  <a:pt x="3650207" y="0"/>
                  <a:pt x="3695700" y="45493"/>
                  <a:pt x="3695700" y="101611"/>
                </a:cubicBezTo>
                <a:lnTo>
                  <a:pt x="3695700" y="2489189"/>
                </a:lnTo>
                <a:cubicBezTo>
                  <a:pt x="3695700" y="2545307"/>
                  <a:pt x="3650207" y="2590800"/>
                  <a:pt x="3594089" y="2590800"/>
                </a:cubicBezTo>
                <a:lnTo>
                  <a:pt x="101611" y="2590800"/>
                </a:lnTo>
                <a:cubicBezTo>
                  <a:pt x="45493" y="2590800"/>
                  <a:pt x="0" y="2545307"/>
                  <a:pt x="0" y="2489189"/>
                </a:cubicBezTo>
                <a:lnTo>
                  <a:pt x="0" y="101611"/>
                </a:lnTo>
                <a:cubicBezTo>
                  <a:pt x="0" y="45530"/>
                  <a:pt x="45530" y="0"/>
                  <a:pt x="101611" y="0"/>
                </a:cubicBezTo>
                <a:close/>
              </a:path>
            </a:pathLst>
          </a:custGeom>
          <a:solidFill>
            <a:srgbClr val="B0E0E6"/>
          </a:solidFill>
          <a:effectLst>
            <a:outerShdw blurRad="190500" dist="12700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10" name="Shape 7"/>
          <p:cNvSpPr/>
          <p:nvPr>
            <p:custDataLst>
              <p:tags r:id="rId7"/>
            </p:custDataLst>
          </p:nvPr>
        </p:nvSpPr>
        <p:spPr>
          <a:xfrm>
            <a:off x="5791037" y="3251175"/>
            <a:ext cx="609600" cy="609600"/>
          </a:xfrm>
          <a:custGeom>
            <a:avLst/>
            <a:gdLst/>
            <a:ahLst/>
            <a:cxnLst/>
            <a:rect l="l" t="t" r="r" b="b"/>
            <a:pathLst>
              <a:path w="609600" h="609600">
                <a:moveTo>
                  <a:pt x="304800" y="0"/>
                </a:moveTo>
                <a:cubicBezTo>
                  <a:pt x="310277" y="0"/>
                  <a:pt x="315754" y="1191"/>
                  <a:pt x="320754" y="3453"/>
                </a:cubicBezTo>
                <a:lnTo>
                  <a:pt x="545068" y="98584"/>
                </a:lnTo>
                <a:cubicBezTo>
                  <a:pt x="571262" y="109657"/>
                  <a:pt x="590788" y="135493"/>
                  <a:pt x="590669" y="166688"/>
                </a:cubicBezTo>
                <a:cubicBezTo>
                  <a:pt x="590074" y="284797"/>
                  <a:pt x="541496" y="500896"/>
                  <a:pt x="336352" y="599123"/>
                </a:cubicBezTo>
                <a:cubicBezTo>
                  <a:pt x="316468" y="608647"/>
                  <a:pt x="293370" y="608647"/>
                  <a:pt x="273487" y="599123"/>
                </a:cubicBezTo>
                <a:cubicBezTo>
                  <a:pt x="68223" y="500896"/>
                  <a:pt x="19764" y="284797"/>
                  <a:pt x="19169" y="166688"/>
                </a:cubicBezTo>
                <a:cubicBezTo>
                  <a:pt x="19050" y="135493"/>
                  <a:pt x="38576" y="109657"/>
                  <a:pt x="64770" y="98584"/>
                </a:cubicBezTo>
                <a:lnTo>
                  <a:pt x="288965" y="3453"/>
                </a:lnTo>
                <a:cubicBezTo>
                  <a:pt x="293965" y="1191"/>
                  <a:pt x="299323" y="0"/>
                  <a:pt x="304800" y="0"/>
                </a:cubicBezTo>
                <a:close/>
                <a:moveTo>
                  <a:pt x="304800" y="79534"/>
                </a:moveTo>
                <a:lnTo>
                  <a:pt x="304800" y="529709"/>
                </a:lnTo>
                <a:cubicBezTo>
                  <a:pt x="469106" y="450175"/>
                  <a:pt x="513278" y="273963"/>
                  <a:pt x="514350" y="168473"/>
                </a:cubicBezTo>
                <a:lnTo>
                  <a:pt x="304800" y="79653"/>
                </a:lnTo>
                <a:lnTo>
                  <a:pt x="304800" y="79653"/>
                </a:lnTo>
                <a:close/>
              </a:path>
            </a:pathLst>
          </a:custGeom>
          <a:solidFill>
            <a:srgbClr val="4682B4"/>
          </a:solidFill>
        </p:spPr>
      </p:sp>
      <p:sp>
        <p:nvSpPr>
          <p:cNvPr id="11" name="Text 8"/>
          <p:cNvSpPr/>
          <p:nvPr>
            <p:custDataLst>
              <p:tags r:id="rId8"/>
            </p:custDataLst>
          </p:nvPr>
        </p:nvSpPr>
        <p:spPr>
          <a:xfrm>
            <a:off x="5333831" y="4165560"/>
            <a:ext cx="15240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20000"/>
              </a:lnSpc>
              <a:buNone/>
            </a:pPr>
            <a:r>
              <a:rPr lang="en-US" sz="2400" b="1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itchFamily="34" charset="-120"/>
              </a:rPr>
              <a:t>危及他人</a:t>
            </a:r>
            <a:endParaRPr lang="en-US" sz="1600" dirty="0"/>
          </a:p>
        </p:txBody>
      </p:sp>
      <p:sp>
        <p:nvSpPr>
          <p:cNvPr id="12" name="Text 9"/>
          <p:cNvSpPr/>
          <p:nvPr>
            <p:custDataLst>
              <p:tags r:id="rId9"/>
            </p:custDataLst>
          </p:nvPr>
        </p:nvSpPr>
        <p:spPr>
          <a:xfrm>
            <a:off x="4554845" y="4622617"/>
            <a:ext cx="3086100" cy="508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20000"/>
              </a:lnSpc>
              <a:buNone/>
            </a:pPr>
            <a:r>
              <a:rPr lang="en-US" sz="14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当你有明确的、伤害他人的计划或行为时。</a:t>
            </a:r>
            <a:endParaRPr lang="en-US" sz="1600" dirty="0"/>
          </a:p>
        </p:txBody>
      </p:sp>
      <p:sp>
        <p:nvSpPr>
          <p:cNvPr id="13" name="Shape 10"/>
          <p:cNvSpPr/>
          <p:nvPr>
            <p:custDataLst>
              <p:tags r:id="rId10"/>
            </p:custDataLst>
          </p:nvPr>
        </p:nvSpPr>
        <p:spPr>
          <a:xfrm>
            <a:off x="8246406" y="2844946"/>
            <a:ext cx="3695700" cy="2590800"/>
          </a:xfrm>
          <a:custGeom>
            <a:avLst/>
            <a:gdLst/>
            <a:ahLst/>
            <a:cxnLst/>
            <a:rect l="l" t="t" r="r" b="b"/>
            <a:pathLst>
              <a:path w="3695700" h="2590800">
                <a:moveTo>
                  <a:pt x="101611" y="0"/>
                </a:moveTo>
                <a:lnTo>
                  <a:pt x="3594089" y="0"/>
                </a:lnTo>
                <a:cubicBezTo>
                  <a:pt x="3650207" y="0"/>
                  <a:pt x="3695700" y="45493"/>
                  <a:pt x="3695700" y="101611"/>
                </a:cubicBezTo>
                <a:lnTo>
                  <a:pt x="3695700" y="2489189"/>
                </a:lnTo>
                <a:cubicBezTo>
                  <a:pt x="3695700" y="2545307"/>
                  <a:pt x="3650207" y="2590800"/>
                  <a:pt x="3594089" y="2590800"/>
                </a:cubicBezTo>
                <a:lnTo>
                  <a:pt x="101611" y="2590800"/>
                </a:lnTo>
                <a:cubicBezTo>
                  <a:pt x="45493" y="2590800"/>
                  <a:pt x="0" y="2545307"/>
                  <a:pt x="0" y="2489189"/>
                </a:cubicBezTo>
                <a:lnTo>
                  <a:pt x="0" y="101611"/>
                </a:lnTo>
                <a:cubicBezTo>
                  <a:pt x="0" y="45530"/>
                  <a:pt x="45530" y="0"/>
                  <a:pt x="101611" y="0"/>
                </a:cubicBezTo>
                <a:close/>
              </a:path>
            </a:pathLst>
          </a:custGeom>
          <a:solidFill>
            <a:srgbClr val="B0E0E6"/>
          </a:solidFill>
          <a:effectLst>
            <a:outerShdw blurRad="190500" dist="12700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14" name="Shape 11"/>
          <p:cNvSpPr/>
          <p:nvPr>
            <p:custDataLst>
              <p:tags r:id="rId11"/>
            </p:custDataLst>
          </p:nvPr>
        </p:nvSpPr>
        <p:spPr>
          <a:xfrm>
            <a:off x="9749337" y="3251175"/>
            <a:ext cx="685800" cy="609600"/>
          </a:xfrm>
          <a:custGeom>
            <a:avLst/>
            <a:gdLst/>
            <a:ahLst/>
            <a:cxnLst/>
            <a:rect l="l" t="t" r="r" b="b"/>
            <a:pathLst>
              <a:path w="685800" h="609600">
                <a:moveTo>
                  <a:pt x="201930" y="182642"/>
                </a:moveTo>
                <a:lnTo>
                  <a:pt x="179665" y="160377"/>
                </a:lnTo>
                <a:cubicBezTo>
                  <a:pt x="164783" y="145494"/>
                  <a:pt x="164783" y="121325"/>
                  <a:pt x="179665" y="106442"/>
                </a:cubicBezTo>
                <a:lnTo>
                  <a:pt x="316230" y="-30242"/>
                </a:lnTo>
                <a:cubicBezTo>
                  <a:pt x="331113" y="-45125"/>
                  <a:pt x="355283" y="-45125"/>
                  <a:pt x="370165" y="-30242"/>
                </a:cubicBezTo>
                <a:lnTo>
                  <a:pt x="392430" y="-7858"/>
                </a:lnTo>
                <a:cubicBezTo>
                  <a:pt x="407313" y="7025"/>
                  <a:pt x="407313" y="31194"/>
                  <a:pt x="392430" y="46077"/>
                </a:cubicBezTo>
                <a:lnTo>
                  <a:pt x="255865" y="182642"/>
                </a:lnTo>
                <a:cubicBezTo>
                  <a:pt x="240983" y="197525"/>
                  <a:pt x="216813" y="197525"/>
                  <a:pt x="201930" y="182642"/>
                </a:cubicBezTo>
                <a:close/>
                <a:moveTo>
                  <a:pt x="328613" y="252055"/>
                </a:moveTo>
                <a:lnTo>
                  <a:pt x="291227" y="214670"/>
                </a:lnTo>
                <a:lnTo>
                  <a:pt x="424577" y="81320"/>
                </a:lnTo>
                <a:lnTo>
                  <a:pt x="566738" y="223480"/>
                </a:lnTo>
                <a:lnTo>
                  <a:pt x="433388" y="356830"/>
                </a:lnTo>
                <a:lnTo>
                  <a:pt x="396002" y="319445"/>
                </a:lnTo>
                <a:lnTo>
                  <a:pt x="119777" y="595670"/>
                </a:lnTo>
                <a:cubicBezTo>
                  <a:pt x="101203" y="614243"/>
                  <a:pt x="71080" y="614243"/>
                  <a:pt x="52388" y="595670"/>
                </a:cubicBezTo>
                <a:cubicBezTo>
                  <a:pt x="33695" y="577096"/>
                  <a:pt x="33814" y="546973"/>
                  <a:pt x="52388" y="528280"/>
                </a:cubicBezTo>
                <a:lnTo>
                  <a:pt x="328613" y="252055"/>
                </a:lnTo>
                <a:close/>
                <a:moveTo>
                  <a:pt x="465415" y="446008"/>
                </a:moveTo>
                <a:cubicBezTo>
                  <a:pt x="450533" y="431125"/>
                  <a:pt x="450533" y="406956"/>
                  <a:pt x="465415" y="392073"/>
                </a:cubicBezTo>
                <a:lnTo>
                  <a:pt x="601980" y="255508"/>
                </a:lnTo>
                <a:cubicBezTo>
                  <a:pt x="616863" y="240625"/>
                  <a:pt x="641033" y="240625"/>
                  <a:pt x="655915" y="255508"/>
                </a:cubicBezTo>
                <a:lnTo>
                  <a:pt x="678180" y="277773"/>
                </a:lnTo>
                <a:cubicBezTo>
                  <a:pt x="693063" y="292656"/>
                  <a:pt x="693063" y="316825"/>
                  <a:pt x="678180" y="331708"/>
                </a:cubicBezTo>
                <a:lnTo>
                  <a:pt x="541615" y="468392"/>
                </a:lnTo>
                <a:cubicBezTo>
                  <a:pt x="526732" y="483275"/>
                  <a:pt x="502563" y="483275"/>
                  <a:pt x="487680" y="468392"/>
                </a:cubicBezTo>
                <a:lnTo>
                  <a:pt x="465415" y="446127"/>
                </a:lnTo>
                <a:close/>
              </a:path>
            </a:pathLst>
          </a:custGeom>
          <a:solidFill>
            <a:srgbClr val="4682B4"/>
          </a:solidFill>
        </p:spPr>
      </p:sp>
      <p:sp>
        <p:nvSpPr>
          <p:cNvPr id="15" name="Text 12"/>
          <p:cNvSpPr/>
          <p:nvPr>
            <p:custDataLst>
              <p:tags r:id="rId12"/>
            </p:custDataLst>
          </p:nvPr>
        </p:nvSpPr>
        <p:spPr>
          <a:xfrm>
            <a:off x="9330232" y="4165560"/>
            <a:ext cx="15240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20000"/>
              </a:lnSpc>
              <a:buNone/>
            </a:pPr>
            <a:r>
              <a:rPr lang="en-US" sz="2400" b="1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itchFamily="34" charset="-120"/>
              </a:rPr>
              <a:t>法律要求</a:t>
            </a:r>
            <a:endParaRPr lang="en-US" sz="2400" b="1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itchFamily="34" charset="-120"/>
            </a:endParaRPr>
          </a:p>
        </p:txBody>
      </p:sp>
      <p:sp>
        <p:nvSpPr>
          <p:cNvPr id="16" name="Text 13"/>
          <p:cNvSpPr/>
          <p:nvPr>
            <p:custDataLst>
              <p:tags r:id="rId13"/>
            </p:custDataLst>
          </p:nvPr>
        </p:nvSpPr>
        <p:spPr>
          <a:xfrm>
            <a:off x="8327337" y="4622617"/>
            <a:ext cx="353060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20000"/>
              </a:lnSpc>
              <a:buNone/>
            </a:pPr>
            <a:r>
              <a:rPr lang="en-US" sz="14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当司法机关依法要求提供相关信息时。</a:t>
            </a:r>
            <a:endParaRPr lang="en-US" sz="1600" dirty="0"/>
          </a:p>
        </p:txBody>
      </p:sp>
    </p:spTree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4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10-10-14:10:18-d3ka6igs8jdo4os5eaq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226925" cy="687133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253875" y="1168394"/>
            <a:ext cx="5943600" cy="4572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lnSpc>
                <a:spcPct val="100000"/>
              </a:lnSpc>
              <a:buNone/>
            </a:pPr>
            <a:r>
              <a:rPr lang="en-US" sz="4000" b="1" dirty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知情同意：合作的第一步</a:t>
            </a:r>
            <a:endParaRPr lang="en-US" sz="4000" b="1" dirty="0">
              <a:solidFill>
                <a:schemeClr val="accent5"/>
              </a:solidFill>
              <a:latin typeface="微软雅黑" pitchFamily="34" charset="-122"/>
              <a:ea typeface="微软雅黑" pitchFamily="34" charset="-122"/>
              <a:cs typeface="微软雅黑" pitchFamily="34" charset="-120"/>
            </a:endParaRPr>
          </a:p>
        </p:txBody>
      </p:sp>
      <p:sp>
        <p:nvSpPr>
          <p:cNvPr id="4" name="Text 1"/>
          <p:cNvSpPr/>
          <p:nvPr/>
        </p:nvSpPr>
        <p:spPr>
          <a:xfrm>
            <a:off x="254000" y="1930400"/>
            <a:ext cx="6051931" cy="7112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zh-CN" altLang="en-US" sz="1900" dirty="0">
                <a:latin typeface="思源宋体 CN Light" panose="02020300000000000000" charset="-122"/>
                <a:ea typeface="思源宋体 CN Light" panose="02020300000000000000" charset="-122"/>
                <a:cs typeface="思源宋体 CN Light" panose="02020300000000000000" charset="-122"/>
              </a:rPr>
              <a:t>咨询不是单方面的“治疗”，而是一场建立在信任与尊重基础上的合作。你有权知道一切，并随时说“不”。</a:t>
            </a:r>
            <a:endParaRPr lang="zh-CN" altLang="en-US" sz="1900" dirty="0">
              <a:latin typeface="思源宋体 CN Light" panose="02020300000000000000" charset="-122"/>
              <a:ea typeface="思源宋体 CN Light" panose="02020300000000000000" charset="-122"/>
              <a:cs typeface="思源宋体 CN Light" panose="02020300000000000000" charset="-122"/>
            </a:endParaRPr>
          </a:p>
        </p:txBody>
      </p:sp>
      <p:sp>
        <p:nvSpPr>
          <p:cNvPr id="5" name="Shape 2"/>
          <p:cNvSpPr/>
          <p:nvPr>
            <p:custDataLst>
              <p:tags r:id="rId2"/>
            </p:custDataLst>
          </p:nvPr>
        </p:nvSpPr>
        <p:spPr>
          <a:xfrm>
            <a:off x="182690" y="2946335"/>
            <a:ext cx="381000" cy="304800"/>
          </a:xfrm>
          <a:custGeom>
            <a:avLst/>
            <a:gdLst/>
            <a:ahLst/>
            <a:cxnLst/>
            <a:rect l="l" t="t" r="r" b="b"/>
            <a:pathLst>
              <a:path w="381000" h="304800">
                <a:moveTo>
                  <a:pt x="38160" y="38100"/>
                </a:moveTo>
                <a:cubicBezTo>
                  <a:pt x="38160" y="17085"/>
                  <a:pt x="55245" y="0"/>
                  <a:pt x="76260" y="0"/>
                </a:cubicBezTo>
                <a:lnTo>
                  <a:pt x="165259" y="0"/>
                </a:lnTo>
                <a:cubicBezTo>
                  <a:pt x="175379" y="0"/>
                  <a:pt x="185083" y="3989"/>
                  <a:pt x="192226" y="11132"/>
                </a:cubicBezTo>
                <a:lnTo>
                  <a:pt x="255568" y="74593"/>
                </a:lnTo>
                <a:cubicBezTo>
                  <a:pt x="262711" y="81736"/>
                  <a:pt x="266700" y="91440"/>
                  <a:pt x="266700" y="101560"/>
                </a:cubicBezTo>
                <a:lnTo>
                  <a:pt x="266700" y="159603"/>
                </a:lnTo>
                <a:lnTo>
                  <a:pt x="188119" y="238185"/>
                </a:lnTo>
                <a:lnTo>
                  <a:pt x="163056" y="238185"/>
                </a:lnTo>
                <a:lnTo>
                  <a:pt x="153472" y="206276"/>
                </a:lnTo>
                <a:cubicBezTo>
                  <a:pt x="150674" y="196929"/>
                  <a:pt x="142101" y="190560"/>
                  <a:pt x="132338" y="190560"/>
                </a:cubicBezTo>
                <a:cubicBezTo>
                  <a:pt x="125611" y="190560"/>
                  <a:pt x="119301" y="193596"/>
                  <a:pt x="115133" y="198834"/>
                </a:cubicBezTo>
                <a:lnTo>
                  <a:pt x="79355" y="243483"/>
                </a:lnTo>
                <a:cubicBezTo>
                  <a:pt x="74414" y="249615"/>
                  <a:pt x="75426" y="258663"/>
                  <a:pt x="81558" y="263545"/>
                </a:cubicBezTo>
                <a:cubicBezTo>
                  <a:pt x="87690" y="268426"/>
                  <a:pt x="96738" y="267474"/>
                  <a:pt x="101620" y="261283"/>
                </a:cubicBezTo>
                <a:lnTo>
                  <a:pt x="129659" y="226278"/>
                </a:lnTo>
                <a:lnTo>
                  <a:pt x="138708" y="256461"/>
                </a:lnTo>
                <a:cubicBezTo>
                  <a:pt x="140494" y="262533"/>
                  <a:pt x="146090" y="266640"/>
                  <a:pt x="152400" y="266640"/>
                </a:cubicBezTo>
                <a:lnTo>
                  <a:pt x="171152" y="266640"/>
                </a:lnTo>
                <a:cubicBezTo>
                  <a:pt x="170617" y="268486"/>
                  <a:pt x="170140" y="270391"/>
                  <a:pt x="169783" y="272296"/>
                </a:cubicBezTo>
                <a:lnTo>
                  <a:pt x="163294" y="304740"/>
                </a:lnTo>
                <a:lnTo>
                  <a:pt x="76260" y="304740"/>
                </a:lnTo>
                <a:cubicBezTo>
                  <a:pt x="55245" y="304740"/>
                  <a:pt x="38160" y="287655"/>
                  <a:pt x="38160" y="266640"/>
                </a:cubicBezTo>
                <a:lnTo>
                  <a:pt x="38160" y="38040"/>
                </a:lnTo>
                <a:close/>
                <a:moveTo>
                  <a:pt x="161985" y="34826"/>
                </a:moveTo>
                <a:lnTo>
                  <a:pt x="161985" y="90488"/>
                </a:lnTo>
                <a:cubicBezTo>
                  <a:pt x="161985" y="98405"/>
                  <a:pt x="168354" y="104775"/>
                  <a:pt x="176272" y="104775"/>
                </a:cubicBezTo>
                <a:lnTo>
                  <a:pt x="231934" y="104775"/>
                </a:lnTo>
                <a:lnTo>
                  <a:pt x="161985" y="34826"/>
                </a:lnTo>
                <a:close/>
                <a:moveTo>
                  <a:pt x="197822" y="277951"/>
                </a:moveTo>
                <a:cubicBezTo>
                  <a:pt x="199311" y="270570"/>
                  <a:pt x="202942" y="263783"/>
                  <a:pt x="208240" y="258485"/>
                </a:cubicBezTo>
                <a:lnTo>
                  <a:pt x="279023" y="187702"/>
                </a:lnTo>
                <a:lnTo>
                  <a:pt x="326648" y="235327"/>
                </a:lnTo>
                <a:lnTo>
                  <a:pt x="255865" y="306110"/>
                </a:lnTo>
                <a:cubicBezTo>
                  <a:pt x="250567" y="311408"/>
                  <a:pt x="243780" y="315039"/>
                  <a:pt x="236399" y="316528"/>
                </a:cubicBezTo>
                <a:lnTo>
                  <a:pt x="200918" y="323612"/>
                </a:lnTo>
                <a:cubicBezTo>
                  <a:pt x="200382" y="323731"/>
                  <a:pt x="199787" y="323790"/>
                  <a:pt x="199192" y="323790"/>
                </a:cubicBezTo>
                <a:cubicBezTo>
                  <a:pt x="194429" y="323790"/>
                  <a:pt x="190500" y="319921"/>
                  <a:pt x="190500" y="315099"/>
                </a:cubicBezTo>
                <a:cubicBezTo>
                  <a:pt x="190500" y="314504"/>
                  <a:pt x="190560" y="313968"/>
                  <a:pt x="190679" y="313372"/>
                </a:cubicBezTo>
                <a:lnTo>
                  <a:pt x="197763" y="277892"/>
                </a:lnTo>
                <a:close/>
                <a:moveTo>
                  <a:pt x="357247" y="204728"/>
                </a:moveTo>
                <a:lnTo>
                  <a:pt x="340102" y="221873"/>
                </a:lnTo>
                <a:lnTo>
                  <a:pt x="292477" y="174248"/>
                </a:lnTo>
                <a:lnTo>
                  <a:pt x="309622" y="157103"/>
                </a:lnTo>
                <a:cubicBezTo>
                  <a:pt x="322778" y="143947"/>
                  <a:pt x="344091" y="143947"/>
                  <a:pt x="357247" y="157103"/>
                </a:cubicBezTo>
                <a:cubicBezTo>
                  <a:pt x="370403" y="170259"/>
                  <a:pt x="370403" y="191572"/>
                  <a:pt x="357247" y="204728"/>
                </a:cubicBezTo>
                <a:close/>
              </a:path>
            </a:pathLst>
          </a:custGeom>
          <a:solidFill>
            <a:srgbClr val="4682B4"/>
          </a:solidFill>
        </p:spPr>
      </p:sp>
      <p:sp>
        <p:nvSpPr>
          <p:cNvPr id="6" name="Text 3"/>
          <p:cNvSpPr/>
          <p:nvPr>
            <p:custDataLst>
              <p:tags r:id="rId3"/>
            </p:custDataLst>
          </p:nvPr>
        </p:nvSpPr>
        <p:spPr>
          <a:xfrm>
            <a:off x="830323" y="2844812"/>
            <a:ext cx="52324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600" b="1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itchFamily="34" charset="-120"/>
              </a:rPr>
              <a:t>签署同意书</a:t>
            </a:r>
            <a:endParaRPr lang="en-US" sz="1600" b="1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itchFamily="34" charset="-120"/>
            </a:endParaRPr>
          </a:p>
        </p:txBody>
      </p:sp>
      <p:sp>
        <p:nvSpPr>
          <p:cNvPr id="7" name="Text 4"/>
          <p:cNvSpPr/>
          <p:nvPr>
            <p:custDataLst>
              <p:tags r:id="rId4"/>
            </p:custDataLst>
          </p:nvPr>
        </p:nvSpPr>
        <p:spPr>
          <a:xfrm>
            <a:off x="830323" y="3149516"/>
            <a:ext cx="4724400" cy="508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4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开始服务前，你必须了解并同意服务内容、频次、费用、保密限制等。</a:t>
            </a:r>
            <a:endParaRPr lang="en-US" sz="1600" dirty="0"/>
          </a:p>
        </p:txBody>
      </p:sp>
      <p:sp>
        <p:nvSpPr>
          <p:cNvPr id="8" name="Shape 5"/>
          <p:cNvSpPr/>
          <p:nvPr>
            <p:custDataLst>
              <p:tags r:id="rId5"/>
            </p:custDataLst>
          </p:nvPr>
        </p:nvSpPr>
        <p:spPr>
          <a:xfrm>
            <a:off x="220790" y="3962242"/>
            <a:ext cx="304800" cy="30480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52400" y="304800"/>
                </a:moveTo>
                <a:cubicBezTo>
                  <a:pt x="236512" y="304800"/>
                  <a:pt x="304800" y="236512"/>
                  <a:pt x="304800" y="152400"/>
                </a:cubicBezTo>
                <a:cubicBezTo>
                  <a:pt x="304800" y="68288"/>
                  <a:pt x="236512" y="0"/>
                  <a:pt x="152400" y="0"/>
                </a:cubicBezTo>
                <a:cubicBezTo>
                  <a:pt x="68288" y="0"/>
                  <a:pt x="0" y="68288"/>
                  <a:pt x="0" y="152400"/>
                </a:cubicBezTo>
                <a:cubicBezTo>
                  <a:pt x="0" y="236512"/>
                  <a:pt x="68288" y="304800"/>
                  <a:pt x="152400" y="304800"/>
                </a:cubicBezTo>
                <a:close/>
                <a:moveTo>
                  <a:pt x="152400" y="104775"/>
                </a:moveTo>
                <a:cubicBezTo>
                  <a:pt x="141863" y="104775"/>
                  <a:pt x="133350" y="113288"/>
                  <a:pt x="133350" y="123825"/>
                </a:cubicBezTo>
                <a:cubicBezTo>
                  <a:pt x="133350" y="131743"/>
                  <a:pt x="126980" y="138113"/>
                  <a:pt x="119062" y="138113"/>
                </a:cubicBezTo>
                <a:cubicBezTo>
                  <a:pt x="111145" y="138113"/>
                  <a:pt x="104775" y="131743"/>
                  <a:pt x="104775" y="123825"/>
                </a:cubicBezTo>
                <a:cubicBezTo>
                  <a:pt x="104775" y="97512"/>
                  <a:pt x="126087" y="76200"/>
                  <a:pt x="152400" y="76200"/>
                </a:cubicBezTo>
                <a:cubicBezTo>
                  <a:pt x="178713" y="76200"/>
                  <a:pt x="200025" y="97512"/>
                  <a:pt x="200025" y="123825"/>
                </a:cubicBezTo>
                <a:cubicBezTo>
                  <a:pt x="200025" y="151924"/>
                  <a:pt x="178594" y="163830"/>
                  <a:pt x="166688" y="168176"/>
                </a:cubicBezTo>
                <a:lnTo>
                  <a:pt x="166688" y="170438"/>
                </a:lnTo>
                <a:cubicBezTo>
                  <a:pt x="166688" y="178356"/>
                  <a:pt x="160318" y="184725"/>
                  <a:pt x="152400" y="184725"/>
                </a:cubicBezTo>
                <a:cubicBezTo>
                  <a:pt x="144482" y="184725"/>
                  <a:pt x="138113" y="178356"/>
                  <a:pt x="138113" y="170438"/>
                </a:cubicBezTo>
                <a:lnTo>
                  <a:pt x="138113" y="165616"/>
                </a:lnTo>
                <a:cubicBezTo>
                  <a:pt x="138113" y="153412"/>
                  <a:pt x="146923" y="144661"/>
                  <a:pt x="156031" y="141684"/>
                </a:cubicBezTo>
                <a:cubicBezTo>
                  <a:pt x="159841" y="140434"/>
                  <a:pt x="163890" y="138410"/>
                  <a:pt x="166866" y="135553"/>
                </a:cubicBezTo>
                <a:cubicBezTo>
                  <a:pt x="169426" y="133052"/>
                  <a:pt x="171450" y="129600"/>
                  <a:pt x="171450" y="123885"/>
                </a:cubicBezTo>
                <a:cubicBezTo>
                  <a:pt x="171450" y="113348"/>
                  <a:pt x="162937" y="104835"/>
                  <a:pt x="152400" y="104835"/>
                </a:cubicBezTo>
                <a:close/>
                <a:moveTo>
                  <a:pt x="133350" y="219075"/>
                </a:moveTo>
                <a:cubicBezTo>
                  <a:pt x="133350" y="208561"/>
                  <a:pt x="141886" y="200025"/>
                  <a:pt x="152400" y="200025"/>
                </a:cubicBezTo>
                <a:cubicBezTo>
                  <a:pt x="162914" y="200025"/>
                  <a:pt x="171450" y="208561"/>
                  <a:pt x="171450" y="219075"/>
                </a:cubicBezTo>
                <a:cubicBezTo>
                  <a:pt x="171450" y="229589"/>
                  <a:pt x="162914" y="238125"/>
                  <a:pt x="152400" y="238125"/>
                </a:cubicBezTo>
                <a:cubicBezTo>
                  <a:pt x="141886" y="238125"/>
                  <a:pt x="133350" y="229589"/>
                  <a:pt x="133350" y="219075"/>
                </a:cubicBezTo>
                <a:close/>
              </a:path>
            </a:pathLst>
          </a:custGeom>
          <a:solidFill>
            <a:srgbClr val="4682B4"/>
          </a:solidFill>
        </p:spPr>
      </p:sp>
      <p:sp>
        <p:nvSpPr>
          <p:cNvPr id="9" name="Text 6"/>
          <p:cNvSpPr/>
          <p:nvPr>
            <p:custDataLst>
              <p:tags r:id="rId6"/>
            </p:custDataLst>
          </p:nvPr>
        </p:nvSpPr>
        <p:spPr>
          <a:xfrm>
            <a:off x="830323" y="3860719"/>
            <a:ext cx="52324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600" b="1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itchFamily="34" charset="-120"/>
              </a:rPr>
              <a:t>有权随时提问</a:t>
            </a:r>
            <a:endParaRPr lang="en-US" sz="1600" dirty="0"/>
          </a:p>
        </p:txBody>
      </p:sp>
      <p:sp>
        <p:nvSpPr>
          <p:cNvPr id="10" name="Text 7"/>
          <p:cNvSpPr/>
          <p:nvPr>
            <p:custDataLst>
              <p:tags r:id="rId7"/>
            </p:custDataLst>
          </p:nvPr>
        </p:nvSpPr>
        <p:spPr>
          <a:xfrm>
            <a:off x="830323" y="4165423"/>
            <a:ext cx="5017008" cy="508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4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对任何不清楚的地方，你都可以要求解释，直到你完全明白。</a:t>
            </a:r>
            <a:endParaRPr lang="en-US" sz="1600" dirty="0"/>
          </a:p>
        </p:txBody>
      </p:sp>
      <p:sp>
        <p:nvSpPr>
          <p:cNvPr id="11" name="Shape 8"/>
          <p:cNvSpPr/>
          <p:nvPr>
            <p:custDataLst>
              <p:tags r:id="rId8"/>
            </p:custDataLst>
          </p:nvPr>
        </p:nvSpPr>
        <p:spPr>
          <a:xfrm>
            <a:off x="220790" y="4978149"/>
            <a:ext cx="304800" cy="30480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300633" y="162520"/>
                </a:moveTo>
                <a:cubicBezTo>
                  <a:pt x="306229" y="156924"/>
                  <a:pt x="306229" y="147876"/>
                  <a:pt x="300633" y="142339"/>
                </a:cubicBezTo>
                <a:lnTo>
                  <a:pt x="214908" y="56555"/>
                </a:lnTo>
                <a:cubicBezTo>
                  <a:pt x="210800" y="52447"/>
                  <a:pt x="204668" y="51256"/>
                  <a:pt x="199311" y="53459"/>
                </a:cubicBezTo>
                <a:cubicBezTo>
                  <a:pt x="193953" y="55662"/>
                  <a:pt x="190500" y="60900"/>
                  <a:pt x="190500" y="66675"/>
                </a:cubicBezTo>
                <a:lnTo>
                  <a:pt x="190500" y="114300"/>
                </a:lnTo>
                <a:lnTo>
                  <a:pt x="123825" y="114300"/>
                </a:lnTo>
                <a:cubicBezTo>
                  <a:pt x="108049" y="114300"/>
                  <a:pt x="95250" y="127099"/>
                  <a:pt x="95250" y="142875"/>
                </a:cubicBezTo>
                <a:lnTo>
                  <a:pt x="95250" y="161925"/>
                </a:lnTo>
                <a:cubicBezTo>
                  <a:pt x="95250" y="177701"/>
                  <a:pt x="108049" y="190500"/>
                  <a:pt x="123825" y="190500"/>
                </a:cubicBezTo>
                <a:lnTo>
                  <a:pt x="190500" y="190500"/>
                </a:lnTo>
                <a:lnTo>
                  <a:pt x="190500" y="238125"/>
                </a:lnTo>
                <a:cubicBezTo>
                  <a:pt x="190500" y="243900"/>
                  <a:pt x="193953" y="249138"/>
                  <a:pt x="199311" y="251341"/>
                </a:cubicBezTo>
                <a:cubicBezTo>
                  <a:pt x="204668" y="253544"/>
                  <a:pt x="210800" y="252353"/>
                  <a:pt x="214908" y="248245"/>
                </a:cubicBezTo>
                <a:lnTo>
                  <a:pt x="300633" y="162520"/>
                </a:lnTo>
                <a:close/>
                <a:moveTo>
                  <a:pt x="95250" y="57150"/>
                </a:moveTo>
                <a:cubicBezTo>
                  <a:pt x="105787" y="57150"/>
                  <a:pt x="114300" y="48637"/>
                  <a:pt x="114300" y="38100"/>
                </a:cubicBezTo>
                <a:cubicBezTo>
                  <a:pt x="114300" y="27563"/>
                  <a:pt x="105787" y="19050"/>
                  <a:pt x="95250" y="19050"/>
                </a:cubicBezTo>
                <a:lnTo>
                  <a:pt x="57150" y="19050"/>
                </a:lnTo>
                <a:cubicBezTo>
                  <a:pt x="25598" y="19050"/>
                  <a:pt x="0" y="44648"/>
                  <a:pt x="0" y="76200"/>
                </a:cubicBezTo>
                <a:lnTo>
                  <a:pt x="0" y="228600"/>
                </a:lnTo>
                <a:cubicBezTo>
                  <a:pt x="0" y="260152"/>
                  <a:pt x="25598" y="285750"/>
                  <a:pt x="57150" y="285750"/>
                </a:cubicBezTo>
                <a:lnTo>
                  <a:pt x="95250" y="285750"/>
                </a:lnTo>
                <a:cubicBezTo>
                  <a:pt x="105787" y="285750"/>
                  <a:pt x="114300" y="277237"/>
                  <a:pt x="114300" y="266700"/>
                </a:cubicBezTo>
                <a:cubicBezTo>
                  <a:pt x="114300" y="256163"/>
                  <a:pt x="105787" y="247650"/>
                  <a:pt x="95250" y="247650"/>
                </a:cubicBezTo>
                <a:lnTo>
                  <a:pt x="57150" y="247650"/>
                </a:lnTo>
                <a:cubicBezTo>
                  <a:pt x="46613" y="247650"/>
                  <a:pt x="38100" y="239137"/>
                  <a:pt x="38100" y="228600"/>
                </a:cubicBezTo>
                <a:lnTo>
                  <a:pt x="38100" y="76200"/>
                </a:lnTo>
                <a:cubicBezTo>
                  <a:pt x="38100" y="65663"/>
                  <a:pt x="46613" y="57150"/>
                  <a:pt x="57150" y="57150"/>
                </a:cubicBezTo>
                <a:lnTo>
                  <a:pt x="95250" y="57150"/>
                </a:lnTo>
                <a:close/>
              </a:path>
            </a:pathLst>
          </a:custGeom>
          <a:solidFill>
            <a:srgbClr val="4682B4"/>
          </a:solidFill>
        </p:spPr>
      </p:sp>
      <p:sp>
        <p:nvSpPr>
          <p:cNvPr id="12" name="Text 9"/>
          <p:cNvSpPr/>
          <p:nvPr>
            <p:custDataLst>
              <p:tags r:id="rId9"/>
            </p:custDataLst>
          </p:nvPr>
        </p:nvSpPr>
        <p:spPr>
          <a:xfrm>
            <a:off x="830323" y="4876626"/>
            <a:ext cx="52324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600" b="1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itchFamily="34" charset="-120"/>
              </a:rPr>
              <a:t>有权随时退出</a:t>
            </a:r>
            <a:endParaRPr lang="en-US" sz="1600" dirty="0"/>
          </a:p>
        </p:txBody>
      </p:sp>
      <p:sp>
        <p:nvSpPr>
          <p:cNvPr id="13" name="Text 10"/>
          <p:cNvSpPr/>
          <p:nvPr>
            <p:custDataLst>
              <p:tags r:id="rId10"/>
            </p:custDataLst>
          </p:nvPr>
        </p:nvSpPr>
        <p:spPr>
          <a:xfrm>
            <a:off x="830323" y="5181330"/>
            <a:ext cx="4724400" cy="508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4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你可以在任何时候，以任何理由暂停或终止咨询，无需感到抱歉。</a:t>
            </a:r>
            <a:endParaRPr lang="en-US" sz="1600" dirty="0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1"/>
          <a:srcRect b="6988"/>
          <a:stretch>
            <a:fillRect/>
          </a:stretch>
        </p:blipFill>
        <p:spPr>
          <a:xfrm>
            <a:off x="6794500" y="1437640"/>
            <a:ext cx="4134485" cy="3845560"/>
          </a:xfrm>
          <a:prstGeom prst="roundRect">
            <a:avLst/>
          </a:prstGeom>
        </p:spPr>
      </p:pic>
    </p:spTree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10-10-14:09:18-d3ka63gs8jdo4os5ea9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5151755"/>
          </a:xfrm>
          <a:prstGeom prst="rect">
            <a:avLst/>
          </a:prstGeom>
        </p:spPr>
      </p:pic>
      <p:pic>
        <p:nvPicPr>
          <p:cNvPr id="3" name="Image 1" descr="https://kimi-img.moonshot.cn/pub/slides/slides_tmpl/image/25-10-10-14:09:15-d3ka62os8jdo4os5ea3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720" y="790575"/>
            <a:ext cx="7432040" cy="3573780"/>
          </a:xfrm>
          <a:prstGeom prst="rect">
            <a:avLst/>
          </a:prstGeom>
        </p:spPr>
      </p:pic>
      <p:sp>
        <p:nvSpPr>
          <p:cNvPr id="4" name="Shape 0"/>
          <p:cNvSpPr/>
          <p:nvPr/>
        </p:nvSpPr>
        <p:spPr>
          <a:xfrm>
            <a:off x="0" y="4781550"/>
            <a:ext cx="12192000" cy="2095500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5" name="Text 1"/>
          <p:cNvSpPr/>
          <p:nvPr/>
        </p:nvSpPr>
        <p:spPr>
          <a:xfrm>
            <a:off x="0" y="4781550"/>
            <a:ext cx="12192000" cy="209550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6" name="Text 2"/>
          <p:cNvSpPr/>
          <p:nvPr/>
        </p:nvSpPr>
        <p:spPr>
          <a:xfrm>
            <a:off x="1003300" y="2935605"/>
            <a:ext cx="4171950" cy="645160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36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itchFamily="34" charset="-120"/>
              </a:rPr>
              <a:t>求助路线图</a:t>
            </a:r>
            <a:endParaRPr lang="en-US" sz="36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itchFamily="34" charset="-120"/>
            </a:endParaRPr>
          </a:p>
        </p:txBody>
      </p:sp>
      <p:sp>
        <p:nvSpPr>
          <p:cNvPr id="7" name="Text 3"/>
          <p:cNvSpPr/>
          <p:nvPr/>
        </p:nvSpPr>
        <p:spPr>
          <a:xfrm>
            <a:off x="3679190" y="1565275"/>
            <a:ext cx="2417445" cy="144526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algn="l">
              <a:lnSpc>
                <a:spcPct val="100000"/>
              </a:lnSpc>
              <a:buClrTx/>
              <a:buSzTx/>
              <a:buFontTx/>
              <a:buNone/>
            </a:pPr>
            <a:r>
              <a:rPr lang="en-US" sz="8800" dirty="0">
                <a:solidFill>
                  <a:srgbClr val="000000"/>
                </a:solidFill>
                <a:latin typeface="Times New Roman" panose="02020603050405020304" charset="0"/>
                <a:ea typeface="微软雅黑" pitchFamily="34" charset="-122"/>
                <a:cs typeface="Times New Roman" panose="02020603050405020304" charset="0"/>
              </a:rPr>
              <a:t>04</a:t>
            </a:r>
            <a:endParaRPr lang="en-US" sz="8800" dirty="0">
              <a:solidFill>
                <a:srgbClr val="000000"/>
              </a:solidFill>
              <a:latin typeface="Times New Roman" panose="02020603050405020304" charset="0"/>
              <a:ea typeface="微软雅黑" pitchFamily="34" charset="-122"/>
              <a:cs typeface="Times New Roman" panose="02020603050405020304" charset="0"/>
            </a:endParaRPr>
          </a:p>
        </p:txBody>
      </p:sp>
      <p:sp>
        <p:nvSpPr>
          <p:cNvPr id="8" name="Text 4"/>
          <p:cNvSpPr/>
          <p:nvPr/>
        </p:nvSpPr>
        <p:spPr>
          <a:xfrm>
            <a:off x="1003300" y="1565275"/>
            <a:ext cx="2910205" cy="144526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800" dirty="0">
                <a:solidFill>
                  <a:srgbClr val="000000"/>
                </a:solidFill>
                <a:latin typeface="Times New Roman" panose="02020603050405020304" charset="0"/>
                <a:ea typeface="微软雅黑" pitchFamily="34" charset="-122"/>
                <a:cs typeface="Times New Roman" panose="02020603050405020304" charset="0"/>
              </a:rPr>
              <a:t>Part.</a:t>
            </a:r>
            <a:endParaRPr lang="en-US" sz="8800" dirty="0">
              <a:solidFill>
                <a:srgbClr val="000000"/>
              </a:solidFill>
              <a:latin typeface="Times New Roman" panose="02020603050405020304" charset="0"/>
              <a:ea typeface="微软雅黑" pitchFamily="34" charset="-122"/>
              <a:cs typeface="Times New Roman" panose="02020603050405020304" charset="0"/>
            </a:endParaRPr>
          </a:p>
        </p:txBody>
      </p:sp>
      <p:pic>
        <p:nvPicPr>
          <p:cNvPr id="9" name="Image 2" descr="https://kimi-img.moonshot.cn/pub/slides/slides_tmpl/image/25-10-10-14:09:15-d3ka62os8jdo4os5ea5g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5365" y="5796915"/>
            <a:ext cx="1109980" cy="20256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rcRect r="-64" b="12486"/>
          <a:stretch>
            <a:fillRect/>
          </a:stretch>
        </p:blipFill>
        <p:spPr>
          <a:xfrm>
            <a:off x="7251700" y="381000"/>
            <a:ext cx="3962400" cy="6159500"/>
          </a:xfrm>
          <a:prstGeom prst="roundRect">
            <a:avLst/>
          </a:prstGeom>
        </p:spPr>
      </p:pic>
    </p:spTree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4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10-10-14:10:18-d3ka6igs8jdo4os5eaq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226925" cy="687133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-125" y="1346095"/>
            <a:ext cx="12192000" cy="4572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3000" dirty="0">
                <a:solidFill>
                  <a:srgbClr val="333333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校园心理资源全扫描</a:t>
            </a:r>
            <a:endParaRPr lang="en-US" sz="1600" dirty="0"/>
          </a:p>
        </p:txBody>
      </p:sp>
      <p:sp>
        <p:nvSpPr>
          <p:cNvPr id="4" name="Text 1"/>
          <p:cNvSpPr/>
          <p:nvPr/>
        </p:nvSpPr>
        <p:spPr>
          <a:xfrm>
            <a:off x="253875" y="1904811"/>
            <a:ext cx="116840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30000"/>
              </a:lnSpc>
              <a:buNone/>
            </a:pPr>
            <a:r>
              <a:rPr lang="en-US" sz="18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遇到一般情绪困扰，记得</a:t>
            </a:r>
            <a:r>
              <a:rPr lang="en-US" sz="1800" dirty="0">
                <a:solidFill>
                  <a:srgbClr val="333333"/>
                </a:solidFill>
                <a:highlight>
                  <a:srgbClr val="87CEEB">
                    <a:alpha val="66667"/>
                  </a:srgbClr>
                </a:highlight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 “首站求助不跨校” </a:t>
            </a:r>
            <a:r>
              <a:rPr lang="en-US" sz="18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，校内资源免费、便捷、专业。</a:t>
            </a:r>
            <a:endParaRPr lang="en-US" sz="1600" dirty="0"/>
          </a:p>
        </p:txBody>
      </p:sp>
      <p:sp>
        <p:nvSpPr>
          <p:cNvPr id="5" name="Shape 2"/>
          <p:cNvSpPr/>
          <p:nvPr>
            <p:custDataLst>
              <p:tags r:id="rId2"/>
            </p:custDataLst>
          </p:nvPr>
        </p:nvSpPr>
        <p:spPr>
          <a:xfrm>
            <a:off x="253875" y="2666845"/>
            <a:ext cx="5689600" cy="1270000"/>
          </a:xfrm>
          <a:custGeom>
            <a:avLst/>
            <a:gdLst/>
            <a:ahLst/>
            <a:cxnLst/>
            <a:rect l="l" t="t" r="r" b="b"/>
            <a:pathLst>
              <a:path w="5689600" h="1270000">
                <a:moveTo>
                  <a:pt x="101600" y="0"/>
                </a:moveTo>
                <a:lnTo>
                  <a:pt x="5588000" y="0"/>
                </a:lnTo>
                <a:cubicBezTo>
                  <a:pt x="5644075" y="0"/>
                  <a:pt x="5689600" y="45525"/>
                  <a:pt x="5689600" y="101600"/>
                </a:cubicBezTo>
                <a:lnTo>
                  <a:pt x="5689600" y="1168400"/>
                </a:lnTo>
                <a:cubicBezTo>
                  <a:pt x="5689600" y="1224475"/>
                  <a:pt x="5644075" y="1270000"/>
                  <a:pt x="5588000" y="1270000"/>
                </a:cubicBezTo>
                <a:lnTo>
                  <a:pt x="101600" y="1270000"/>
                </a:lnTo>
                <a:cubicBezTo>
                  <a:pt x="45525" y="1270000"/>
                  <a:pt x="0" y="1224475"/>
                  <a:pt x="0" y="1168400"/>
                </a:cubicBezTo>
                <a:lnTo>
                  <a:pt x="0" y="101600"/>
                </a:lnTo>
                <a:cubicBezTo>
                  <a:pt x="0" y="45525"/>
                  <a:pt x="45525" y="0"/>
                  <a:pt x="101600" y="0"/>
                </a:cubicBezTo>
                <a:close/>
              </a:path>
            </a:pathLst>
          </a:custGeom>
          <a:solidFill>
            <a:srgbClr val="B0E0E6"/>
          </a:solidFill>
          <a:effectLst>
            <a:outerShdw blurRad="76200" dist="5080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6" name="Shape 3"/>
          <p:cNvSpPr/>
          <p:nvPr>
            <p:custDataLst>
              <p:tags r:id="rId3"/>
            </p:custDataLst>
          </p:nvPr>
        </p:nvSpPr>
        <p:spPr>
          <a:xfrm>
            <a:off x="561758" y="3073208"/>
            <a:ext cx="400050" cy="457200"/>
          </a:xfrm>
          <a:custGeom>
            <a:avLst/>
            <a:gdLst/>
            <a:ahLst/>
            <a:cxnLst/>
            <a:rect l="l" t="t" r="r" b="b"/>
            <a:pathLst>
              <a:path w="400050" h="457200">
                <a:moveTo>
                  <a:pt x="257175" y="57150"/>
                </a:moveTo>
                <a:lnTo>
                  <a:pt x="314325" y="57150"/>
                </a:lnTo>
                <a:lnTo>
                  <a:pt x="314325" y="428625"/>
                </a:lnTo>
                <a:cubicBezTo>
                  <a:pt x="314325" y="444431"/>
                  <a:pt x="327094" y="457200"/>
                  <a:pt x="342900" y="457200"/>
                </a:cubicBezTo>
                <a:lnTo>
                  <a:pt x="371475" y="457200"/>
                </a:lnTo>
                <a:cubicBezTo>
                  <a:pt x="387281" y="457200"/>
                  <a:pt x="400050" y="444431"/>
                  <a:pt x="400050" y="428625"/>
                </a:cubicBezTo>
                <a:cubicBezTo>
                  <a:pt x="400050" y="412819"/>
                  <a:pt x="387281" y="400050"/>
                  <a:pt x="371475" y="400050"/>
                </a:cubicBezTo>
                <a:lnTo>
                  <a:pt x="371475" y="57150"/>
                </a:lnTo>
                <a:cubicBezTo>
                  <a:pt x="371475" y="25628"/>
                  <a:pt x="345847" y="0"/>
                  <a:pt x="314325" y="0"/>
                </a:cubicBezTo>
                <a:lnTo>
                  <a:pt x="228600" y="0"/>
                </a:lnTo>
                <a:lnTo>
                  <a:pt x="228600" y="0"/>
                </a:lnTo>
                <a:lnTo>
                  <a:pt x="85725" y="0"/>
                </a:lnTo>
                <a:cubicBezTo>
                  <a:pt x="54203" y="0"/>
                  <a:pt x="28575" y="25628"/>
                  <a:pt x="28575" y="57150"/>
                </a:cubicBezTo>
                <a:lnTo>
                  <a:pt x="28575" y="400050"/>
                </a:lnTo>
                <a:cubicBezTo>
                  <a:pt x="12769" y="400050"/>
                  <a:pt x="0" y="412819"/>
                  <a:pt x="0" y="428625"/>
                </a:cubicBezTo>
                <a:cubicBezTo>
                  <a:pt x="0" y="444431"/>
                  <a:pt x="12769" y="457200"/>
                  <a:pt x="28575" y="457200"/>
                </a:cubicBezTo>
                <a:lnTo>
                  <a:pt x="228600" y="457200"/>
                </a:lnTo>
                <a:cubicBezTo>
                  <a:pt x="244406" y="457200"/>
                  <a:pt x="257175" y="444431"/>
                  <a:pt x="257175" y="428625"/>
                </a:cubicBezTo>
                <a:lnTo>
                  <a:pt x="257175" y="57150"/>
                </a:lnTo>
                <a:close/>
                <a:moveTo>
                  <a:pt x="142875" y="228600"/>
                </a:moveTo>
                <a:cubicBezTo>
                  <a:pt x="142875" y="212829"/>
                  <a:pt x="155679" y="200025"/>
                  <a:pt x="171450" y="200025"/>
                </a:cubicBezTo>
                <a:cubicBezTo>
                  <a:pt x="187221" y="200025"/>
                  <a:pt x="200025" y="212829"/>
                  <a:pt x="200025" y="228600"/>
                </a:cubicBezTo>
                <a:cubicBezTo>
                  <a:pt x="200025" y="244371"/>
                  <a:pt x="187221" y="257175"/>
                  <a:pt x="171450" y="257175"/>
                </a:cubicBezTo>
                <a:cubicBezTo>
                  <a:pt x="155679" y="257175"/>
                  <a:pt x="142875" y="244371"/>
                  <a:pt x="142875" y="228600"/>
                </a:cubicBezTo>
                <a:close/>
              </a:path>
            </a:pathLst>
          </a:custGeom>
          <a:solidFill>
            <a:srgbClr val="4682B4"/>
          </a:solidFill>
        </p:spPr>
      </p:sp>
      <p:sp>
        <p:nvSpPr>
          <p:cNvPr id="7" name="Text 4"/>
          <p:cNvSpPr/>
          <p:nvPr>
            <p:custDataLst>
              <p:tags r:id="rId4"/>
            </p:custDataLst>
          </p:nvPr>
        </p:nvSpPr>
        <p:spPr>
          <a:xfrm>
            <a:off x="1269783" y="2870026"/>
            <a:ext cx="49784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2400" b="1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itchFamily="34" charset="-120"/>
              </a:rPr>
              <a:t>心理咨询室</a:t>
            </a:r>
            <a:endParaRPr lang="en-US" sz="1600" dirty="0"/>
          </a:p>
        </p:txBody>
      </p:sp>
      <p:sp>
        <p:nvSpPr>
          <p:cNvPr id="8" name="Text 5"/>
          <p:cNvSpPr/>
          <p:nvPr>
            <p:custDataLst>
              <p:tags r:id="rId5"/>
            </p:custDataLst>
          </p:nvPr>
        </p:nvSpPr>
        <p:spPr>
          <a:xfrm>
            <a:off x="1269783" y="3225695"/>
            <a:ext cx="4470400" cy="508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4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位于行政楼3楼，开放时间为周一至周五12:00-18:00，可通过线上表单或现场预约。</a:t>
            </a:r>
            <a:endParaRPr lang="en-US" sz="1600" dirty="0"/>
          </a:p>
        </p:txBody>
      </p:sp>
      <p:sp>
        <p:nvSpPr>
          <p:cNvPr id="9" name="Shape 6"/>
          <p:cNvSpPr/>
          <p:nvPr>
            <p:custDataLst>
              <p:tags r:id="rId6"/>
            </p:custDataLst>
          </p:nvPr>
        </p:nvSpPr>
        <p:spPr>
          <a:xfrm>
            <a:off x="6248341" y="2666845"/>
            <a:ext cx="5689600" cy="1270000"/>
          </a:xfrm>
          <a:custGeom>
            <a:avLst/>
            <a:gdLst/>
            <a:ahLst/>
            <a:cxnLst/>
            <a:rect l="l" t="t" r="r" b="b"/>
            <a:pathLst>
              <a:path w="5689600" h="1270000">
                <a:moveTo>
                  <a:pt x="101600" y="0"/>
                </a:moveTo>
                <a:lnTo>
                  <a:pt x="5588000" y="0"/>
                </a:lnTo>
                <a:cubicBezTo>
                  <a:pt x="5644075" y="0"/>
                  <a:pt x="5689600" y="45525"/>
                  <a:pt x="5689600" y="101600"/>
                </a:cubicBezTo>
                <a:lnTo>
                  <a:pt x="5689600" y="1168400"/>
                </a:lnTo>
                <a:cubicBezTo>
                  <a:pt x="5689600" y="1224475"/>
                  <a:pt x="5644075" y="1270000"/>
                  <a:pt x="5588000" y="1270000"/>
                </a:cubicBezTo>
                <a:lnTo>
                  <a:pt x="101600" y="1270000"/>
                </a:lnTo>
                <a:cubicBezTo>
                  <a:pt x="45525" y="1270000"/>
                  <a:pt x="0" y="1224475"/>
                  <a:pt x="0" y="1168400"/>
                </a:cubicBezTo>
                <a:lnTo>
                  <a:pt x="0" y="101600"/>
                </a:lnTo>
                <a:cubicBezTo>
                  <a:pt x="0" y="45525"/>
                  <a:pt x="45525" y="0"/>
                  <a:pt x="101600" y="0"/>
                </a:cubicBezTo>
                <a:close/>
              </a:path>
            </a:pathLst>
          </a:custGeom>
          <a:solidFill>
            <a:srgbClr val="B0E0E6"/>
          </a:solidFill>
          <a:effectLst>
            <a:outerShdw blurRad="76200" dist="5080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10" name="Shape 7"/>
          <p:cNvSpPr/>
          <p:nvPr>
            <p:custDataLst>
              <p:tags r:id="rId7"/>
            </p:custDataLst>
          </p:nvPr>
        </p:nvSpPr>
        <p:spPr>
          <a:xfrm>
            <a:off x="6470499" y="3073208"/>
            <a:ext cx="571500" cy="457200"/>
          </a:xfrm>
          <a:custGeom>
            <a:avLst/>
            <a:gdLst/>
            <a:ahLst/>
            <a:cxnLst/>
            <a:rect l="l" t="t" r="r" b="b"/>
            <a:pathLst>
              <a:path w="571500" h="457200">
                <a:moveTo>
                  <a:pt x="114300" y="85725"/>
                </a:moveTo>
                <a:cubicBezTo>
                  <a:pt x="114300" y="54203"/>
                  <a:pt x="139928" y="28575"/>
                  <a:pt x="171450" y="28575"/>
                </a:cubicBezTo>
                <a:lnTo>
                  <a:pt x="485775" y="28575"/>
                </a:lnTo>
                <a:cubicBezTo>
                  <a:pt x="517297" y="28575"/>
                  <a:pt x="542925" y="54203"/>
                  <a:pt x="542925" y="85725"/>
                </a:cubicBezTo>
                <a:lnTo>
                  <a:pt x="542925" y="300038"/>
                </a:lnTo>
                <a:lnTo>
                  <a:pt x="457200" y="300038"/>
                </a:lnTo>
                <a:lnTo>
                  <a:pt x="457200" y="285750"/>
                </a:lnTo>
                <a:cubicBezTo>
                  <a:pt x="457200" y="269944"/>
                  <a:pt x="444431" y="257175"/>
                  <a:pt x="428625" y="257175"/>
                </a:cubicBezTo>
                <a:lnTo>
                  <a:pt x="371475" y="257175"/>
                </a:lnTo>
                <a:cubicBezTo>
                  <a:pt x="355669" y="257175"/>
                  <a:pt x="342900" y="269944"/>
                  <a:pt x="342900" y="285750"/>
                </a:cubicBezTo>
                <a:lnTo>
                  <a:pt x="342900" y="300038"/>
                </a:lnTo>
                <a:lnTo>
                  <a:pt x="227618" y="300038"/>
                </a:lnTo>
                <a:cubicBezTo>
                  <a:pt x="237351" y="283250"/>
                  <a:pt x="242888" y="263694"/>
                  <a:pt x="242888" y="242888"/>
                </a:cubicBezTo>
                <a:cubicBezTo>
                  <a:pt x="242888" y="179755"/>
                  <a:pt x="191720" y="128588"/>
                  <a:pt x="128588" y="128588"/>
                </a:cubicBezTo>
                <a:cubicBezTo>
                  <a:pt x="123765" y="128588"/>
                  <a:pt x="118943" y="128855"/>
                  <a:pt x="114300" y="129480"/>
                </a:cubicBezTo>
                <a:lnTo>
                  <a:pt x="114300" y="85725"/>
                </a:lnTo>
                <a:close/>
                <a:moveTo>
                  <a:pt x="297359" y="400050"/>
                </a:moveTo>
                <a:cubicBezTo>
                  <a:pt x="292804" y="378440"/>
                  <a:pt x="282803" y="358884"/>
                  <a:pt x="268694" y="342900"/>
                </a:cubicBezTo>
                <a:lnTo>
                  <a:pt x="542925" y="342900"/>
                </a:lnTo>
                <a:cubicBezTo>
                  <a:pt x="542925" y="374422"/>
                  <a:pt x="517297" y="400050"/>
                  <a:pt x="485775" y="400050"/>
                </a:cubicBezTo>
                <a:lnTo>
                  <a:pt x="297359" y="400050"/>
                </a:lnTo>
                <a:close/>
                <a:moveTo>
                  <a:pt x="57150" y="242888"/>
                </a:moveTo>
                <a:cubicBezTo>
                  <a:pt x="57150" y="203460"/>
                  <a:pt x="89160" y="171450"/>
                  <a:pt x="128587" y="171450"/>
                </a:cubicBezTo>
                <a:cubicBezTo>
                  <a:pt x="168015" y="171450"/>
                  <a:pt x="200025" y="203460"/>
                  <a:pt x="200025" y="242888"/>
                </a:cubicBezTo>
                <a:cubicBezTo>
                  <a:pt x="200025" y="282315"/>
                  <a:pt x="168015" y="314325"/>
                  <a:pt x="128588" y="314325"/>
                </a:cubicBezTo>
                <a:cubicBezTo>
                  <a:pt x="89160" y="314325"/>
                  <a:pt x="57150" y="282315"/>
                  <a:pt x="57150" y="242888"/>
                </a:cubicBezTo>
                <a:close/>
                <a:moveTo>
                  <a:pt x="0" y="428625"/>
                </a:moveTo>
                <a:cubicBezTo>
                  <a:pt x="0" y="381298"/>
                  <a:pt x="38398" y="342900"/>
                  <a:pt x="85725" y="342900"/>
                </a:cubicBezTo>
                <a:lnTo>
                  <a:pt x="171450" y="342900"/>
                </a:lnTo>
                <a:cubicBezTo>
                  <a:pt x="218777" y="342900"/>
                  <a:pt x="257175" y="381298"/>
                  <a:pt x="257175" y="428625"/>
                </a:cubicBezTo>
                <a:cubicBezTo>
                  <a:pt x="257175" y="444431"/>
                  <a:pt x="244406" y="457200"/>
                  <a:pt x="228600" y="457200"/>
                </a:cubicBezTo>
                <a:lnTo>
                  <a:pt x="28575" y="457200"/>
                </a:lnTo>
                <a:cubicBezTo>
                  <a:pt x="12769" y="457200"/>
                  <a:pt x="0" y="444431"/>
                  <a:pt x="0" y="428625"/>
                </a:cubicBezTo>
                <a:close/>
              </a:path>
            </a:pathLst>
          </a:custGeom>
          <a:solidFill>
            <a:srgbClr val="4682B4"/>
          </a:solidFill>
        </p:spPr>
      </p:sp>
      <p:sp>
        <p:nvSpPr>
          <p:cNvPr id="11" name="Text 8"/>
          <p:cNvSpPr/>
          <p:nvPr>
            <p:custDataLst>
              <p:tags r:id="rId8"/>
            </p:custDataLst>
          </p:nvPr>
        </p:nvSpPr>
        <p:spPr>
          <a:xfrm>
            <a:off x="7264249" y="2870026"/>
            <a:ext cx="49784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心理教师</a:t>
            </a:r>
            <a:endParaRPr lang="en-US" sz="1600" dirty="0"/>
          </a:p>
        </p:txBody>
      </p:sp>
      <p:sp>
        <p:nvSpPr>
          <p:cNvPr id="12" name="Text 9"/>
          <p:cNvSpPr/>
          <p:nvPr>
            <p:custDataLst>
              <p:tags r:id="rId9"/>
            </p:custDataLst>
          </p:nvPr>
        </p:nvSpPr>
        <p:spPr>
          <a:xfrm>
            <a:off x="7264249" y="3225695"/>
            <a:ext cx="4470400" cy="508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4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杨心玥老师（Email: yangxinyue@school.edu.cn）随时为你提供支持。</a:t>
            </a:r>
            <a:endParaRPr lang="en-US" sz="1600" dirty="0"/>
          </a:p>
        </p:txBody>
      </p:sp>
      <p:sp>
        <p:nvSpPr>
          <p:cNvPr id="13" name="Shape 10"/>
          <p:cNvSpPr/>
          <p:nvPr>
            <p:custDataLst>
              <p:tags r:id="rId10"/>
            </p:custDataLst>
          </p:nvPr>
        </p:nvSpPr>
        <p:spPr>
          <a:xfrm>
            <a:off x="253875" y="4241602"/>
            <a:ext cx="5689600" cy="1270000"/>
          </a:xfrm>
          <a:custGeom>
            <a:avLst/>
            <a:gdLst/>
            <a:ahLst/>
            <a:cxnLst/>
            <a:rect l="l" t="t" r="r" b="b"/>
            <a:pathLst>
              <a:path w="5689600" h="1270000">
                <a:moveTo>
                  <a:pt x="101600" y="0"/>
                </a:moveTo>
                <a:lnTo>
                  <a:pt x="5588000" y="0"/>
                </a:lnTo>
                <a:cubicBezTo>
                  <a:pt x="5644075" y="0"/>
                  <a:pt x="5689600" y="45525"/>
                  <a:pt x="5689600" y="101600"/>
                </a:cubicBezTo>
                <a:lnTo>
                  <a:pt x="5689600" y="1168400"/>
                </a:lnTo>
                <a:cubicBezTo>
                  <a:pt x="5689600" y="1224475"/>
                  <a:pt x="5644075" y="1270000"/>
                  <a:pt x="5588000" y="1270000"/>
                </a:cubicBezTo>
                <a:lnTo>
                  <a:pt x="101600" y="1270000"/>
                </a:lnTo>
                <a:cubicBezTo>
                  <a:pt x="45525" y="1270000"/>
                  <a:pt x="0" y="1224475"/>
                  <a:pt x="0" y="1168400"/>
                </a:cubicBezTo>
                <a:lnTo>
                  <a:pt x="0" y="101600"/>
                </a:lnTo>
                <a:cubicBezTo>
                  <a:pt x="0" y="45525"/>
                  <a:pt x="45525" y="0"/>
                  <a:pt x="101600" y="0"/>
                </a:cubicBezTo>
                <a:close/>
              </a:path>
            </a:pathLst>
          </a:custGeom>
          <a:solidFill>
            <a:srgbClr val="B0E0E6"/>
          </a:solidFill>
          <a:effectLst>
            <a:outerShdw blurRad="76200" dist="5080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14" name="Shape 11"/>
          <p:cNvSpPr/>
          <p:nvPr>
            <p:custDataLst>
              <p:tags r:id="rId11"/>
            </p:custDataLst>
          </p:nvPr>
        </p:nvSpPr>
        <p:spPr>
          <a:xfrm>
            <a:off x="476033" y="4647964"/>
            <a:ext cx="571500" cy="457200"/>
          </a:xfrm>
          <a:custGeom>
            <a:avLst/>
            <a:gdLst/>
            <a:ahLst/>
            <a:cxnLst/>
            <a:rect l="l" t="t" r="r" b="b"/>
            <a:pathLst>
              <a:path w="571500" h="457200">
                <a:moveTo>
                  <a:pt x="285750" y="14288"/>
                </a:moveTo>
                <a:cubicBezTo>
                  <a:pt x="337006" y="14288"/>
                  <a:pt x="378619" y="55901"/>
                  <a:pt x="378619" y="107156"/>
                </a:cubicBezTo>
                <a:cubicBezTo>
                  <a:pt x="378619" y="158412"/>
                  <a:pt x="337006" y="200025"/>
                  <a:pt x="285750" y="200025"/>
                </a:cubicBezTo>
                <a:cubicBezTo>
                  <a:pt x="234494" y="200025"/>
                  <a:pt x="192881" y="158412"/>
                  <a:pt x="192881" y="107156"/>
                </a:cubicBezTo>
                <a:cubicBezTo>
                  <a:pt x="192881" y="55901"/>
                  <a:pt x="234494" y="14288"/>
                  <a:pt x="285750" y="14288"/>
                </a:cubicBezTo>
                <a:close/>
                <a:moveTo>
                  <a:pt x="85725" y="78581"/>
                </a:moveTo>
                <a:cubicBezTo>
                  <a:pt x="121210" y="78581"/>
                  <a:pt x="150019" y="107390"/>
                  <a:pt x="150019" y="142875"/>
                </a:cubicBezTo>
                <a:cubicBezTo>
                  <a:pt x="150019" y="178360"/>
                  <a:pt x="121210" y="207169"/>
                  <a:pt x="85725" y="207169"/>
                </a:cubicBezTo>
                <a:cubicBezTo>
                  <a:pt x="50240" y="207169"/>
                  <a:pt x="21431" y="178360"/>
                  <a:pt x="21431" y="142875"/>
                </a:cubicBezTo>
                <a:cubicBezTo>
                  <a:pt x="21431" y="107390"/>
                  <a:pt x="50240" y="78581"/>
                  <a:pt x="85725" y="78581"/>
                </a:cubicBezTo>
                <a:close/>
                <a:moveTo>
                  <a:pt x="0" y="371475"/>
                </a:moveTo>
                <a:cubicBezTo>
                  <a:pt x="0" y="308342"/>
                  <a:pt x="51167" y="257175"/>
                  <a:pt x="114300" y="257175"/>
                </a:cubicBezTo>
                <a:cubicBezTo>
                  <a:pt x="125730" y="257175"/>
                  <a:pt x="136803" y="258872"/>
                  <a:pt x="147251" y="261997"/>
                </a:cubicBezTo>
                <a:cubicBezTo>
                  <a:pt x="117872" y="294858"/>
                  <a:pt x="100013" y="338257"/>
                  <a:pt x="100013" y="385763"/>
                </a:cubicBezTo>
                <a:lnTo>
                  <a:pt x="100013" y="400050"/>
                </a:lnTo>
                <a:cubicBezTo>
                  <a:pt x="100013" y="410230"/>
                  <a:pt x="102156" y="419874"/>
                  <a:pt x="105995" y="428625"/>
                </a:cubicBezTo>
                <a:lnTo>
                  <a:pt x="28575" y="428625"/>
                </a:lnTo>
                <a:cubicBezTo>
                  <a:pt x="12769" y="428625"/>
                  <a:pt x="0" y="415856"/>
                  <a:pt x="0" y="400050"/>
                </a:cubicBezTo>
                <a:lnTo>
                  <a:pt x="0" y="371475"/>
                </a:lnTo>
                <a:close/>
                <a:moveTo>
                  <a:pt x="465505" y="428625"/>
                </a:moveTo>
                <a:cubicBezTo>
                  <a:pt x="469344" y="419874"/>
                  <a:pt x="471488" y="410230"/>
                  <a:pt x="471488" y="400050"/>
                </a:cubicBezTo>
                <a:lnTo>
                  <a:pt x="471488" y="385763"/>
                </a:lnTo>
                <a:cubicBezTo>
                  <a:pt x="471488" y="338257"/>
                  <a:pt x="453628" y="294858"/>
                  <a:pt x="424249" y="261997"/>
                </a:cubicBezTo>
                <a:cubicBezTo>
                  <a:pt x="434697" y="258872"/>
                  <a:pt x="445770" y="257175"/>
                  <a:pt x="457200" y="257175"/>
                </a:cubicBezTo>
                <a:cubicBezTo>
                  <a:pt x="520333" y="257175"/>
                  <a:pt x="571500" y="308342"/>
                  <a:pt x="571500" y="371475"/>
                </a:cubicBezTo>
                <a:lnTo>
                  <a:pt x="571500" y="400050"/>
                </a:lnTo>
                <a:cubicBezTo>
                  <a:pt x="571500" y="415856"/>
                  <a:pt x="558731" y="428625"/>
                  <a:pt x="542925" y="428625"/>
                </a:cubicBezTo>
                <a:lnTo>
                  <a:pt x="465505" y="428625"/>
                </a:lnTo>
                <a:close/>
                <a:moveTo>
                  <a:pt x="421481" y="142875"/>
                </a:moveTo>
                <a:cubicBezTo>
                  <a:pt x="421481" y="107390"/>
                  <a:pt x="450290" y="78581"/>
                  <a:pt x="485775" y="78581"/>
                </a:cubicBezTo>
                <a:cubicBezTo>
                  <a:pt x="521260" y="78581"/>
                  <a:pt x="550069" y="107390"/>
                  <a:pt x="550069" y="142875"/>
                </a:cubicBezTo>
                <a:cubicBezTo>
                  <a:pt x="550069" y="178360"/>
                  <a:pt x="521260" y="207169"/>
                  <a:pt x="485775" y="207169"/>
                </a:cubicBezTo>
                <a:cubicBezTo>
                  <a:pt x="450290" y="207169"/>
                  <a:pt x="421481" y="178360"/>
                  <a:pt x="421481" y="142875"/>
                </a:cubicBezTo>
                <a:close/>
                <a:moveTo>
                  <a:pt x="142875" y="385763"/>
                </a:moveTo>
                <a:cubicBezTo>
                  <a:pt x="142875" y="306824"/>
                  <a:pt x="206812" y="242888"/>
                  <a:pt x="285750" y="242888"/>
                </a:cubicBezTo>
                <a:cubicBezTo>
                  <a:pt x="364688" y="242888"/>
                  <a:pt x="428625" y="306824"/>
                  <a:pt x="428625" y="385763"/>
                </a:cubicBezTo>
                <a:lnTo>
                  <a:pt x="428625" y="400050"/>
                </a:lnTo>
                <a:cubicBezTo>
                  <a:pt x="428625" y="415856"/>
                  <a:pt x="415856" y="428625"/>
                  <a:pt x="400050" y="428625"/>
                </a:cubicBezTo>
                <a:lnTo>
                  <a:pt x="171450" y="428625"/>
                </a:lnTo>
                <a:cubicBezTo>
                  <a:pt x="155644" y="428625"/>
                  <a:pt x="142875" y="415856"/>
                  <a:pt x="142875" y="400050"/>
                </a:cubicBezTo>
                <a:lnTo>
                  <a:pt x="142875" y="385763"/>
                </a:lnTo>
                <a:close/>
              </a:path>
            </a:pathLst>
          </a:custGeom>
          <a:solidFill>
            <a:srgbClr val="4682B4"/>
          </a:solidFill>
        </p:spPr>
      </p:sp>
      <p:sp>
        <p:nvSpPr>
          <p:cNvPr id="15" name="Text 12"/>
          <p:cNvSpPr/>
          <p:nvPr>
            <p:custDataLst>
              <p:tags r:id="rId12"/>
            </p:custDataLst>
          </p:nvPr>
        </p:nvSpPr>
        <p:spPr>
          <a:xfrm>
            <a:off x="1269783" y="4444783"/>
            <a:ext cx="49784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朋辈辅导社团</a:t>
            </a:r>
            <a:endParaRPr lang="en-US" sz="1600" dirty="0"/>
          </a:p>
        </p:txBody>
      </p:sp>
      <p:sp>
        <p:nvSpPr>
          <p:cNvPr id="16" name="Text 13"/>
          <p:cNvSpPr/>
          <p:nvPr>
            <p:custDataLst>
              <p:tags r:id="rId13"/>
            </p:custDataLst>
          </p:nvPr>
        </p:nvSpPr>
        <p:spPr>
          <a:xfrm>
            <a:off x="1269783" y="4800454"/>
            <a:ext cx="4470400" cy="508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4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加入“心晴社”，在同伴互助中成长，或成为照亮他人的一束光。</a:t>
            </a:r>
            <a:endParaRPr lang="en-US" sz="1600" dirty="0"/>
          </a:p>
        </p:txBody>
      </p:sp>
      <p:sp>
        <p:nvSpPr>
          <p:cNvPr id="17" name="Shape 14"/>
          <p:cNvSpPr/>
          <p:nvPr>
            <p:custDataLst>
              <p:tags r:id="rId14"/>
            </p:custDataLst>
          </p:nvPr>
        </p:nvSpPr>
        <p:spPr>
          <a:xfrm>
            <a:off x="6248341" y="4241602"/>
            <a:ext cx="5689600" cy="1270000"/>
          </a:xfrm>
          <a:custGeom>
            <a:avLst/>
            <a:gdLst/>
            <a:ahLst/>
            <a:cxnLst/>
            <a:rect l="l" t="t" r="r" b="b"/>
            <a:pathLst>
              <a:path w="5689600" h="1270000">
                <a:moveTo>
                  <a:pt x="101600" y="0"/>
                </a:moveTo>
                <a:lnTo>
                  <a:pt x="5588000" y="0"/>
                </a:lnTo>
                <a:cubicBezTo>
                  <a:pt x="5644075" y="0"/>
                  <a:pt x="5689600" y="45525"/>
                  <a:pt x="5689600" y="101600"/>
                </a:cubicBezTo>
                <a:lnTo>
                  <a:pt x="5689600" y="1168400"/>
                </a:lnTo>
                <a:cubicBezTo>
                  <a:pt x="5689600" y="1224475"/>
                  <a:pt x="5644075" y="1270000"/>
                  <a:pt x="5588000" y="1270000"/>
                </a:cubicBezTo>
                <a:lnTo>
                  <a:pt x="101600" y="1270000"/>
                </a:lnTo>
                <a:cubicBezTo>
                  <a:pt x="45525" y="1270000"/>
                  <a:pt x="0" y="1224475"/>
                  <a:pt x="0" y="1168400"/>
                </a:cubicBezTo>
                <a:lnTo>
                  <a:pt x="0" y="101600"/>
                </a:lnTo>
                <a:cubicBezTo>
                  <a:pt x="0" y="45525"/>
                  <a:pt x="45525" y="0"/>
                  <a:pt x="101600" y="0"/>
                </a:cubicBezTo>
                <a:close/>
              </a:path>
            </a:pathLst>
          </a:custGeom>
          <a:solidFill>
            <a:srgbClr val="B0E0E6"/>
          </a:solidFill>
          <a:effectLst>
            <a:outerShdw blurRad="76200" dist="5080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18" name="Shape 15"/>
          <p:cNvSpPr/>
          <p:nvPr>
            <p:custDataLst>
              <p:tags r:id="rId15"/>
            </p:custDataLst>
          </p:nvPr>
        </p:nvSpPr>
        <p:spPr>
          <a:xfrm>
            <a:off x="6556224" y="4647964"/>
            <a:ext cx="400050" cy="457200"/>
          </a:xfrm>
          <a:custGeom>
            <a:avLst/>
            <a:gdLst/>
            <a:ahLst/>
            <a:cxnLst/>
            <a:rect l="l" t="t" r="r" b="b"/>
            <a:pathLst>
              <a:path w="400050" h="457200">
                <a:moveTo>
                  <a:pt x="114300" y="0"/>
                </a:moveTo>
                <a:cubicBezTo>
                  <a:pt x="130106" y="0"/>
                  <a:pt x="142875" y="12769"/>
                  <a:pt x="142875" y="28575"/>
                </a:cubicBezTo>
                <a:lnTo>
                  <a:pt x="142875" y="57150"/>
                </a:lnTo>
                <a:lnTo>
                  <a:pt x="257175" y="57150"/>
                </a:lnTo>
                <a:lnTo>
                  <a:pt x="257175" y="28575"/>
                </a:lnTo>
                <a:cubicBezTo>
                  <a:pt x="257175" y="12769"/>
                  <a:pt x="269944" y="0"/>
                  <a:pt x="285750" y="0"/>
                </a:cubicBezTo>
                <a:cubicBezTo>
                  <a:pt x="301556" y="0"/>
                  <a:pt x="314325" y="12769"/>
                  <a:pt x="314325" y="28575"/>
                </a:cubicBezTo>
                <a:lnTo>
                  <a:pt x="314325" y="57150"/>
                </a:lnTo>
                <a:lnTo>
                  <a:pt x="342900" y="57150"/>
                </a:lnTo>
                <a:cubicBezTo>
                  <a:pt x="374422" y="57150"/>
                  <a:pt x="400050" y="82778"/>
                  <a:pt x="400050" y="114300"/>
                </a:cubicBezTo>
                <a:lnTo>
                  <a:pt x="400050" y="371475"/>
                </a:lnTo>
                <a:cubicBezTo>
                  <a:pt x="400050" y="402997"/>
                  <a:pt x="374422" y="428625"/>
                  <a:pt x="342900" y="428625"/>
                </a:cubicBezTo>
                <a:lnTo>
                  <a:pt x="57150" y="428625"/>
                </a:lnTo>
                <a:cubicBezTo>
                  <a:pt x="25628" y="428625"/>
                  <a:pt x="0" y="402997"/>
                  <a:pt x="0" y="371475"/>
                </a:cubicBezTo>
                <a:lnTo>
                  <a:pt x="0" y="114300"/>
                </a:lnTo>
                <a:cubicBezTo>
                  <a:pt x="0" y="82778"/>
                  <a:pt x="25628" y="57150"/>
                  <a:pt x="57150" y="57150"/>
                </a:cubicBezTo>
                <a:lnTo>
                  <a:pt x="85725" y="57150"/>
                </a:lnTo>
                <a:lnTo>
                  <a:pt x="85725" y="28575"/>
                </a:lnTo>
                <a:cubicBezTo>
                  <a:pt x="85725" y="12769"/>
                  <a:pt x="98494" y="0"/>
                  <a:pt x="114300" y="0"/>
                </a:cubicBezTo>
                <a:close/>
                <a:moveTo>
                  <a:pt x="57150" y="214313"/>
                </a:moveTo>
                <a:lnTo>
                  <a:pt x="57150" y="242888"/>
                </a:lnTo>
                <a:cubicBezTo>
                  <a:pt x="57150" y="250746"/>
                  <a:pt x="63579" y="257175"/>
                  <a:pt x="71438" y="257175"/>
                </a:cubicBezTo>
                <a:lnTo>
                  <a:pt x="100013" y="257175"/>
                </a:lnTo>
                <a:cubicBezTo>
                  <a:pt x="107871" y="257175"/>
                  <a:pt x="114300" y="250746"/>
                  <a:pt x="114300" y="242888"/>
                </a:cubicBezTo>
                <a:lnTo>
                  <a:pt x="114300" y="214313"/>
                </a:lnTo>
                <a:cubicBezTo>
                  <a:pt x="114300" y="206454"/>
                  <a:pt x="107871" y="200025"/>
                  <a:pt x="100013" y="200025"/>
                </a:cubicBezTo>
                <a:lnTo>
                  <a:pt x="71438" y="200025"/>
                </a:lnTo>
                <a:cubicBezTo>
                  <a:pt x="63579" y="200025"/>
                  <a:pt x="57150" y="206454"/>
                  <a:pt x="57150" y="214313"/>
                </a:cubicBezTo>
                <a:close/>
                <a:moveTo>
                  <a:pt x="171450" y="214313"/>
                </a:moveTo>
                <a:lnTo>
                  <a:pt x="171450" y="242888"/>
                </a:lnTo>
                <a:cubicBezTo>
                  <a:pt x="171450" y="250746"/>
                  <a:pt x="177879" y="257175"/>
                  <a:pt x="185738" y="257175"/>
                </a:cubicBezTo>
                <a:lnTo>
                  <a:pt x="214313" y="257175"/>
                </a:lnTo>
                <a:cubicBezTo>
                  <a:pt x="222171" y="257175"/>
                  <a:pt x="228600" y="250746"/>
                  <a:pt x="228600" y="242888"/>
                </a:cubicBezTo>
                <a:lnTo>
                  <a:pt x="228600" y="214313"/>
                </a:lnTo>
                <a:cubicBezTo>
                  <a:pt x="228600" y="206454"/>
                  <a:pt x="222171" y="200025"/>
                  <a:pt x="214313" y="200025"/>
                </a:cubicBezTo>
                <a:lnTo>
                  <a:pt x="185738" y="200025"/>
                </a:lnTo>
                <a:cubicBezTo>
                  <a:pt x="177879" y="200025"/>
                  <a:pt x="171450" y="206454"/>
                  <a:pt x="171450" y="214313"/>
                </a:cubicBezTo>
                <a:close/>
                <a:moveTo>
                  <a:pt x="300038" y="200025"/>
                </a:moveTo>
                <a:cubicBezTo>
                  <a:pt x="292179" y="200025"/>
                  <a:pt x="285750" y="206454"/>
                  <a:pt x="285750" y="214313"/>
                </a:cubicBezTo>
                <a:lnTo>
                  <a:pt x="285750" y="242888"/>
                </a:lnTo>
                <a:cubicBezTo>
                  <a:pt x="285750" y="250746"/>
                  <a:pt x="292179" y="257175"/>
                  <a:pt x="300038" y="257175"/>
                </a:cubicBezTo>
                <a:lnTo>
                  <a:pt x="328613" y="257175"/>
                </a:lnTo>
                <a:cubicBezTo>
                  <a:pt x="336471" y="257175"/>
                  <a:pt x="342900" y="250746"/>
                  <a:pt x="342900" y="242888"/>
                </a:cubicBezTo>
                <a:lnTo>
                  <a:pt x="342900" y="214313"/>
                </a:lnTo>
                <a:cubicBezTo>
                  <a:pt x="342900" y="206454"/>
                  <a:pt x="336471" y="200025"/>
                  <a:pt x="328613" y="200025"/>
                </a:cubicBezTo>
                <a:lnTo>
                  <a:pt x="300038" y="200025"/>
                </a:lnTo>
                <a:close/>
                <a:moveTo>
                  <a:pt x="57150" y="328613"/>
                </a:moveTo>
                <a:lnTo>
                  <a:pt x="57150" y="357188"/>
                </a:lnTo>
                <a:cubicBezTo>
                  <a:pt x="57150" y="365046"/>
                  <a:pt x="63579" y="371475"/>
                  <a:pt x="71438" y="371475"/>
                </a:cubicBezTo>
                <a:lnTo>
                  <a:pt x="100013" y="371475"/>
                </a:lnTo>
                <a:cubicBezTo>
                  <a:pt x="107871" y="371475"/>
                  <a:pt x="114300" y="365046"/>
                  <a:pt x="114300" y="357188"/>
                </a:cubicBezTo>
                <a:lnTo>
                  <a:pt x="114300" y="328613"/>
                </a:lnTo>
                <a:cubicBezTo>
                  <a:pt x="114300" y="320754"/>
                  <a:pt x="107871" y="314325"/>
                  <a:pt x="100013" y="314325"/>
                </a:cubicBezTo>
                <a:lnTo>
                  <a:pt x="71438" y="314325"/>
                </a:lnTo>
                <a:cubicBezTo>
                  <a:pt x="63579" y="314325"/>
                  <a:pt x="57150" y="320754"/>
                  <a:pt x="57150" y="328613"/>
                </a:cubicBezTo>
                <a:close/>
                <a:moveTo>
                  <a:pt x="185738" y="314325"/>
                </a:moveTo>
                <a:cubicBezTo>
                  <a:pt x="177879" y="314325"/>
                  <a:pt x="171450" y="320754"/>
                  <a:pt x="171450" y="328613"/>
                </a:cubicBezTo>
                <a:lnTo>
                  <a:pt x="171450" y="357188"/>
                </a:lnTo>
                <a:cubicBezTo>
                  <a:pt x="171450" y="365046"/>
                  <a:pt x="177879" y="371475"/>
                  <a:pt x="185738" y="371475"/>
                </a:cubicBezTo>
                <a:lnTo>
                  <a:pt x="214313" y="371475"/>
                </a:lnTo>
                <a:cubicBezTo>
                  <a:pt x="222171" y="371475"/>
                  <a:pt x="228600" y="365046"/>
                  <a:pt x="228600" y="357188"/>
                </a:cubicBezTo>
                <a:lnTo>
                  <a:pt x="228600" y="328613"/>
                </a:lnTo>
                <a:cubicBezTo>
                  <a:pt x="228600" y="320754"/>
                  <a:pt x="222171" y="314325"/>
                  <a:pt x="214313" y="314325"/>
                </a:cubicBezTo>
                <a:lnTo>
                  <a:pt x="185738" y="314325"/>
                </a:lnTo>
                <a:close/>
                <a:moveTo>
                  <a:pt x="285750" y="328613"/>
                </a:moveTo>
                <a:lnTo>
                  <a:pt x="285750" y="357188"/>
                </a:lnTo>
                <a:cubicBezTo>
                  <a:pt x="285750" y="365046"/>
                  <a:pt x="292179" y="371475"/>
                  <a:pt x="300038" y="371475"/>
                </a:cubicBezTo>
                <a:lnTo>
                  <a:pt x="328613" y="371475"/>
                </a:lnTo>
                <a:cubicBezTo>
                  <a:pt x="336471" y="371475"/>
                  <a:pt x="342900" y="365046"/>
                  <a:pt x="342900" y="357188"/>
                </a:cubicBezTo>
                <a:lnTo>
                  <a:pt x="342900" y="328613"/>
                </a:lnTo>
                <a:cubicBezTo>
                  <a:pt x="342900" y="320754"/>
                  <a:pt x="336471" y="314325"/>
                  <a:pt x="328613" y="314325"/>
                </a:cubicBezTo>
                <a:lnTo>
                  <a:pt x="300038" y="314325"/>
                </a:lnTo>
                <a:cubicBezTo>
                  <a:pt x="292179" y="314325"/>
                  <a:pt x="285750" y="320754"/>
                  <a:pt x="285750" y="328613"/>
                </a:cubicBezTo>
                <a:close/>
              </a:path>
            </a:pathLst>
          </a:custGeom>
          <a:solidFill>
            <a:srgbClr val="4682B4"/>
          </a:solidFill>
        </p:spPr>
      </p:sp>
      <p:sp>
        <p:nvSpPr>
          <p:cNvPr id="19" name="Text 16"/>
          <p:cNvSpPr/>
          <p:nvPr>
            <p:custDataLst>
              <p:tags r:id="rId16"/>
            </p:custDataLst>
          </p:nvPr>
        </p:nvSpPr>
        <p:spPr>
          <a:xfrm>
            <a:off x="7264249" y="4444783"/>
            <a:ext cx="49784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心理健康周</a:t>
            </a:r>
            <a:endParaRPr lang="en-US" sz="1600" dirty="0"/>
          </a:p>
        </p:txBody>
      </p:sp>
      <p:sp>
        <p:nvSpPr>
          <p:cNvPr id="20" name="Text 17"/>
          <p:cNvSpPr/>
          <p:nvPr>
            <p:custDataLst>
              <p:tags r:id="rId17"/>
            </p:custDataLst>
          </p:nvPr>
        </p:nvSpPr>
        <p:spPr>
          <a:xfrm>
            <a:off x="7264249" y="4800454"/>
            <a:ext cx="4470400" cy="508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4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每年5月举办，通过讲座、工作坊、游园会等活动，普及心理健康知识。</a:t>
            </a:r>
            <a:endParaRPr lang="en-US" sz="1600" dirty="0"/>
          </a:p>
        </p:txBody>
      </p:sp>
    </p:spTree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4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10-10-14:10:18-d3ka6igs8jdo4os5eaq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226925" cy="687133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567805" y="2220595"/>
            <a:ext cx="1297940" cy="4572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4000" b="1" dirty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校外通道</a:t>
            </a:r>
            <a:endParaRPr lang="en-US" sz="1600" dirty="0"/>
          </a:p>
        </p:txBody>
      </p:sp>
      <p:sp>
        <p:nvSpPr>
          <p:cNvPr id="4" name="Text 1"/>
          <p:cNvSpPr/>
          <p:nvPr/>
        </p:nvSpPr>
        <p:spPr>
          <a:xfrm>
            <a:off x="655320" y="1079500"/>
            <a:ext cx="7131431" cy="7112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2000" dirty="0">
                <a:solidFill>
                  <a:srgbClr val="333333"/>
                </a:solidFill>
                <a:latin typeface="思源宋体 CN Light" panose="02020300000000000000" charset="-122"/>
                <a:ea typeface="思源宋体 CN Light" panose="02020300000000000000" charset="-122"/>
                <a:cs typeface="思源宋体 CN Light" panose="02020300000000000000" charset="-122"/>
              </a:rPr>
              <a:t>当问题</a:t>
            </a:r>
            <a:r>
              <a:rPr lang="en-US" sz="2000" dirty="0">
                <a:solidFill>
                  <a:srgbClr val="333333"/>
                </a:solidFill>
                <a:highlight>
                  <a:srgbClr val="87CEEB">
                    <a:alpha val="66667"/>
                  </a:srgbClr>
                </a:highlight>
                <a:latin typeface="思源宋体 CN Light" panose="02020300000000000000" charset="-122"/>
                <a:ea typeface="思源宋体 CN Light" panose="02020300000000000000" charset="-122"/>
                <a:cs typeface="思源宋体 CN Light" panose="02020300000000000000" charset="-122"/>
              </a:rPr>
              <a:t> 持续两周以上 </a:t>
            </a:r>
            <a:r>
              <a:rPr lang="en-US" sz="2000" dirty="0">
                <a:solidFill>
                  <a:srgbClr val="333333"/>
                </a:solidFill>
                <a:latin typeface="思源宋体 CN Light" panose="02020300000000000000" charset="-122"/>
                <a:ea typeface="思源宋体 CN Light" panose="02020300000000000000" charset="-122"/>
                <a:cs typeface="思源宋体 CN Light" panose="02020300000000000000" charset="-122"/>
              </a:rPr>
              <a:t>并严重影响生活，或出现</a:t>
            </a:r>
            <a:r>
              <a:rPr lang="en-US" sz="2000" dirty="0">
                <a:solidFill>
                  <a:srgbClr val="333333"/>
                </a:solidFill>
                <a:highlight>
                  <a:srgbClr val="87CEEB">
                    <a:alpha val="66667"/>
                  </a:srgbClr>
                </a:highlight>
                <a:latin typeface="思源宋体 CN Light" panose="02020300000000000000" charset="-122"/>
                <a:ea typeface="思源宋体 CN Light" panose="02020300000000000000" charset="-122"/>
                <a:cs typeface="思源宋体 CN Light" panose="02020300000000000000" charset="-122"/>
              </a:rPr>
              <a:t> 自伤念头 </a:t>
            </a:r>
            <a:r>
              <a:rPr lang="en-US" sz="2000" dirty="0">
                <a:solidFill>
                  <a:srgbClr val="333333"/>
                </a:solidFill>
                <a:latin typeface="思源宋体 CN Light" panose="02020300000000000000" charset="-122"/>
                <a:ea typeface="思源宋体 CN Light" panose="02020300000000000000" charset="-122"/>
                <a:cs typeface="思源宋体 CN Light" panose="02020300000000000000" charset="-122"/>
              </a:rPr>
              <a:t>时，请及时启动校外资源。</a:t>
            </a:r>
            <a:endParaRPr lang="en-US" sz="2000" dirty="0">
              <a:solidFill>
                <a:srgbClr val="333333"/>
              </a:solidFill>
              <a:latin typeface="思源宋体 CN Light" panose="02020300000000000000" charset="-122"/>
              <a:ea typeface="思源宋体 CN Light" panose="02020300000000000000" charset="-122"/>
              <a:cs typeface="思源宋体 CN Light" panose="02020300000000000000" charset="-122"/>
            </a:endParaRPr>
          </a:p>
        </p:txBody>
      </p:sp>
      <p:sp>
        <p:nvSpPr>
          <p:cNvPr id="5" name="Shape 2"/>
          <p:cNvSpPr/>
          <p:nvPr/>
        </p:nvSpPr>
        <p:spPr>
          <a:xfrm>
            <a:off x="254000" y="2463800"/>
            <a:ext cx="5537200" cy="1134110"/>
          </a:xfrm>
          <a:custGeom>
            <a:avLst/>
            <a:gdLst/>
            <a:ahLst/>
            <a:cxnLst/>
            <a:rect l="l" t="t" r="r" b="b"/>
            <a:pathLst>
              <a:path w="5537200" h="1422400">
                <a:moveTo>
                  <a:pt x="101602" y="0"/>
                </a:moveTo>
                <a:lnTo>
                  <a:pt x="5435598" y="0"/>
                </a:lnTo>
                <a:cubicBezTo>
                  <a:pt x="5491711" y="0"/>
                  <a:pt x="5537200" y="45489"/>
                  <a:pt x="5537200" y="101602"/>
                </a:cubicBezTo>
                <a:lnTo>
                  <a:pt x="5537200" y="1320798"/>
                </a:lnTo>
                <a:cubicBezTo>
                  <a:pt x="5537200" y="1376911"/>
                  <a:pt x="5491711" y="1422400"/>
                  <a:pt x="5435598" y="1422400"/>
                </a:cubicBezTo>
                <a:lnTo>
                  <a:pt x="101602" y="1422400"/>
                </a:lnTo>
                <a:cubicBezTo>
                  <a:pt x="45489" y="1422400"/>
                  <a:pt x="0" y="1376911"/>
                  <a:pt x="0" y="1320798"/>
                </a:cubicBezTo>
                <a:lnTo>
                  <a:pt x="0" y="101602"/>
                </a:lnTo>
                <a:cubicBezTo>
                  <a:pt x="0" y="45526"/>
                  <a:pt x="45526" y="0"/>
                  <a:pt x="101602" y="0"/>
                </a:cubicBezTo>
                <a:close/>
              </a:path>
            </a:pathLst>
          </a:custGeom>
          <a:solidFill>
            <a:srgbClr val="B0E0E6"/>
          </a:solidFill>
          <a:effectLst>
            <a:outerShdw blurRad="76200" dist="5080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6" name="Text 3"/>
          <p:cNvSpPr/>
          <p:nvPr/>
        </p:nvSpPr>
        <p:spPr>
          <a:xfrm>
            <a:off x="457057" y="2616247"/>
            <a:ext cx="5130800" cy="4064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30000"/>
              </a:lnSpc>
              <a:buNone/>
            </a:pPr>
            <a:r>
              <a:rPr lang="en-US" sz="2000" b="1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itchFamily="34" charset="-120"/>
              </a:rPr>
              <a:t>精神卫生中心</a:t>
            </a:r>
            <a:endParaRPr lang="en-US" sz="2000" b="1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itchFamily="34" charset="-120"/>
            </a:endParaRPr>
          </a:p>
        </p:txBody>
      </p:sp>
      <p:sp>
        <p:nvSpPr>
          <p:cNvPr id="7" name="Text 4"/>
          <p:cNvSpPr/>
          <p:nvPr/>
        </p:nvSpPr>
        <p:spPr>
          <a:xfrm>
            <a:off x="457057" y="3022535"/>
            <a:ext cx="5130800" cy="508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4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提供专业的门诊和住院治疗</a:t>
            </a:r>
            <a:endParaRPr lang="en-US" sz="1600" dirty="0"/>
          </a:p>
        </p:txBody>
      </p:sp>
      <p:sp>
        <p:nvSpPr>
          <p:cNvPr id="8" name="Shape 5"/>
          <p:cNvSpPr/>
          <p:nvPr/>
        </p:nvSpPr>
        <p:spPr>
          <a:xfrm>
            <a:off x="254000" y="3848100"/>
            <a:ext cx="5537200" cy="2607310"/>
          </a:xfrm>
          <a:custGeom>
            <a:avLst/>
            <a:gdLst/>
            <a:ahLst/>
            <a:cxnLst/>
            <a:rect l="l" t="t" r="r" b="b"/>
            <a:pathLst>
              <a:path w="5537200" h="1270000">
                <a:moveTo>
                  <a:pt x="101600" y="0"/>
                </a:moveTo>
                <a:lnTo>
                  <a:pt x="5435600" y="0"/>
                </a:lnTo>
                <a:cubicBezTo>
                  <a:pt x="5491675" y="0"/>
                  <a:pt x="5537200" y="45525"/>
                  <a:pt x="5537200" y="101600"/>
                </a:cubicBezTo>
                <a:lnTo>
                  <a:pt x="5537200" y="1168400"/>
                </a:lnTo>
                <a:cubicBezTo>
                  <a:pt x="5537200" y="1224475"/>
                  <a:pt x="5491675" y="1270000"/>
                  <a:pt x="5435600" y="1270000"/>
                </a:cubicBezTo>
                <a:lnTo>
                  <a:pt x="101600" y="1270000"/>
                </a:lnTo>
                <a:cubicBezTo>
                  <a:pt x="45525" y="1270000"/>
                  <a:pt x="0" y="1224475"/>
                  <a:pt x="0" y="1168400"/>
                </a:cubicBezTo>
                <a:lnTo>
                  <a:pt x="0" y="101600"/>
                </a:lnTo>
                <a:cubicBezTo>
                  <a:pt x="0" y="45525"/>
                  <a:pt x="45525" y="0"/>
                  <a:pt x="101600" y="0"/>
                </a:cubicBezTo>
                <a:close/>
              </a:path>
            </a:pathLst>
          </a:custGeom>
          <a:solidFill>
            <a:srgbClr val="B0E0E6"/>
          </a:solidFill>
          <a:effectLst>
            <a:outerShdw blurRad="76200" dist="5080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9" name="Text 6"/>
          <p:cNvSpPr/>
          <p:nvPr/>
        </p:nvSpPr>
        <p:spPr>
          <a:xfrm>
            <a:off x="457057" y="4038498"/>
            <a:ext cx="5130800" cy="4064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algn="l">
              <a:lnSpc>
                <a:spcPct val="130000"/>
              </a:lnSpc>
              <a:buClrTx/>
              <a:buSzTx/>
              <a:buFontTx/>
              <a:buNone/>
            </a:pPr>
            <a:r>
              <a:rPr lang="en-US" sz="2000" b="1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itchFamily="34" charset="-120"/>
              </a:rPr>
              <a:t>24小时心理热线</a:t>
            </a:r>
            <a:endParaRPr lang="en-US" sz="2000" b="1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itchFamily="34" charset="-120"/>
            </a:endParaRPr>
          </a:p>
        </p:txBody>
      </p:sp>
      <p:sp>
        <p:nvSpPr>
          <p:cNvPr id="10" name="Text 7"/>
          <p:cNvSpPr/>
          <p:nvPr/>
        </p:nvSpPr>
        <p:spPr>
          <a:xfrm>
            <a:off x="457200" y="4563110"/>
            <a:ext cx="5130800" cy="187325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zh-CN" sz="14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“12356</a:t>
            </a:r>
            <a:r>
              <a:rPr lang="zh-CN" altLang="en-US" sz="14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是全国统一心理援助热线</a:t>
            </a:r>
            <a:br>
              <a:rPr lang="zh-CN" altLang="en-US" sz="14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</a:br>
            <a:r>
              <a:rPr lang="zh-CN" altLang="en-US" sz="14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全国希望热线：400-161-9995</a:t>
            </a:r>
            <a:br>
              <a:rPr lang="zh-CN" altLang="en-US" sz="14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</a:br>
            <a:r>
              <a:rPr lang="zh-CN" altLang="en-US" sz="14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卫生健康热线：12320</a:t>
            </a:r>
            <a:endParaRPr lang="zh-CN" altLang="en-US" sz="14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  <a:cs typeface="微软雅黑" pitchFamily="34" charset="-120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全国青少年心理咨询热线：12355</a:t>
            </a:r>
            <a:endParaRPr lang="zh-CN" altLang="en-US" sz="14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  <a:cs typeface="微软雅黑" pitchFamily="34" charset="-120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全国妇女儿童心理咨询热线：</a:t>
            </a:r>
            <a:r>
              <a:rPr lang="zh-CN" altLang="en-US" sz="14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12338</a:t>
            </a:r>
            <a:br>
              <a:rPr lang="zh-CN" altLang="en-US" sz="14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</a:br>
            <a:r>
              <a:rPr lang="zh-CN" altLang="en-US" sz="14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北京市心理援助热线：010-82951332</a:t>
            </a:r>
            <a:endParaRPr lang="zh-CN" altLang="en-US" sz="14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  <a:cs typeface="微软雅黑" pitchFamily="34" charset="-120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北京安定医院心理咨询热线：</a:t>
            </a:r>
            <a:r>
              <a:rPr lang="zh-CN" altLang="en-US" sz="14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010-58303286</a:t>
            </a:r>
            <a:br>
              <a:rPr lang="en-US" sz="14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</a:br>
            <a:endParaRPr lang="en-US" sz="1600" dirty="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rcRect b="9574"/>
          <a:stretch>
            <a:fillRect/>
          </a:stretch>
        </p:blipFill>
        <p:spPr>
          <a:xfrm>
            <a:off x="6313170" y="3791585"/>
            <a:ext cx="5200015" cy="2644775"/>
          </a:xfrm>
          <a:prstGeom prst="round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45550" y="1164590"/>
            <a:ext cx="2264410" cy="2264410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10-10-14:09:18-d3ka63gs8jdo4os5ea9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5151755"/>
          </a:xfrm>
          <a:prstGeom prst="rect">
            <a:avLst/>
          </a:prstGeom>
        </p:spPr>
      </p:pic>
      <p:pic>
        <p:nvPicPr>
          <p:cNvPr id="3" name="Image 1" descr="https://kimi-img.moonshot.cn/pub/slides/slides_tmpl/image/25-10-10-14:09:15-d3ka62os8jdo4os5ea3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720" y="790575"/>
            <a:ext cx="7432040" cy="3573780"/>
          </a:xfrm>
          <a:prstGeom prst="rect">
            <a:avLst/>
          </a:prstGeom>
        </p:spPr>
      </p:pic>
      <p:sp>
        <p:nvSpPr>
          <p:cNvPr id="4" name="Shape 0"/>
          <p:cNvSpPr/>
          <p:nvPr/>
        </p:nvSpPr>
        <p:spPr>
          <a:xfrm>
            <a:off x="0" y="4781550"/>
            <a:ext cx="12192000" cy="2095500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5" name="Text 1"/>
          <p:cNvSpPr/>
          <p:nvPr/>
        </p:nvSpPr>
        <p:spPr>
          <a:xfrm>
            <a:off x="0" y="4781550"/>
            <a:ext cx="12192000" cy="209550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6" name="Text 2"/>
          <p:cNvSpPr/>
          <p:nvPr/>
        </p:nvSpPr>
        <p:spPr>
          <a:xfrm>
            <a:off x="1003299" y="2935804"/>
            <a:ext cx="7817971" cy="645160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36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itchFamily="34" charset="-120"/>
              </a:rPr>
              <a:t>从知道到行动</a:t>
            </a:r>
            <a:endParaRPr lang="en-US" sz="36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itchFamily="34" charset="-120"/>
            </a:endParaRPr>
          </a:p>
        </p:txBody>
      </p:sp>
      <p:sp>
        <p:nvSpPr>
          <p:cNvPr id="7" name="Text 3"/>
          <p:cNvSpPr/>
          <p:nvPr/>
        </p:nvSpPr>
        <p:spPr>
          <a:xfrm>
            <a:off x="3679190" y="1565275"/>
            <a:ext cx="2417445" cy="144526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algn="l">
              <a:lnSpc>
                <a:spcPct val="100000"/>
              </a:lnSpc>
              <a:buClrTx/>
              <a:buSzTx/>
              <a:buFontTx/>
              <a:buNone/>
            </a:pPr>
            <a:r>
              <a:rPr lang="en-US" sz="8800" dirty="0">
                <a:solidFill>
                  <a:srgbClr val="000000"/>
                </a:solidFill>
                <a:latin typeface="Times New Roman" panose="02020603050405020304" charset="0"/>
                <a:ea typeface="微软雅黑" pitchFamily="34" charset="-122"/>
                <a:cs typeface="Times New Roman" panose="02020603050405020304" charset="0"/>
              </a:rPr>
              <a:t>05</a:t>
            </a:r>
            <a:endParaRPr lang="en-US" sz="8800" dirty="0">
              <a:solidFill>
                <a:srgbClr val="000000"/>
              </a:solidFill>
              <a:latin typeface="Times New Roman" panose="02020603050405020304" charset="0"/>
              <a:ea typeface="微软雅黑" pitchFamily="34" charset="-122"/>
              <a:cs typeface="Times New Roman" panose="02020603050405020304" charset="0"/>
            </a:endParaRPr>
          </a:p>
        </p:txBody>
      </p:sp>
      <p:sp>
        <p:nvSpPr>
          <p:cNvPr id="8" name="Text 4"/>
          <p:cNvSpPr/>
          <p:nvPr/>
        </p:nvSpPr>
        <p:spPr>
          <a:xfrm>
            <a:off x="1003300" y="1565275"/>
            <a:ext cx="2910205" cy="144526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800" dirty="0">
                <a:solidFill>
                  <a:srgbClr val="000000"/>
                </a:solidFill>
                <a:latin typeface="Times New Roman" panose="02020603050405020304" charset="0"/>
                <a:ea typeface="微软雅黑" pitchFamily="34" charset="-122"/>
                <a:cs typeface="Times New Roman" panose="02020603050405020304" charset="0"/>
              </a:rPr>
              <a:t>Part.</a:t>
            </a:r>
            <a:endParaRPr lang="en-US" sz="8800" dirty="0">
              <a:solidFill>
                <a:srgbClr val="000000"/>
              </a:solidFill>
              <a:latin typeface="Times New Roman" panose="02020603050405020304" charset="0"/>
              <a:ea typeface="微软雅黑" pitchFamily="34" charset="-122"/>
              <a:cs typeface="Times New Roman" panose="02020603050405020304" charset="0"/>
            </a:endParaRPr>
          </a:p>
        </p:txBody>
      </p:sp>
      <p:pic>
        <p:nvPicPr>
          <p:cNvPr id="9" name="Image 2" descr="https://kimi-img.moonshot.cn/pub/slides/slides_tmpl/image/25-10-10-14:09:15-d3ka62os8jdo4os5ea5g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5365" y="5796915"/>
            <a:ext cx="1109980" cy="20256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rcRect l="321" r="5388" b="4084"/>
          <a:stretch>
            <a:fillRect/>
          </a:stretch>
        </p:blipFill>
        <p:spPr>
          <a:xfrm>
            <a:off x="7251700" y="580390"/>
            <a:ext cx="3733800" cy="5697220"/>
          </a:xfrm>
          <a:prstGeom prst="roundRect">
            <a:avLst/>
          </a:prstGeom>
        </p:spPr>
      </p:pic>
    </p:spTree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4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10-10-14:10:18-d3ka6igs8jdo4os5eaq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226925" cy="687133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-125" y="1079345"/>
            <a:ext cx="12192000" cy="4572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4000" b="1" dirty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快问快答：检验你的学习成果</a:t>
            </a:r>
            <a:endParaRPr lang="en-US" sz="4000" b="1" dirty="0">
              <a:solidFill>
                <a:schemeClr val="accent5"/>
              </a:solidFill>
              <a:latin typeface="微软雅黑" pitchFamily="34" charset="-122"/>
              <a:ea typeface="微软雅黑" pitchFamily="34" charset="-122"/>
              <a:cs typeface="微软雅黑" pitchFamily="34" charset="-120"/>
            </a:endParaRPr>
          </a:p>
        </p:txBody>
      </p:sp>
      <p:sp>
        <p:nvSpPr>
          <p:cNvPr id="4" name="Shape 1"/>
          <p:cNvSpPr/>
          <p:nvPr/>
        </p:nvSpPr>
        <p:spPr>
          <a:xfrm>
            <a:off x="253875" y="1942902"/>
            <a:ext cx="11684000" cy="1079500"/>
          </a:xfrm>
          <a:custGeom>
            <a:avLst/>
            <a:gdLst/>
            <a:ahLst/>
            <a:cxnLst/>
            <a:rect l="l" t="t" r="r" b="b"/>
            <a:pathLst>
              <a:path w="11684000" h="1079500">
                <a:moveTo>
                  <a:pt x="101603" y="0"/>
                </a:moveTo>
                <a:lnTo>
                  <a:pt x="11582397" y="0"/>
                </a:lnTo>
                <a:cubicBezTo>
                  <a:pt x="11638511" y="0"/>
                  <a:pt x="11684000" y="45489"/>
                  <a:pt x="11684000" y="101603"/>
                </a:cubicBezTo>
                <a:lnTo>
                  <a:pt x="11684000" y="977897"/>
                </a:lnTo>
                <a:cubicBezTo>
                  <a:pt x="11684000" y="1034011"/>
                  <a:pt x="11638511" y="1079500"/>
                  <a:pt x="11582397" y="1079500"/>
                </a:cubicBezTo>
                <a:lnTo>
                  <a:pt x="101603" y="1079500"/>
                </a:lnTo>
                <a:cubicBezTo>
                  <a:pt x="45489" y="1079500"/>
                  <a:pt x="0" y="1034011"/>
                  <a:pt x="0" y="977897"/>
                </a:cubicBezTo>
                <a:lnTo>
                  <a:pt x="0" y="101603"/>
                </a:lnTo>
                <a:cubicBezTo>
                  <a:pt x="0" y="45527"/>
                  <a:pt x="45527" y="0"/>
                  <a:pt x="101603" y="0"/>
                </a:cubicBezTo>
                <a:close/>
              </a:path>
            </a:pathLst>
          </a:custGeom>
          <a:solidFill>
            <a:srgbClr val="B0E0E6"/>
          </a:solidFill>
          <a:effectLst>
            <a:outerShdw blurRad="76200" dist="5080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5" name="Shape 2"/>
          <p:cNvSpPr/>
          <p:nvPr/>
        </p:nvSpPr>
        <p:spPr>
          <a:xfrm>
            <a:off x="533183" y="2251943"/>
            <a:ext cx="457200" cy="457200"/>
          </a:xfrm>
          <a:custGeom>
            <a:avLst/>
            <a:gdLst/>
            <a:ahLst/>
            <a:cxnLst/>
            <a:rect l="l" t="t" r="r" b="b"/>
            <a:pathLst>
              <a:path w="457200" h="457200">
                <a:moveTo>
                  <a:pt x="228600" y="457200"/>
                </a:moveTo>
                <a:cubicBezTo>
                  <a:pt x="354768" y="457200"/>
                  <a:pt x="457200" y="354768"/>
                  <a:pt x="457200" y="228600"/>
                </a:cubicBezTo>
                <a:cubicBezTo>
                  <a:pt x="457200" y="102432"/>
                  <a:pt x="354768" y="0"/>
                  <a:pt x="228600" y="0"/>
                </a:cubicBezTo>
                <a:cubicBezTo>
                  <a:pt x="102432" y="0"/>
                  <a:pt x="0" y="102432"/>
                  <a:pt x="0" y="228600"/>
                </a:cubicBezTo>
                <a:cubicBezTo>
                  <a:pt x="0" y="354768"/>
                  <a:pt x="102432" y="457200"/>
                  <a:pt x="228600" y="457200"/>
                </a:cubicBezTo>
                <a:close/>
                <a:moveTo>
                  <a:pt x="228600" y="157163"/>
                </a:moveTo>
                <a:cubicBezTo>
                  <a:pt x="212794" y="157163"/>
                  <a:pt x="200025" y="169932"/>
                  <a:pt x="200025" y="185738"/>
                </a:cubicBezTo>
                <a:cubicBezTo>
                  <a:pt x="200025" y="197614"/>
                  <a:pt x="190470" y="207169"/>
                  <a:pt x="178594" y="207169"/>
                </a:cubicBezTo>
                <a:cubicBezTo>
                  <a:pt x="166717" y="207169"/>
                  <a:pt x="157163" y="197614"/>
                  <a:pt x="157163" y="185738"/>
                </a:cubicBezTo>
                <a:cubicBezTo>
                  <a:pt x="157163" y="146268"/>
                  <a:pt x="189131" y="114300"/>
                  <a:pt x="228600" y="114300"/>
                </a:cubicBezTo>
                <a:cubicBezTo>
                  <a:pt x="268069" y="114300"/>
                  <a:pt x="300038" y="146268"/>
                  <a:pt x="300038" y="185738"/>
                </a:cubicBezTo>
                <a:cubicBezTo>
                  <a:pt x="300038" y="227886"/>
                  <a:pt x="267891" y="245745"/>
                  <a:pt x="250031" y="252264"/>
                </a:cubicBezTo>
                <a:lnTo>
                  <a:pt x="250031" y="255657"/>
                </a:lnTo>
                <a:cubicBezTo>
                  <a:pt x="250031" y="267533"/>
                  <a:pt x="240476" y="277088"/>
                  <a:pt x="228600" y="277088"/>
                </a:cubicBezTo>
                <a:cubicBezTo>
                  <a:pt x="216724" y="277088"/>
                  <a:pt x="207169" y="267533"/>
                  <a:pt x="207169" y="255657"/>
                </a:cubicBezTo>
                <a:lnTo>
                  <a:pt x="207169" y="248424"/>
                </a:lnTo>
                <a:cubicBezTo>
                  <a:pt x="207169" y="230118"/>
                  <a:pt x="220385" y="216991"/>
                  <a:pt x="234047" y="212527"/>
                </a:cubicBezTo>
                <a:cubicBezTo>
                  <a:pt x="239762" y="210651"/>
                  <a:pt x="245834" y="207615"/>
                  <a:pt x="250299" y="203329"/>
                </a:cubicBezTo>
                <a:cubicBezTo>
                  <a:pt x="254139" y="199579"/>
                  <a:pt x="257175" y="194399"/>
                  <a:pt x="257175" y="185827"/>
                </a:cubicBezTo>
                <a:cubicBezTo>
                  <a:pt x="257175" y="170021"/>
                  <a:pt x="244406" y="157252"/>
                  <a:pt x="228600" y="157252"/>
                </a:cubicBezTo>
                <a:close/>
                <a:moveTo>
                  <a:pt x="200025" y="328613"/>
                </a:moveTo>
                <a:cubicBezTo>
                  <a:pt x="200025" y="312842"/>
                  <a:pt x="212829" y="300038"/>
                  <a:pt x="228600" y="300038"/>
                </a:cubicBezTo>
                <a:cubicBezTo>
                  <a:pt x="244371" y="300038"/>
                  <a:pt x="257175" y="312842"/>
                  <a:pt x="257175" y="328613"/>
                </a:cubicBezTo>
                <a:cubicBezTo>
                  <a:pt x="257175" y="344383"/>
                  <a:pt x="244371" y="357188"/>
                  <a:pt x="228600" y="357188"/>
                </a:cubicBezTo>
                <a:cubicBezTo>
                  <a:pt x="212829" y="357188"/>
                  <a:pt x="200025" y="344383"/>
                  <a:pt x="200025" y="328613"/>
                </a:cubicBezTo>
                <a:close/>
              </a:path>
            </a:pathLst>
          </a:custGeom>
          <a:solidFill>
            <a:srgbClr val="4682B4"/>
          </a:solidFill>
        </p:spPr>
      </p:sp>
      <p:sp>
        <p:nvSpPr>
          <p:cNvPr id="6" name="Text 3"/>
          <p:cNvSpPr/>
          <p:nvPr/>
        </p:nvSpPr>
        <p:spPr>
          <a:xfrm>
            <a:off x="1269783" y="2146083"/>
            <a:ext cx="60833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zh-CN" altLang="en-US" sz="1900" dirty="0">
                <a:latin typeface="思源宋体 CN Light" panose="02020300000000000000" charset="-122"/>
                <a:ea typeface="思源宋体 CN Light" panose="02020300000000000000" charset="-122"/>
                <a:cs typeface="思源宋体 CN Light" panose="02020300000000000000" charset="-122"/>
              </a:rPr>
              <a:t>Q1: 心理咨询与心理治疗的最大区别是什么？</a:t>
            </a:r>
            <a:endParaRPr lang="zh-CN" altLang="en-US" sz="1900" dirty="0">
              <a:latin typeface="思源宋体 CN Light" panose="02020300000000000000" charset="-122"/>
              <a:ea typeface="思源宋体 CN Light" panose="02020300000000000000" charset="-122"/>
              <a:cs typeface="思源宋体 CN Light" panose="02020300000000000000" charset="-122"/>
            </a:endParaRPr>
          </a:p>
        </p:txBody>
      </p:sp>
      <p:sp>
        <p:nvSpPr>
          <p:cNvPr id="7" name="Text 4"/>
          <p:cNvSpPr/>
          <p:nvPr/>
        </p:nvSpPr>
        <p:spPr>
          <a:xfrm>
            <a:off x="1269783" y="2552446"/>
            <a:ext cx="5794756" cy="2667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4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A:</a:t>
            </a:r>
            <a:r>
              <a:rPr lang="en-US" sz="14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 服务对象和干预深度不同。咨询针对一般困扰，治疗针对临床障碍。</a:t>
            </a:r>
            <a:endParaRPr lang="en-US" sz="1600" dirty="0"/>
          </a:p>
        </p:txBody>
      </p:sp>
      <p:sp>
        <p:nvSpPr>
          <p:cNvPr id="8" name="Shape 5"/>
          <p:cNvSpPr/>
          <p:nvPr/>
        </p:nvSpPr>
        <p:spPr>
          <a:xfrm>
            <a:off x="253875" y="3323016"/>
            <a:ext cx="11684000" cy="1079500"/>
          </a:xfrm>
          <a:custGeom>
            <a:avLst/>
            <a:gdLst/>
            <a:ahLst/>
            <a:cxnLst/>
            <a:rect l="l" t="t" r="r" b="b"/>
            <a:pathLst>
              <a:path w="11684000" h="1079500">
                <a:moveTo>
                  <a:pt x="101603" y="0"/>
                </a:moveTo>
                <a:lnTo>
                  <a:pt x="11582397" y="0"/>
                </a:lnTo>
                <a:cubicBezTo>
                  <a:pt x="11638511" y="0"/>
                  <a:pt x="11684000" y="45489"/>
                  <a:pt x="11684000" y="101603"/>
                </a:cubicBezTo>
                <a:lnTo>
                  <a:pt x="11684000" y="977897"/>
                </a:lnTo>
                <a:cubicBezTo>
                  <a:pt x="11684000" y="1034011"/>
                  <a:pt x="11638511" y="1079500"/>
                  <a:pt x="11582397" y="1079500"/>
                </a:cubicBezTo>
                <a:lnTo>
                  <a:pt x="101603" y="1079500"/>
                </a:lnTo>
                <a:cubicBezTo>
                  <a:pt x="45489" y="1079500"/>
                  <a:pt x="0" y="1034011"/>
                  <a:pt x="0" y="977897"/>
                </a:cubicBezTo>
                <a:lnTo>
                  <a:pt x="0" y="101603"/>
                </a:lnTo>
                <a:cubicBezTo>
                  <a:pt x="0" y="45527"/>
                  <a:pt x="45527" y="0"/>
                  <a:pt x="101603" y="0"/>
                </a:cubicBezTo>
                <a:close/>
              </a:path>
            </a:pathLst>
          </a:custGeom>
          <a:solidFill>
            <a:srgbClr val="B0E0E6"/>
          </a:solidFill>
          <a:effectLst>
            <a:outerShdw blurRad="76200" dist="5080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9" name="Shape 6"/>
          <p:cNvSpPr/>
          <p:nvPr/>
        </p:nvSpPr>
        <p:spPr>
          <a:xfrm>
            <a:off x="533183" y="3632057"/>
            <a:ext cx="457200" cy="457200"/>
          </a:xfrm>
          <a:custGeom>
            <a:avLst/>
            <a:gdLst/>
            <a:ahLst/>
            <a:cxnLst/>
            <a:rect l="l" t="t" r="r" b="b"/>
            <a:pathLst>
              <a:path w="457200" h="457200">
                <a:moveTo>
                  <a:pt x="228600" y="457200"/>
                </a:moveTo>
                <a:cubicBezTo>
                  <a:pt x="354768" y="457200"/>
                  <a:pt x="457200" y="354768"/>
                  <a:pt x="457200" y="228600"/>
                </a:cubicBezTo>
                <a:cubicBezTo>
                  <a:pt x="457200" y="102432"/>
                  <a:pt x="354768" y="0"/>
                  <a:pt x="228600" y="0"/>
                </a:cubicBezTo>
                <a:cubicBezTo>
                  <a:pt x="102432" y="0"/>
                  <a:pt x="0" y="102432"/>
                  <a:pt x="0" y="228600"/>
                </a:cubicBezTo>
                <a:cubicBezTo>
                  <a:pt x="0" y="354768"/>
                  <a:pt x="102432" y="457200"/>
                  <a:pt x="228600" y="457200"/>
                </a:cubicBezTo>
                <a:close/>
                <a:moveTo>
                  <a:pt x="228600" y="157163"/>
                </a:moveTo>
                <a:cubicBezTo>
                  <a:pt x="212794" y="157163"/>
                  <a:pt x="200025" y="169932"/>
                  <a:pt x="200025" y="185738"/>
                </a:cubicBezTo>
                <a:cubicBezTo>
                  <a:pt x="200025" y="197614"/>
                  <a:pt x="190470" y="207169"/>
                  <a:pt x="178594" y="207169"/>
                </a:cubicBezTo>
                <a:cubicBezTo>
                  <a:pt x="166717" y="207169"/>
                  <a:pt x="157163" y="197614"/>
                  <a:pt x="157163" y="185738"/>
                </a:cubicBezTo>
                <a:cubicBezTo>
                  <a:pt x="157163" y="146268"/>
                  <a:pt x="189131" y="114300"/>
                  <a:pt x="228600" y="114300"/>
                </a:cubicBezTo>
                <a:cubicBezTo>
                  <a:pt x="268069" y="114300"/>
                  <a:pt x="300038" y="146268"/>
                  <a:pt x="300038" y="185738"/>
                </a:cubicBezTo>
                <a:cubicBezTo>
                  <a:pt x="300038" y="227886"/>
                  <a:pt x="267891" y="245745"/>
                  <a:pt x="250031" y="252264"/>
                </a:cubicBezTo>
                <a:lnTo>
                  <a:pt x="250031" y="255657"/>
                </a:lnTo>
                <a:cubicBezTo>
                  <a:pt x="250031" y="267533"/>
                  <a:pt x="240476" y="277088"/>
                  <a:pt x="228600" y="277088"/>
                </a:cubicBezTo>
                <a:cubicBezTo>
                  <a:pt x="216724" y="277088"/>
                  <a:pt x="207169" y="267533"/>
                  <a:pt x="207169" y="255657"/>
                </a:cubicBezTo>
                <a:lnTo>
                  <a:pt x="207169" y="248424"/>
                </a:lnTo>
                <a:cubicBezTo>
                  <a:pt x="207169" y="230118"/>
                  <a:pt x="220385" y="216991"/>
                  <a:pt x="234047" y="212527"/>
                </a:cubicBezTo>
                <a:cubicBezTo>
                  <a:pt x="239762" y="210651"/>
                  <a:pt x="245834" y="207615"/>
                  <a:pt x="250299" y="203329"/>
                </a:cubicBezTo>
                <a:cubicBezTo>
                  <a:pt x="254139" y="199579"/>
                  <a:pt x="257175" y="194399"/>
                  <a:pt x="257175" y="185827"/>
                </a:cubicBezTo>
                <a:cubicBezTo>
                  <a:pt x="257175" y="170021"/>
                  <a:pt x="244406" y="157252"/>
                  <a:pt x="228600" y="157252"/>
                </a:cubicBezTo>
                <a:close/>
                <a:moveTo>
                  <a:pt x="200025" y="328613"/>
                </a:moveTo>
                <a:cubicBezTo>
                  <a:pt x="200025" y="312842"/>
                  <a:pt x="212829" y="300038"/>
                  <a:pt x="228600" y="300038"/>
                </a:cubicBezTo>
                <a:cubicBezTo>
                  <a:pt x="244371" y="300038"/>
                  <a:pt x="257175" y="312842"/>
                  <a:pt x="257175" y="328613"/>
                </a:cubicBezTo>
                <a:cubicBezTo>
                  <a:pt x="257175" y="344383"/>
                  <a:pt x="244371" y="357188"/>
                  <a:pt x="228600" y="357188"/>
                </a:cubicBezTo>
                <a:cubicBezTo>
                  <a:pt x="212829" y="357188"/>
                  <a:pt x="200025" y="344383"/>
                  <a:pt x="200025" y="328613"/>
                </a:cubicBezTo>
                <a:close/>
              </a:path>
            </a:pathLst>
          </a:custGeom>
          <a:solidFill>
            <a:srgbClr val="4682B4"/>
          </a:solidFill>
        </p:spPr>
      </p:sp>
      <p:sp>
        <p:nvSpPr>
          <p:cNvPr id="10" name="Text 7"/>
          <p:cNvSpPr/>
          <p:nvPr/>
        </p:nvSpPr>
        <p:spPr>
          <a:xfrm>
            <a:off x="1269783" y="3526197"/>
            <a:ext cx="50800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zh-CN" altLang="en-US" sz="1900" dirty="0">
                <a:latin typeface="思源宋体 CN Light" panose="02020300000000000000" charset="-122"/>
                <a:ea typeface="思源宋体 CN Light" panose="02020300000000000000" charset="-122"/>
                <a:cs typeface="思源宋体 CN Light" panose="02020300000000000000" charset="-122"/>
              </a:rPr>
              <a:t>Q2: 在什么情况下，咨询师会突破保密原则？</a:t>
            </a:r>
            <a:endParaRPr lang="en-US" sz="1600" dirty="0"/>
          </a:p>
        </p:txBody>
      </p:sp>
      <p:sp>
        <p:nvSpPr>
          <p:cNvPr id="11" name="Text 8"/>
          <p:cNvSpPr/>
          <p:nvPr/>
        </p:nvSpPr>
        <p:spPr>
          <a:xfrm>
            <a:off x="1269783" y="3932560"/>
            <a:ext cx="4572000" cy="2667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4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A:</a:t>
            </a:r>
            <a:r>
              <a:rPr lang="en-US" sz="14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 当你有明确的危及自身或他人生命安全的行为时。</a:t>
            </a:r>
            <a:endParaRPr lang="en-US" sz="1600" dirty="0"/>
          </a:p>
        </p:txBody>
      </p:sp>
      <p:sp>
        <p:nvSpPr>
          <p:cNvPr id="12" name="Shape 9"/>
          <p:cNvSpPr/>
          <p:nvPr/>
        </p:nvSpPr>
        <p:spPr>
          <a:xfrm>
            <a:off x="253875" y="4703136"/>
            <a:ext cx="11684000" cy="1079500"/>
          </a:xfrm>
          <a:custGeom>
            <a:avLst/>
            <a:gdLst/>
            <a:ahLst/>
            <a:cxnLst/>
            <a:rect l="l" t="t" r="r" b="b"/>
            <a:pathLst>
              <a:path w="11684000" h="1079500">
                <a:moveTo>
                  <a:pt x="101603" y="0"/>
                </a:moveTo>
                <a:lnTo>
                  <a:pt x="11582397" y="0"/>
                </a:lnTo>
                <a:cubicBezTo>
                  <a:pt x="11638511" y="0"/>
                  <a:pt x="11684000" y="45489"/>
                  <a:pt x="11684000" y="101603"/>
                </a:cubicBezTo>
                <a:lnTo>
                  <a:pt x="11684000" y="977897"/>
                </a:lnTo>
                <a:cubicBezTo>
                  <a:pt x="11684000" y="1034011"/>
                  <a:pt x="11638511" y="1079500"/>
                  <a:pt x="11582397" y="1079500"/>
                </a:cubicBezTo>
                <a:lnTo>
                  <a:pt x="101603" y="1079500"/>
                </a:lnTo>
                <a:cubicBezTo>
                  <a:pt x="45489" y="1079500"/>
                  <a:pt x="0" y="1034011"/>
                  <a:pt x="0" y="977897"/>
                </a:cubicBezTo>
                <a:lnTo>
                  <a:pt x="0" y="101603"/>
                </a:lnTo>
                <a:cubicBezTo>
                  <a:pt x="0" y="45527"/>
                  <a:pt x="45527" y="0"/>
                  <a:pt x="101603" y="0"/>
                </a:cubicBezTo>
                <a:close/>
              </a:path>
            </a:pathLst>
          </a:custGeom>
          <a:solidFill>
            <a:srgbClr val="B0E0E6"/>
          </a:solidFill>
          <a:effectLst>
            <a:outerShdw blurRad="76200" dist="5080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13" name="Shape 10"/>
          <p:cNvSpPr/>
          <p:nvPr/>
        </p:nvSpPr>
        <p:spPr>
          <a:xfrm>
            <a:off x="533183" y="5012178"/>
            <a:ext cx="457200" cy="457200"/>
          </a:xfrm>
          <a:custGeom>
            <a:avLst/>
            <a:gdLst/>
            <a:ahLst/>
            <a:cxnLst/>
            <a:rect l="l" t="t" r="r" b="b"/>
            <a:pathLst>
              <a:path w="457200" h="457200">
                <a:moveTo>
                  <a:pt x="228600" y="457200"/>
                </a:moveTo>
                <a:cubicBezTo>
                  <a:pt x="354768" y="457200"/>
                  <a:pt x="457200" y="354768"/>
                  <a:pt x="457200" y="228600"/>
                </a:cubicBezTo>
                <a:cubicBezTo>
                  <a:pt x="457200" y="102432"/>
                  <a:pt x="354768" y="0"/>
                  <a:pt x="228600" y="0"/>
                </a:cubicBezTo>
                <a:cubicBezTo>
                  <a:pt x="102432" y="0"/>
                  <a:pt x="0" y="102432"/>
                  <a:pt x="0" y="228600"/>
                </a:cubicBezTo>
                <a:cubicBezTo>
                  <a:pt x="0" y="354768"/>
                  <a:pt x="102432" y="457200"/>
                  <a:pt x="228600" y="457200"/>
                </a:cubicBezTo>
                <a:close/>
                <a:moveTo>
                  <a:pt x="228600" y="157163"/>
                </a:moveTo>
                <a:cubicBezTo>
                  <a:pt x="212794" y="157163"/>
                  <a:pt x="200025" y="169932"/>
                  <a:pt x="200025" y="185738"/>
                </a:cubicBezTo>
                <a:cubicBezTo>
                  <a:pt x="200025" y="197614"/>
                  <a:pt x="190470" y="207169"/>
                  <a:pt x="178594" y="207169"/>
                </a:cubicBezTo>
                <a:cubicBezTo>
                  <a:pt x="166717" y="207169"/>
                  <a:pt x="157163" y="197614"/>
                  <a:pt x="157163" y="185738"/>
                </a:cubicBezTo>
                <a:cubicBezTo>
                  <a:pt x="157163" y="146268"/>
                  <a:pt x="189131" y="114300"/>
                  <a:pt x="228600" y="114300"/>
                </a:cubicBezTo>
                <a:cubicBezTo>
                  <a:pt x="268069" y="114300"/>
                  <a:pt x="300038" y="146268"/>
                  <a:pt x="300038" y="185738"/>
                </a:cubicBezTo>
                <a:cubicBezTo>
                  <a:pt x="300038" y="227886"/>
                  <a:pt x="267891" y="245745"/>
                  <a:pt x="250031" y="252264"/>
                </a:cubicBezTo>
                <a:lnTo>
                  <a:pt x="250031" y="255657"/>
                </a:lnTo>
                <a:cubicBezTo>
                  <a:pt x="250031" y="267533"/>
                  <a:pt x="240476" y="277088"/>
                  <a:pt x="228600" y="277088"/>
                </a:cubicBezTo>
                <a:cubicBezTo>
                  <a:pt x="216724" y="277088"/>
                  <a:pt x="207169" y="267533"/>
                  <a:pt x="207169" y="255657"/>
                </a:cubicBezTo>
                <a:lnTo>
                  <a:pt x="207169" y="248424"/>
                </a:lnTo>
                <a:cubicBezTo>
                  <a:pt x="207169" y="230118"/>
                  <a:pt x="220385" y="216991"/>
                  <a:pt x="234047" y="212527"/>
                </a:cubicBezTo>
                <a:cubicBezTo>
                  <a:pt x="239762" y="210651"/>
                  <a:pt x="245834" y="207615"/>
                  <a:pt x="250299" y="203329"/>
                </a:cubicBezTo>
                <a:cubicBezTo>
                  <a:pt x="254139" y="199579"/>
                  <a:pt x="257175" y="194399"/>
                  <a:pt x="257175" y="185827"/>
                </a:cubicBezTo>
                <a:cubicBezTo>
                  <a:pt x="257175" y="170021"/>
                  <a:pt x="244406" y="157252"/>
                  <a:pt x="228600" y="157252"/>
                </a:cubicBezTo>
                <a:close/>
                <a:moveTo>
                  <a:pt x="200025" y="328613"/>
                </a:moveTo>
                <a:cubicBezTo>
                  <a:pt x="200025" y="312842"/>
                  <a:pt x="212829" y="300038"/>
                  <a:pt x="228600" y="300038"/>
                </a:cubicBezTo>
                <a:cubicBezTo>
                  <a:pt x="244371" y="300038"/>
                  <a:pt x="257175" y="312842"/>
                  <a:pt x="257175" y="328613"/>
                </a:cubicBezTo>
                <a:cubicBezTo>
                  <a:pt x="257175" y="344383"/>
                  <a:pt x="244371" y="357188"/>
                  <a:pt x="228600" y="357188"/>
                </a:cubicBezTo>
                <a:cubicBezTo>
                  <a:pt x="212829" y="357188"/>
                  <a:pt x="200025" y="344383"/>
                  <a:pt x="200025" y="328613"/>
                </a:cubicBezTo>
                <a:close/>
              </a:path>
            </a:pathLst>
          </a:custGeom>
          <a:solidFill>
            <a:srgbClr val="4682B4"/>
          </a:solidFill>
        </p:spPr>
      </p:sp>
      <p:sp>
        <p:nvSpPr>
          <p:cNvPr id="14" name="Text 11"/>
          <p:cNvSpPr/>
          <p:nvPr/>
        </p:nvSpPr>
        <p:spPr>
          <a:xfrm>
            <a:off x="1269783" y="4906318"/>
            <a:ext cx="53086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zh-CN" altLang="en-US" sz="1900" dirty="0">
                <a:latin typeface="思源宋体 CN Light" panose="02020300000000000000" charset="-122"/>
                <a:ea typeface="思源宋体 CN Light" panose="02020300000000000000" charset="-122"/>
                <a:cs typeface="思源宋体 CN Light" panose="02020300000000000000" charset="-122"/>
              </a:rPr>
              <a:t>Q3: 遇到心理困扰，校内求助的第一站是哪里？</a:t>
            </a:r>
            <a:endParaRPr lang="en-US" sz="1600" dirty="0"/>
          </a:p>
        </p:txBody>
      </p:sp>
      <p:sp>
        <p:nvSpPr>
          <p:cNvPr id="15" name="Text 12"/>
          <p:cNvSpPr/>
          <p:nvPr/>
        </p:nvSpPr>
        <p:spPr>
          <a:xfrm>
            <a:off x="1269783" y="5312680"/>
            <a:ext cx="4800600" cy="2667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4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A:</a:t>
            </a:r>
            <a:r>
              <a:rPr lang="en-US" sz="14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 学校心理咨询室或心理老师。</a:t>
            </a:r>
            <a:endParaRPr lang="en-US" sz="1600" dirty="0"/>
          </a:p>
        </p:txBody>
      </p:sp>
    </p:spTree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4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10-10-14:10:18-d3ka6igs8jdo4os5eaq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226925" cy="687133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253875" y="1600243"/>
            <a:ext cx="5943600" cy="4572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lnSpc>
                <a:spcPct val="100000"/>
              </a:lnSpc>
              <a:buNone/>
            </a:pPr>
            <a:r>
              <a:rPr lang="en-US" sz="4000" b="1" dirty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打破标签，拥抱力量</a:t>
            </a:r>
            <a:endParaRPr lang="en-US" sz="4000" b="1" dirty="0">
              <a:solidFill>
                <a:schemeClr val="accent5"/>
              </a:solidFill>
              <a:latin typeface="微软雅黑" pitchFamily="34" charset="-122"/>
              <a:ea typeface="微软雅黑" pitchFamily="34" charset="-122"/>
              <a:cs typeface="微软雅黑" pitchFamily="34" charset="-120"/>
            </a:endParaRPr>
          </a:p>
        </p:txBody>
      </p:sp>
      <p:sp>
        <p:nvSpPr>
          <p:cNvPr id="4" name="Text 1"/>
          <p:cNvSpPr/>
          <p:nvPr/>
        </p:nvSpPr>
        <p:spPr>
          <a:xfrm>
            <a:off x="253875" y="2260612"/>
            <a:ext cx="5435600" cy="7112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zh-CN" altLang="en-US" sz="1900" dirty="0">
                <a:latin typeface="思源宋体 CN Light" panose="02020300000000000000" charset="-122"/>
                <a:ea typeface="思源宋体 CN Light" panose="02020300000000000000" charset="-122"/>
                <a:cs typeface="思源宋体 CN Light" panose="02020300000000000000" charset="-122"/>
              </a:rPr>
              <a:t>求助不是软弱，而是对自己负责的最强表现。它意味着你有勇气面对问题，有智慧寻找资源。</a:t>
            </a:r>
            <a:endParaRPr lang="en-US" sz="1600" dirty="0"/>
          </a:p>
        </p:txBody>
      </p:sp>
      <p:sp>
        <p:nvSpPr>
          <p:cNvPr id="5" name="Shape 2"/>
          <p:cNvSpPr/>
          <p:nvPr/>
        </p:nvSpPr>
        <p:spPr>
          <a:xfrm>
            <a:off x="253875" y="3276656"/>
            <a:ext cx="5435600" cy="1981200"/>
          </a:xfrm>
          <a:custGeom>
            <a:avLst/>
            <a:gdLst/>
            <a:ahLst/>
            <a:cxnLst/>
            <a:rect l="l" t="t" r="r" b="b"/>
            <a:pathLst>
              <a:path w="5435600" h="1981200">
                <a:moveTo>
                  <a:pt x="101596" y="0"/>
                </a:moveTo>
                <a:lnTo>
                  <a:pt x="5334004" y="0"/>
                </a:lnTo>
                <a:cubicBezTo>
                  <a:pt x="5390114" y="0"/>
                  <a:pt x="5435600" y="45486"/>
                  <a:pt x="5435600" y="101596"/>
                </a:cubicBezTo>
                <a:lnTo>
                  <a:pt x="5435600" y="1879604"/>
                </a:lnTo>
                <a:cubicBezTo>
                  <a:pt x="5435600" y="1935714"/>
                  <a:pt x="5390114" y="1981200"/>
                  <a:pt x="5334004" y="1981200"/>
                </a:cubicBezTo>
                <a:lnTo>
                  <a:pt x="101596" y="1981200"/>
                </a:lnTo>
                <a:cubicBezTo>
                  <a:pt x="45486" y="1981200"/>
                  <a:pt x="0" y="1935714"/>
                  <a:pt x="0" y="1879604"/>
                </a:cubicBezTo>
                <a:lnTo>
                  <a:pt x="0" y="101596"/>
                </a:lnTo>
                <a:cubicBezTo>
                  <a:pt x="0" y="45486"/>
                  <a:pt x="45486" y="0"/>
                  <a:pt x="101596" y="0"/>
                </a:cubicBezTo>
                <a:close/>
              </a:path>
            </a:pathLst>
          </a:custGeom>
          <a:solidFill>
            <a:srgbClr val="87CEEB"/>
          </a:solidFill>
          <a:effectLst>
            <a:outerShdw blurRad="317500" dist="25400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6" name="Text 3"/>
          <p:cNvSpPr/>
          <p:nvPr/>
        </p:nvSpPr>
        <p:spPr>
          <a:xfrm>
            <a:off x="304580" y="3581363"/>
            <a:ext cx="5334000" cy="4064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10000"/>
              </a:lnSpc>
              <a:buNone/>
            </a:pPr>
            <a:r>
              <a:rPr lang="en-US" sz="2400" dirty="0">
                <a:solidFill>
                  <a:srgbClr val="333333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“求助不是软弱，</a:t>
            </a:r>
            <a:endParaRPr lang="en-US" sz="1600" dirty="0"/>
          </a:p>
        </p:txBody>
      </p:sp>
      <p:sp>
        <p:nvSpPr>
          <p:cNvPr id="7" name="Text 4"/>
          <p:cNvSpPr/>
          <p:nvPr/>
        </p:nvSpPr>
        <p:spPr>
          <a:xfrm>
            <a:off x="304580" y="4089251"/>
            <a:ext cx="5334000" cy="4064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10000"/>
              </a:lnSpc>
              <a:buNone/>
            </a:pPr>
            <a:r>
              <a:rPr lang="en-US" sz="2400" dirty="0">
                <a:solidFill>
                  <a:srgbClr val="333333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而是对自己负责。”</a:t>
            </a:r>
            <a:endParaRPr lang="en-US" sz="1600" dirty="0"/>
          </a:p>
        </p:txBody>
      </p:sp>
      <p:sp>
        <p:nvSpPr>
          <p:cNvPr id="8" name="Text 5"/>
          <p:cNvSpPr/>
          <p:nvPr/>
        </p:nvSpPr>
        <p:spPr>
          <a:xfrm>
            <a:off x="304580" y="4698795"/>
            <a:ext cx="533400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20000"/>
              </a:lnSpc>
              <a:buNone/>
            </a:pPr>
            <a:r>
              <a:rPr lang="en-US" sz="14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—— 请和我一起，轻声重复这句话。</a:t>
            </a:r>
            <a:endParaRPr lang="en-US" sz="1600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rcRect b="7039"/>
          <a:stretch>
            <a:fillRect/>
          </a:stretch>
        </p:blipFill>
        <p:spPr>
          <a:xfrm>
            <a:off x="6649720" y="1073150"/>
            <a:ext cx="4501515" cy="4184650"/>
          </a:xfrm>
          <a:prstGeom prst="roundRect">
            <a:avLst/>
          </a:prstGeom>
        </p:spPr>
      </p:pic>
    </p:spTree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10-10-14:09:15-d3ka62os8jdo4os5ea1g.jpg"/>
          <p:cNvPicPr>
            <a:picLocks noChangeAspect="1"/>
          </p:cNvPicPr>
          <p:nvPr/>
        </p:nvPicPr>
        <p:blipFill>
          <a:blip r:embed="rId2">
            <a:alphaModFix amt="47000"/>
          </a:blip>
          <a:stretch>
            <a:fillRect/>
          </a:stretch>
        </p:blipFill>
        <p:spPr>
          <a:xfrm rot="5400000">
            <a:off x="-474980" y="474980"/>
            <a:ext cx="6858635" cy="590867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rcRect r="-513" b="3859"/>
          <a:stretch>
            <a:fillRect/>
          </a:stretch>
        </p:blipFill>
        <p:spPr>
          <a:xfrm>
            <a:off x="749300" y="375920"/>
            <a:ext cx="3980180" cy="5710555"/>
          </a:xfrm>
          <a:prstGeom prst="roundRect">
            <a:avLst/>
          </a:prstGeom>
        </p:spPr>
      </p:pic>
      <p:pic>
        <p:nvPicPr>
          <p:cNvPr id="4" name="Image 2" descr="https://kimi-img.moonshot.cn/pub/slides/slides_tmpl/image/25-10-10-14:09:15-d3ka62os8jdo4os5ea3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31335" y="1348740"/>
            <a:ext cx="7432040" cy="3086100"/>
          </a:xfrm>
          <a:prstGeom prst="rect">
            <a:avLst/>
          </a:prstGeom>
        </p:spPr>
      </p:pic>
      <p:sp>
        <p:nvSpPr>
          <p:cNvPr id="5" name="Text 0"/>
          <p:cNvSpPr/>
          <p:nvPr/>
        </p:nvSpPr>
        <p:spPr>
          <a:xfrm>
            <a:off x="4866005" y="2122170"/>
            <a:ext cx="6633210" cy="798830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zh-CN" altLang="en-US" sz="6600">
                <a:solidFill>
                  <a:srgbClr val="000000"/>
                </a:solidFill>
                <a:latin typeface="思源宋体 CN Heavy" panose="02020900000000000000" charset="-122"/>
                <a:ea typeface="思源宋体 CN Heavy" panose="02020900000000000000" charset="-122"/>
              </a:rPr>
              <a:t>谢谢您的参与！</a:t>
            </a:r>
            <a:endParaRPr lang="en-US" sz="1600" dirty="0"/>
          </a:p>
        </p:txBody>
      </p:sp>
      <p:sp>
        <p:nvSpPr>
          <p:cNvPr id="6" name="Shape 1"/>
          <p:cNvSpPr/>
          <p:nvPr/>
        </p:nvSpPr>
        <p:spPr>
          <a:xfrm>
            <a:off x="5019675" y="3063875"/>
            <a:ext cx="6928485" cy="496570"/>
          </a:xfrm>
          <a:prstGeom prst="rect">
            <a:avLst/>
          </a:prstGeom>
          <a:solidFill>
            <a:srgbClr val="000000">
              <a:alpha val="0"/>
            </a:srgbClr>
          </a:solidFill>
        </p:spPr>
      </p:sp>
      <p:sp>
        <p:nvSpPr>
          <p:cNvPr id="7" name="Text 2"/>
          <p:cNvSpPr/>
          <p:nvPr/>
        </p:nvSpPr>
        <p:spPr>
          <a:xfrm>
            <a:off x="5019675" y="3063875"/>
            <a:ext cx="7001637" cy="496570"/>
          </a:xfrm>
          <a:prstGeom prst="rect">
            <a:avLst/>
          </a:prstGeom>
          <a:noFill/>
        </p:spPr>
        <p:txBody>
          <a:bodyPr wrap="square" lIns="27432" tIns="91440" rIns="27432" bIns="45720" rtlCol="0" anchor="t"/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3600" dirty="0">
                <a:solidFill>
                  <a:srgbClr val="1B9DE2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Thank you </a:t>
            </a:r>
            <a:endParaRPr lang="en-US" sz="4400" dirty="0">
              <a:solidFill>
                <a:srgbClr val="ADE6FF"/>
              </a:solidFill>
              <a:latin typeface="微软雅黑" pitchFamily="34" charset="-122"/>
              <a:ea typeface="微软雅黑" pitchFamily="34" charset="-122"/>
              <a:cs typeface="微软雅黑" pitchFamily="34" charset="-120"/>
            </a:endParaRPr>
          </a:p>
        </p:txBody>
      </p:sp>
      <p:pic>
        <p:nvPicPr>
          <p:cNvPr id="11" name="Image 4" descr="https://kimi-img.moonshot.cn/pub/slides/slides_tmpl/image/25-10-10-14:09:16-d3ka630s8jdo4os5ea70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55275" y="675005"/>
            <a:ext cx="1176655" cy="280670"/>
          </a:xfrm>
          <a:prstGeom prst="rect">
            <a:avLst/>
          </a:prstGeom>
        </p:spPr>
      </p:pic>
      <p:pic>
        <p:nvPicPr>
          <p:cNvPr id="12" name="Image 5" descr="https://kimi-img.moonshot.cn/pub/slides/slides_tmpl/image/25-10-10-14:09:15-d3ka62os8jdo4os5ea20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6822440" y="5970905"/>
            <a:ext cx="4809490" cy="280670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10-10-14:09:15-d3ka62os8jdo4os5ea5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6920" cy="6858000"/>
          </a:xfrm>
          <a:prstGeom prst="rect">
            <a:avLst/>
          </a:prstGeom>
        </p:spPr>
      </p:pic>
      <p:pic>
        <p:nvPicPr>
          <p:cNvPr id="3" name="Image 1" descr="https://kimi-img.moonshot.cn/pub/slides/slides_tmpl/image/25-10-10-14:09:15-d3ka62os8jdo4os5ea4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3040" y="984885"/>
            <a:ext cx="10723880" cy="4973320"/>
          </a:xfrm>
          <a:prstGeom prst="rect">
            <a:avLst/>
          </a:prstGeom>
        </p:spPr>
      </p:pic>
      <p:pic>
        <p:nvPicPr>
          <p:cNvPr id="4" name="Image 2" descr="https://kimi-img.moonshot.cn/pub/slides/slides_tmpl/image/25-10-10-14:09:15-d3ka62os8jdo4os5ea60.png"/>
          <p:cNvPicPr>
            <a:picLocks noChangeAspect="1"/>
          </p:cNvPicPr>
          <p:nvPr/>
        </p:nvPicPr>
        <p:blipFill>
          <a:blip r:embed="rId4"/>
          <a:srcRect t="1" b="1"/>
          <a:stretch>
            <a:fillRect/>
          </a:stretch>
        </p:blipFill>
        <p:spPr>
          <a:xfrm>
            <a:off x="9537065" y="2321560"/>
            <a:ext cx="2066290" cy="2516505"/>
          </a:xfrm>
          <a:prstGeom prst="rect">
            <a:avLst/>
          </a:prstGeom>
        </p:spPr>
      </p:pic>
      <p:sp>
        <p:nvSpPr>
          <p:cNvPr id="5" name="Text 0"/>
          <p:cNvSpPr/>
          <p:nvPr/>
        </p:nvSpPr>
        <p:spPr>
          <a:xfrm>
            <a:off x="10182860" y="2772410"/>
            <a:ext cx="1007745" cy="175323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5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itchFamily="34" charset="-120"/>
              </a:rPr>
              <a:t>目录</a:t>
            </a:r>
            <a:endParaRPr lang="en-US" sz="5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itchFamily="34" charset="-120"/>
            </a:endParaRPr>
          </a:p>
        </p:txBody>
      </p:sp>
      <p:sp>
        <p:nvSpPr>
          <p:cNvPr id="6" name="Shape 1"/>
          <p:cNvSpPr/>
          <p:nvPr/>
        </p:nvSpPr>
        <p:spPr>
          <a:xfrm>
            <a:off x="10544810" y="398780"/>
            <a:ext cx="1097915" cy="1097915"/>
          </a:xfrm>
          <a:prstGeom prst="ellipse">
            <a:avLst/>
          </a:prstGeom>
          <a:gradFill flip="none" rotWithShape="1">
            <a:gsLst>
              <a:gs pos="0">
                <a:srgbClr val="49CFFF"/>
              </a:gs>
              <a:gs pos="100000">
                <a:srgbClr val="D2EFFA"/>
              </a:gs>
            </a:gsLst>
            <a:lin ang="8100000" scaled="1"/>
          </a:gradFill>
        </p:spPr>
      </p:sp>
      <p:sp>
        <p:nvSpPr>
          <p:cNvPr id="7" name="Text 2"/>
          <p:cNvSpPr/>
          <p:nvPr/>
        </p:nvSpPr>
        <p:spPr>
          <a:xfrm>
            <a:off x="10544810" y="398780"/>
            <a:ext cx="1097915" cy="109791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8" name="Text 3"/>
          <p:cNvSpPr/>
          <p:nvPr/>
        </p:nvSpPr>
        <p:spPr>
          <a:xfrm rot="5400000">
            <a:off x="-1584960" y="2955925"/>
            <a:ext cx="4715510" cy="101473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60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itchFamily="34" charset="-120"/>
              </a:rPr>
              <a:t>CONTENTS</a:t>
            </a:r>
            <a:endParaRPr lang="en-US" sz="16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Text 4"/>
          <p:cNvSpPr/>
          <p:nvPr/>
        </p:nvSpPr>
        <p:spPr>
          <a:xfrm>
            <a:off x="1931035" y="1939925"/>
            <a:ext cx="982345" cy="83383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5400" kern="0" spc="150" dirty="0">
                <a:solidFill>
                  <a:srgbClr val="4FCBFF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01</a:t>
            </a:r>
            <a:endParaRPr lang="en-US" sz="1600" dirty="0"/>
          </a:p>
        </p:txBody>
      </p:sp>
      <p:sp>
        <p:nvSpPr>
          <p:cNvPr id="10" name="Text 5"/>
          <p:cNvSpPr/>
          <p:nvPr/>
        </p:nvSpPr>
        <p:spPr>
          <a:xfrm>
            <a:off x="2913380" y="2282190"/>
            <a:ext cx="2522855" cy="306586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情绪困扰有多普遍</a:t>
            </a:r>
            <a:endParaRPr lang="en-US" sz="1600" dirty="0"/>
          </a:p>
        </p:txBody>
      </p:sp>
      <p:sp>
        <p:nvSpPr>
          <p:cNvPr id="11" name="Text 6"/>
          <p:cNvSpPr/>
          <p:nvPr/>
        </p:nvSpPr>
        <p:spPr>
          <a:xfrm>
            <a:off x="1931035" y="3117850"/>
            <a:ext cx="1128395" cy="83383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5400" kern="0" spc="150" dirty="0">
                <a:solidFill>
                  <a:srgbClr val="4FCBFF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02</a:t>
            </a:r>
            <a:endParaRPr lang="en-US" sz="1600" dirty="0"/>
          </a:p>
        </p:txBody>
      </p:sp>
      <p:sp>
        <p:nvSpPr>
          <p:cNvPr id="12" name="Text 7"/>
          <p:cNvSpPr/>
          <p:nvPr/>
        </p:nvSpPr>
        <p:spPr>
          <a:xfrm>
            <a:off x="3018155" y="3381375"/>
            <a:ext cx="2522855" cy="306586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咨询还是治疗</a:t>
            </a:r>
            <a:endParaRPr lang="en-US" sz="1600" dirty="0"/>
          </a:p>
        </p:txBody>
      </p:sp>
      <p:sp>
        <p:nvSpPr>
          <p:cNvPr id="13" name="Text 8"/>
          <p:cNvSpPr/>
          <p:nvPr/>
        </p:nvSpPr>
        <p:spPr>
          <a:xfrm>
            <a:off x="1931035" y="4372610"/>
            <a:ext cx="1128395" cy="83383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5400" kern="0" spc="150" dirty="0">
                <a:solidFill>
                  <a:srgbClr val="4FCBFF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03</a:t>
            </a:r>
            <a:endParaRPr lang="en-US" sz="1600" dirty="0"/>
          </a:p>
        </p:txBody>
      </p:sp>
      <p:sp>
        <p:nvSpPr>
          <p:cNvPr id="14" name="Text 9"/>
          <p:cNvSpPr/>
          <p:nvPr/>
        </p:nvSpPr>
        <p:spPr>
          <a:xfrm>
            <a:off x="3018155" y="4636135"/>
            <a:ext cx="2522855" cy="306586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法律与伦理底线</a:t>
            </a:r>
            <a:endParaRPr lang="en-US" sz="1600" dirty="0"/>
          </a:p>
        </p:txBody>
      </p:sp>
      <p:sp>
        <p:nvSpPr>
          <p:cNvPr id="15" name="Text 10"/>
          <p:cNvSpPr/>
          <p:nvPr/>
        </p:nvSpPr>
        <p:spPr>
          <a:xfrm>
            <a:off x="5541010" y="1939925"/>
            <a:ext cx="1128395" cy="83383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5400" kern="0" spc="150" dirty="0">
                <a:solidFill>
                  <a:srgbClr val="4FCBFF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04</a:t>
            </a:r>
            <a:endParaRPr lang="en-US" sz="1600" dirty="0"/>
          </a:p>
        </p:txBody>
      </p:sp>
      <p:sp>
        <p:nvSpPr>
          <p:cNvPr id="16" name="Text 11"/>
          <p:cNvSpPr/>
          <p:nvPr/>
        </p:nvSpPr>
        <p:spPr>
          <a:xfrm>
            <a:off x="6669405" y="2321560"/>
            <a:ext cx="2522855" cy="306586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求助路线图</a:t>
            </a:r>
            <a:endParaRPr lang="en-US" sz="1600" dirty="0"/>
          </a:p>
        </p:txBody>
      </p:sp>
      <p:sp>
        <p:nvSpPr>
          <p:cNvPr id="17" name="Text 12"/>
          <p:cNvSpPr/>
          <p:nvPr/>
        </p:nvSpPr>
        <p:spPr>
          <a:xfrm>
            <a:off x="5541010" y="3117850"/>
            <a:ext cx="1128395" cy="83383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5400" kern="0" spc="150" dirty="0">
                <a:solidFill>
                  <a:srgbClr val="4FCBFF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05</a:t>
            </a:r>
            <a:endParaRPr lang="en-US" sz="1600" dirty="0"/>
          </a:p>
        </p:txBody>
      </p:sp>
      <p:sp>
        <p:nvSpPr>
          <p:cNvPr id="18" name="Text 13"/>
          <p:cNvSpPr/>
          <p:nvPr/>
        </p:nvSpPr>
        <p:spPr>
          <a:xfrm>
            <a:off x="6669405" y="3317875"/>
            <a:ext cx="2522855" cy="306586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从知道到行动</a:t>
            </a:r>
            <a:endParaRPr lang="en-US" sz="1600" dirty="0"/>
          </a:p>
        </p:txBody>
      </p:sp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10-10-14:09:18-d3ka63gs8jdo4os5ea9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5151755"/>
          </a:xfrm>
          <a:prstGeom prst="rect">
            <a:avLst/>
          </a:prstGeom>
        </p:spPr>
      </p:pic>
      <p:pic>
        <p:nvPicPr>
          <p:cNvPr id="3" name="Image 1" descr="https://kimi-img.moonshot.cn/pub/slides/slides_tmpl/image/25-10-10-14:09:15-d3ka62os8jdo4os5ea3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720" y="790575"/>
            <a:ext cx="7432040" cy="3573780"/>
          </a:xfrm>
          <a:prstGeom prst="rect">
            <a:avLst/>
          </a:prstGeom>
        </p:spPr>
      </p:pic>
      <p:sp>
        <p:nvSpPr>
          <p:cNvPr id="4" name="Shape 0"/>
          <p:cNvSpPr/>
          <p:nvPr/>
        </p:nvSpPr>
        <p:spPr>
          <a:xfrm>
            <a:off x="0" y="4781550"/>
            <a:ext cx="12192000" cy="2095500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5" name="Text 1"/>
          <p:cNvSpPr/>
          <p:nvPr/>
        </p:nvSpPr>
        <p:spPr>
          <a:xfrm>
            <a:off x="0" y="4781550"/>
            <a:ext cx="12192000" cy="209550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6" name="Text 2"/>
          <p:cNvSpPr/>
          <p:nvPr/>
        </p:nvSpPr>
        <p:spPr>
          <a:xfrm>
            <a:off x="1003299" y="2935804"/>
            <a:ext cx="7817971" cy="645160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36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itchFamily="34" charset="-120"/>
              </a:rPr>
              <a:t>情绪困扰有多普遍</a:t>
            </a:r>
            <a:endParaRPr lang="en-US" sz="36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itchFamily="34" charset="-120"/>
            </a:endParaRPr>
          </a:p>
        </p:txBody>
      </p:sp>
      <p:sp>
        <p:nvSpPr>
          <p:cNvPr id="7" name="Text 3"/>
          <p:cNvSpPr/>
          <p:nvPr/>
        </p:nvSpPr>
        <p:spPr>
          <a:xfrm>
            <a:off x="3552190" y="1523365"/>
            <a:ext cx="2417445" cy="144526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800" dirty="0">
                <a:solidFill>
                  <a:srgbClr val="000000"/>
                </a:solidFill>
                <a:latin typeface="Times New Roman" panose="02020603050405020304" charset="0"/>
                <a:ea typeface="微软雅黑" pitchFamily="34" charset="-122"/>
                <a:cs typeface="Times New Roman" panose="02020603050405020304" charset="0"/>
              </a:rPr>
              <a:t>01</a:t>
            </a:r>
            <a:endParaRPr lang="en-US" sz="8800" dirty="0">
              <a:solidFill>
                <a:srgbClr val="000000"/>
              </a:solidFill>
              <a:latin typeface="Times New Roman" panose="02020603050405020304" charset="0"/>
              <a:ea typeface="微软雅黑" pitchFamily="34" charset="-122"/>
              <a:cs typeface="Times New Roman" panose="02020603050405020304" charset="0"/>
            </a:endParaRPr>
          </a:p>
        </p:txBody>
      </p:sp>
      <p:sp>
        <p:nvSpPr>
          <p:cNvPr id="8" name="Text 4"/>
          <p:cNvSpPr/>
          <p:nvPr/>
        </p:nvSpPr>
        <p:spPr>
          <a:xfrm>
            <a:off x="1116965" y="1523365"/>
            <a:ext cx="2910205" cy="144526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800" dirty="0">
                <a:solidFill>
                  <a:srgbClr val="000000"/>
                </a:solidFill>
                <a:latin typeface="Times New Roman" panose="02020603050405020304" charset="0"/>
                <a:ea typeface="微软雅黑" pitchFamily="34" charset="-122"/>
                <a:cs typeface="Times New Roman" panose="02020603050405020304" charset="0"/>
              </a:rPr>
              <a:t>Part.</a:t>
            </a:r>
            <a:endParaRPr lang="en-US" sz="8800" dirty="0">
              <a:solidFill>
                <a:srgbClr val="000000"/>
              </a:solidFill>
              <a:latin typeface="Times New Roman" panose="02020603050405020304" charset="0"/>
              <a:ea typeface="微软雅黑" pitchFamily="34" charset="-122"/>
              <a:cs typeface="Times New Roman" panose="02020603050405020304" charset="0"/>
            </a:endParaRPr>
          </a:p>
        </p:txBody>
      </p:sp>
      <p:pic>
        <p:nvPicPr>
          <p:cNvPr id="9" name="Image 2" descr="https://kimi-img.moonshot.cn/pub/slides/slides_tmpl/image/25-10-10-14:09:15-d3ka62os8jdo4os5ea5g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5365" y="5796915"/>
            <a:ext cx="1109980" cy="20256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rcRect b="3870"/>
          <a:stretch>
            <a:fillRect/>
          </a:stretch>
        </p:blipFill>
        <p:spPr>
          <a:xfrm>
            <a:off x="7332345" y="478155"/>
            <a:ext cx="3959860" cy="5710555"/>
          </a:xfrm>
          <a:prstGeom prst="roundRect">
            <a:avLst/>
          </a:prstGeom>
        </p:spPr>
      </p:pic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4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10-10-14:10:18-d3ka6igs8jdo4os5eaq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226925" cy="687133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406238" y="1625724"/>
            <a:ext cx="11379200" cy="508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sz="4000" b="1" dirty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举手小调查：你也曾被困扰吗？</a:t>
            </a:r>
            <a:endParaRPr lang="en-US" sz="4000" b="1" dirty="0">
              <a:solidFill>
                <a:schemeClr val="accent5"/>
              </a:solidFill>
              <a:latin typeface="微软雅黑" pitchFamily="34" charset="-122"/>
              <a:ea typeface="微软雅黑" pitchFamily="34" charset="-122"/>
              <a:cs typeface="微软雅黑" pitchFamily="34" charset="-120"/>
            </a:endParaRPr>
          </a:p>
        </p:txBody>
      </p:sp>
      <p:sp>
        <p:nvSpPr>
          <p:cNvPr id="4" name="Text 1"/>
          <p:cNvSpPr/>
          <p:nvPr/>
        </p:nvSpPr>
        <p:spPr>
          <a:xfrm>
            <a:off x="406238" y="2336791"/>
            <a:ext cx="113792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30000"/>
              </a:lnSpc>
              <a:buNone/>
            </a:pPr>
            <a:r>
              <a:rPr lang="zh-CN" altLang="en-US" sz="2400" dirty="0">
                <a:latin typeface="思源宋体 CN Light" panose="02020300000000000000" charset="-122"/>
                <a:ea typeface="思源宋体 CN Light" panose="02020300000000000000" charset="-122"/>
                <a:cs typeface="思源宋体 CN Light" panose="02020300000000000000" charset="-122"/>
              </a:rPr>
              <a:t>请匿名举手，你是否曾因以下情绪问题想求助，却担心被议论？</a:t>
            </a:r>
            <a:endParaRPr lang="zh-CN" altLang="en-US" sz="2400" dirty="0">
              <a:latin typeface="思源宋体 CN Light" panose="02020300000000000000" charset="-122"/>
              <a:ea typeface="思源宋体 CN Light" panose="02020300000000000000" charset="-122"/>
              <a:cs typeface="思源宋体 CN Light" panose="02020300000000000000" charset="-122"/>
            </a:endParaRPr>
          </a:p>
        </p:txBody>
      </p:sp>
      <p:sp>
        <p:nvSpPr>
          <p:cNvPr id="5" name="Shape 2"/>
          <p:cNvSpPr/>
          <p:nvPr>
            <p:custDataLst>
              <p:tags r:id="rId2"/>
            </p:custDataLst>
          </p:nvPr>
        </p:nvSpPr>
        <p:spPr>
          <a:xfrm>
            <a:off x="660238" y="3098824"/>
            <a:ext cx="3416300" cy="1422400"/>
          </a:xfrm>
          <a:custGeom>
            <a:avLst/>
            <a:gdLst/>
            <a:ahLst/>
            <a:cxnLst/>
            <a:rect l="l" t="t" r="r" b="b"/>
            <a:pathLst>
              <a:path w="3416300" h="1422400">
                <a:moveTo>
                  <a:pt x="101602" y="0"/>
                </a:moveTo>
                <a:lnTo>
                  <a:pt x="3314698" y="0"/>
                </a:lnTo>
                <a:cubicBezTo>
                  <a:pt x="3370811" y="0"/>
                  <a:pt x="3416300" y="45489"/>
                  <a:pt x="3416300" y="101602"/>
                </a:cubicBezTo>
                <a:lnTo>
                  <a:pt x="3416300" y="1320798"/>
                </a:lnTo>
                <a:cubicBezTo>
                  <a:pt x="3416300" y="1376911"/>
                  <a:pt x="3370811" y="1422400"/>
                  <a:pt x="3314698" y="1422400"/>
                </a:cubicBezTo>
                <a:lnTo>
                  <a:pt x="101602" y="1422400"/>
                </a:lnTo>
                <a:cubicBezTo>
                  <a:pt x="45489" y="1422400"/>
                  <a:pt x="0" y="1376911"/>
                  <a:pt x="0" y="1320798"/>
                </a:cubicBezTo>
                <a:lnTo>
                  <a:pt x="0" y="101602"/>
                </a:lnTo>
                <a:cubicBezTo>
                  <a:pt x="0" y="45526"/>
                  <a:pt x="45526" y="0"/>
                  <a:pt x="101602" y="0"/>
                </a:cubicBezTo>
                <a:close/>
              </a:path>
            </a:pathLst>
          </a:custGeom>
          <a:solidFill>
            <a:srgbClr val="B0E0E6"/>
          </a:solidFill>
          <a:effectLst>
            <a:outerShdw blurRad="76200" dist="5080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6" name="Shape 3"/>
          <p:cNvSpPr/>
          <p:nvPr>
            <p:custDataLst>
              <p:tags r:id="rId3"/>
            </p:custDataLst>
          </p:nvPr>
        </p:nvSpPr>
        <p:spPr>
          <a:xfrm>
            <a:off x="914261" y="3352699"/>
            <a:ext cx="304800" cy="30480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52400" y="84118"/>
                </a:moveTo>
                <a:lnTo>
                  <a:pt x="152400" y="268248"/>
                </a:lnTo>
                <a:lnTo>
                  <a:pt x="152698" y="268129"/>
                </a:lnTo>
                <a:cubicBezTo>
                  <a:pt x="185202" y="254615"/>
                  <a:pt x="220087" y="247650"/>
                  <a:pt x="255270" y="247650"/>
                </a:cubicBezTo>
                <a:lnTo>
                  <a:pt x="266700" y="247650"/>
                </a:lnTo>
                <a:lnTo>
                  <a:pt x="266700" y="57150"/>
                </a:lnTo>
                <a:lnTo>
                  <a:pt x="255270" y="57150"/>
                </a:lnTo>
                <a:cubicBezTo>
                  <a:pt x="230148" y="57150"/>
                  <a:pt x="205204" y="62151"/>
                  <a:pt x="181987" y="71795"/>
                </a:cubicBezTo>
                <a:cubicBezTo>
                  <a:pt x="171986" y="75962"/>
                  <a:pt x="162104" y="80070"/>
                  <a:pt x="152400" y="84118"/>
                </a:cubicBezTo>
                <a:close/>
                <a:moveTo>
                  <a:pt x="137458" y="36612"/>
                </a:moveTo>
                <a:lnTo>
                  <a:pt x="152400" y="42863"/>
                </a:lnTo>
                <a:lnTo>
                  <a:pt x="167342" y="36612"/>
                </a:lnTo>
                <a:cubicBezTo>
                  <a:pt x="195203" y="25003"/>
                  <a:pt x="225088" y="19050"/>
                  <a:pt x="255270" y="19050"/>
                </a:cubicBezTo>
                <a:lnTo>
                  <a:pt x="276225" y="19050"/>
                </a:lnTo>
                <a:cubicBezTo>
                  <a:pt x="292001" y="19050"/>
                  <a:pt x="304800" y="31849"/>
                  <a:pt x="304800" y="47625"/>
                </a:cubicBezTo>
                <a:lnTo>
                  <a:pt x="304800" y="257175"/>
                </a:lnTo>
                <a:cubicBezTo>
                  <a:pt x="304800" y="272951"/>
                  <a:pt x="292001" y="285750"/>
                  <a:pt x="276225" y="285750"/>
                </a:cubicBezTo>
                <a:lnTo>
                  <a:pt x="255270" y="285750"/>
                </a:lnTo>
                <a:cubicBezTo>
                  <a:pt x="225088" y="285750"/>
                  <a:pt x="195203" y="291703"/>
                  <a:pt x="167342" y="303312"/>
                </a:cubicBezTo>
                <a:lnTo>
                  <a:pt x="159722" y="306467"/>
                </a:lnTo>
                <a:cubicBezTo>
                  <a:pt x="155019" y="308431"/>
                  <a:pt x="149781" y="308431"/>
                  <a:pt x="145078" y="306467"/>
                </a:cubicBezTo>
                <a:lnTo>
                  <a:pt x="137458" y="303312"/>
                </a:lnTo>
                <a:cubicBezTo>
                  <a:pt x="109597" y="291703"/>
                  <a:pt x="79712" y="285750"/>
                  <a:pt x="49530" y="285750"/>
                </a:cubicBezTo>
                <a:lnTo>
                  <a:pt x="28575" y="285750"/>
                </a:lnTo>
                <a:cubicBezTo>
                  <a:pt x="12799" y="285750"/>
                  <a:pt x="0" y="272951"/>
                  <a:pt x="0" y="257175"/>
                </a:cubicBezTo>
                <a:lnTo>
                  <a:pt x="0" y="47625"/>
                </a:lnTo>
                <a:cubicBezTo>
                  <a:pt x="0" y="31849"/>
                  <a:pt x="12799" y="19050"/>
                  <a:pt x="28575" y="19050"/>
                </a:cubicBezTo>
                <a:lnTo>
                  <a:pt x="49530" y="19050"/>
                </a:lnTo>
                <a:cubicBezTo>
                  <a:pt x="79712" y="19050"/>
                  <a:pt x="109597" y="25003"/>
                  <a:pt x="137458" y="36612"/>
                </a:cubicBezTo>
                <a:close/>
              </a:path>
            </a:pathLst>
          </a:custGeom>
          <a:solidFill>
            <a:srgbClr val="4682B4"/>
          </a:solidFill>
        </p:spPr>
      </p:sp>
      <p:sp>
        <p:nvSpPr>
          <p:cNvPr id="7" name="Text 4"/>
          <p:cNvSpPr/>
          <p:nvPr>
            <p:custDataLst>
              <p:tags r:id="rId4"/>
            </p:custDataLst>
          </p:nvPr>
        </p:nvSpPr>
        <p:spPr>
          <a:xfrm>
            <a:off x="1371306" y="3327352"/>
            <a:ext cx="14224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30000"/>
              </a:lnSpc>
              <a:buNone/>
            </a:pPr>
            <a:r>
              <a:rPr lang="en-US" sz="1800" b="1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itchFamily="34" charset="-120"/>
              </a:rPr>
              <a:t>考试焦虑</a:t>
            </a:r>
            <a:endParaRPr lang="en-US" sz="16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Text 5"/>
          <p:cNvSpPr/>
          <p:nvPr>
            <p:custDataLst>
              <p:tags r:id="rId5"/>
            </p:custDataLst>
          </p:nvPr>
        </p:nvSpPr>
        <p:spPr>
          <a:xfrm>
            <a:off x="863420" y="3809891"/>
            <a:ext cx="3009900" cy="508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20000"/>
              </a:lnSpc>
              <a:buNone/>
            </a:pPr>
            <a:r>
              <a:rPr lang="en-US" sz="14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担心成绩不理想，紧张到失眠，却怕被说“心态不好”。</a:t>
            </a:r>
            <a:endParaRPr lang="en-US" sz="1600" dirty="0"/>
          </a:p>
        </p:txBody>
      </p:sp>
      <p:sp>
        <p:nvSpPr>
          <p:cNvPr id="9" name="Shape 6"/>
          <p:cNvSpPr/>
          <p:nvPr>
            <p:custDataLst>
              <p:tags r:id="rId6"/>
            </p:custDataLst>
          </p:nvPr>
        </p:nvSpPr>
        <p:spPr>
          <a:xfrm>
            <a:off x="4385550" y="3098824"/>
            <a:ext cx="3416300" cy="1422400"/>
          </a:xfrm>
          <a:custGeom>
            <a:avLst/>
            <a:gdLst/>
            <a:ahLst/>
            <a:cxnLst/>
            <a:rect l="l" t="t" r="r" b="b"/>
            <a:pathLst>
              <a:path w="3416300" h="1422400">
                <a:moveTo>
                  <a:pt x="101602" y="0"/>
                </a:moveTo>
                <a:lnTo>
                  <a:pt x="3314698" y="0"/>
                </a:lnTo>
                <a:cubicBezTo>
                  <a:pt x="3370811" y="0"/>
                  <a:pt x="3416300" y="45489"/>
                  <a:pt x="3416300" y="101602"/>
                </a:cubicBezTo>
                <a:lnTo>
                  <a:pt x="3416300" y="1320798"/>
                </a:lnTo>
                <a:cubicBezTo>
                  <a:pt x="3416300" y="1376911"/>
                  <a:pt x="3370811" y="1422400"/>
                  <a:pt x="3314698" y="1422400"/>
                </a:cubicBezTo>
                <a:lnTo>
                  <a:pt x="101602" y="1422400"/>
                </a:lnTo>
                <a:cubicBezTo>
                  <a:pt x="45489" y="1422400"/>
                  <a:pt x="0" y="1376911"/>
                  <a:pt x="0" y="1320798"/>
                </a:cubicBezTo>
                <a:lnTo>
                  <a:pt x="0" y="101602"/>
                </a:lnTo>
                <a:cubicBezTo>
                  <a:pt x="0" y="45526"/>
                  <a:pt x="45526" y="0"/>
                  <a:pt x="101602" y="0"/>
                </a:cubicBezTo>
                <a:close/>
              </a:path>
            </a:pathLst>
          </a:custGeom>
          <a:solidFill>
            <a:srgbClr val="B0E0E6"/>
          </a:solidFill>
          <a:effectLst>
            <a:outerShdw blurRad="76200" dist="5080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10" name="Shape 7"/>
          <p:cNvSpPr/>
          <p:nvPr>
            <p:custDataLst>
              <p:tags r:id="rId7"/>
            </p:custDataLst>
          </p:nvPr>
        </p:nvSpPr>
        <p:spPr>
          <a:xfrm>
            <a:off x="4601473" y="3352699"/>
            <a:ext cx="381000" cy="304800"/>
          </a:xfrm>
          <a:custGeom>
            <a:avLst/>
            <a:gdLst/>
            <a:ahLst/>
            <a:cxnLst/>
            <a:rect l="l" t="t" r="r" b="b"/>
            <a:pathLst>
              <a:path w="381000" h="304800">
                <a:moveTo>
                  <a:pt x="190500" y="9525"/>
                </a:moveTo>
                <a:cubicBezTo>
                  <a:pt x="224670" y="9525"/>
                  <a:pt x="252413" y="37267"/>
                  <a:pt x="252413" y="71438"/>
                </a:cubicBezTo>
                <a:cubicBezTo>
                  <a:pt x="252413" y="105608"/>
                  <a:pt x="224670" y="133350"/>
                  <a:pt x="190500" y="133350"/>
                </a:cubicBezTo>
                <a:cubicBezTo>
                  <a:pt x="156330" y="133350"/>
                  <a:pt x="128588" y="105608"/>
                  <a:pt x="128588" y="71438"/>
                </a:cubicBezTo>
                <a:cubicBezTo>
                  <a:pt x="128588" y="37267"/>
                  <a:pt x="156330" y="9525"/>
                  <a:pt x="190500" y="9525"/>
                </a:cubicBezTo>
                <a:close/>
                <a:moveTo>
                  <a:pt x="57150" y="52388"/>
                </a:moveTo>
                <a:cubicBezTo>
                  <a:pt x="80806" y="52388"/>
                  <a:pt x="100013" y="71594"/>
                  <a:pt x="100013" y="95250"/>
                </a:cubicBezTo>
                <a:cubicBezTo>
                  <a:pt x="100013" y="118906"/>
                  <a:pt x="80806" y="138113"/>
                  <a:pt x="57150" y="138113"/>
                </a:cubicBezTo>
                <a:cubicBezTo>
                  <a:pt x="33494" y="138113"/>
                  <a:pt x="14288" y="118906"/>
                  <a:pt x="14288" y="95250"/>
                </a:cubicBezTo>
                <a:cubicBezTo>
                  <a:pt x="14288" y="71594"/>
                  <a:pt x="33494" y="52388"/>
                  <a:pt x="57150" y="52388"/>
                </a:cubicBezTo>
                <a:close/>
                <a:moveTo>
                  <a:pt x="0" y="247650"/>
                </a:moveTo>
                <a:cubicBezTo>
                  <a:pt x="0" y="205561"/>
                  <a:pt x="34111" y="171450"/>
                  <a:pt x="76200" y="171450"/>
                </a:cubicBezTo>
                <a:cubicBezTo>
                  <a:pt x="83820" y="171450"/>
                  <a:pt x="91202" y="172581"/>
                  <a:pt x="98167" y="174665"/>
                </a:cubicBezTo>
                <a:cubicBezTo>
                  <a:pt x="78581" y="196572"/>
                  <a:pt x="66675" y="225504"/>
                  <a:pt x="66675" y="257175"/>
                </a:cubicBezTo>
                <a:lnTo>
                  <a:pt x="66675" y="266700"/>
                </a:lnTo>
                <a:cubicBezTo>
                  <a:pt x="66675" y="273487"/>
                  <a:pt x="68104" y="279916"/>
                  <a:pt x="70664" y="285750"/>
                </a:cubicBezTo>
                <a:lnTo>
                  <a:pt x="19050" y="285750"/>
                </a:lnTo>
                <a:cubicBezTo>
                  <a:pt x="8513" y="285750"/>
                  <a:pt x="0" y="277237"/>
                  <a:pt x="0" y="266700"/>
                </a:cubicBezTo>
                <a:lnTo>
                  <a:pt x="0" y="247650"/>
                </a:lnTo>
                <a:close/>
                <a:moveTo>
                  <a:pt x="310336" y="285750"/>
                </a:moveTo>
                <a:cubicBezTo>
                  <a:pt x="312896" y="279916"/>
                  <a:pt x="314325" y="273487"/>
                  <a:pt x="314325" y="266700"/>
                </a:cubicBezTo>
                <a:lnTo>
                  <a:pt x="314325" y="257175"/>
                </a:lnTo>
                <a:cubicBezTo>
                  <a:pt x="314325" y="225504"/>
                  <a:pt x="302419" y="196572"/>
                  <a:pt x="282833" y="174665"/>
                </a:cubicBezTo>
                <a:cubicBezTo>
                  <a:pt x="289798" y="172581"/>
                  <a:pt x="297180" y="171450"/>
                  <a:pt x="304800" y="171450"/>
                </a:cubicBezTo>
                <a:cubicBezTo>
                  <a:pt x="346889" y="171450"/>
                  <a:pt x="381000" y="205561"/>
                  <a:pt x="381000" y="247650"/>
                </a:cubicBezTo>
                <a:lnTo>
                  <a:pt x="381000" y="266700"/>
                </a:lnTo>
                <a:cubicBezTo>
                  <a:pt x="381000" y="277237"/>
                  <a:pt x="372487" y="285750"/>
                  <a:pt x="361950" y="285750"/>
                </a:cubicBezTo>
                <a:lnTo>
                  <a:pt x="310336" y="285750"/>
                </a:lnTo>
                <a:close/>
                <a:moveTo>
                  <a:pt x="280987" y="95250"/>
                </a:moveTo>
                <a:cubicBezTo>
                  <a:pt x="280987" y="71594"/>
                  <a:pt x="300194" y="52388"/>
                  <a:pt x="323850" y="52388"/>
                </a:cubicBezTo>
                <a:cubicBezTo>
                  <a:pt x="347506" y="52388"/>
                  <a:pt x="366712" y="71594"/>
                  <a:pt x="366712" y="95250"/>
                </a:cubicBezTo>
                <a:cubicBezTo>
                  <a:pt x="366712" y="118906"/>
                  <a:pt x="347506" y="138113"/>
                  <a:pt x="323850" y="138113"/>
                </a:cubicBezTo>
                <a:cubicBezTo>
                  <a:pt x="300194" y="138113"/>
                  <a:pt x="280987" y="118906"/>
                  <a:pt x="280987" y="95250"/>
                </a:cubicBezTo>
                <a:close/>
                <a:moveTo>
                  <a:pt x="95250" y="257175"/>
                </a:moveTo>
                <a:cubicBezTo>
                  <a:pt x="95250" y="204549"/>
                  <a:pt x="137874" y="161925"/>
                  <a:pt x="190500" y="161925"/>
                </a:cubicBezTo>
                <a:cubicBezTo>
                  <a:pt x="243126" y="161925"/>
                  <a:pt x="285750" y="204549"/>
                  <a:pt x="285750" y="257175"/>
                </a:cubicBezTo>
                <a:lnTo>
                  <a:pt x="285750" y="266700"/>
                </a:lnTo>
                <a:cubicBezTo>
                  <a:pt x="285750" y="277237"/>
                  <a:pt x="277237" y="285750"/>
                  <a:pt x="266700" y="285750"/>
                </a:cubicBezTo>
                <a:lnTo>
                  <a:pt x="114300" y="285750"/>
                </a:lnTo>
                <a:cubicBezTo>
                  <a:pt x="103763" y="285750"/>
                  <a:pt x="95250" y="277237"/>
                  <a:pt x="95250" y="266700"/>
                </a:cubicBezTo>
                <a:lnTo>
                  <a:pt x="95250" y="257175"/>
                </a:lnTo>
                <a:close/>
              </a:path>
            </a:pathLst>
          </a:custGeom>
          <a:solidFill>
            <a:srgbClr val="4682B4"/>
          </a:solidFill>
        </p:spPr>
      </p:sp>
      <p:sp>
        <p:nvSpPr>
          <p:cNvPr id="11" name="Text 8"/>
          <p:cNvSpPr/>
          <p:nvPr>
            <p:custDataLst>
              <p:tags r:id="rId8"/>
            </p:custDataLst>
          </p:nvPr>
        </p:nvSpPr>
        <p:spPr>
          <a:xfrm>
            <a:off x="5096617" y="3327352"/>
            <a:ext cx="14224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algn="l">
              <a:lnSpc>
                <a:spcPct val="130000"/>
              </a:lnSpc>
              <a:buClrTx/>
              <a:buSzTx/>
              <a:buFontTx/>
              <a:buNone/>
            </a:pPr>
            <a:r>
              <a:rPr lang="en-US" sz="1800" b="1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itchFamily="34" charset="-120"/>
              </a:rPr>
              <a:t>人际矛盾</a:t>
            </a:r>
            <a:endParaRPr lang="en-US" sz="1800" b="1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itchFamily="34" charset="-120"/>
            </a:endParaRPr>
          </a:p>
        </p:txBody>
      </p:sp>
      <p:sp>
        <p:nvSpPr>
          <p:cNvPr id="12" name="Text 9"/>
          <p:cNvSpPr/>
          <p:nvPr>
            <p:custDataLst>
              <p:tags r:id="rId9"/>
            </p:custDataLst>
          </p:nvPr>
        </p:nvSpPr>
        <p:spPr>
          <a:xfrm>
            <a:off x="4588731" y="3809891"/>
            <a:ext cx="3009900" cy="508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20000"/>
              </a:lnSpc>
              <a:buNone/>
            </a:pPr>
            <a:r>
              <a:rPr lang="en-US" sz="14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和朋友闹别扭，心情低落，却怕被嘲笑“小题大做”。</a:t>
            </a:r>
            <a:endParaRPr lang="en-US" sz="1600" dirty="0"/>
          </a:p>
        </p:txBody>
      </p:sp>
      <p:sp>
        <p:nvSpPr>
          <p:cNvPr id="13" name="Shape 10"/>
          <p:cNvSpPr/>
          <p:nvPr>
            <p:custDataLst>
              <p:tags r:id="rId10"/>
            </p:custDataLst>
          </p:nvPr>
        </p:nvSpPr>
        <p:spPr>
          <a:xfrm>
            <a:off x="8110996" y="3098824"/>
            <a:ext cx="3416300" cy="1422400"/>
          </a:xfrm>
          <a:custGeom>
            <a:avLst/>
            <a:gdLst/>
            <a:ahLst/>
            <a:cxnLst/>
            <a:rect l="l" t="t" r="r" b="b"/>
            <a:pathLst>
              <a:path w="3416300" h="1422400">
                <a:moveTo>
                  <a:pt x="101602" y="0"/>
                </a:moveTo>
                <a:lnTo>
                  <a:pt x="3314698" y="0"/>
                </a:lnTo>
                <a:cubicBezTo>
                  <a:pt x="3370811" y="0"/>
                  <a:pt x="3416300" y="45489"/>
                  <a:pt x="3416300" y="101602"/>
                </a:cubicBezTo>
                <a:lnTo>
                  <a:pt x="3416300" y="1320798"/>
                </a:lnTo>
                <a:cubicBezTo>
                  <a:pt x="3416300" y="1376911"/>
                  <a:pt x="3370811" y="1422400"/>
                  <a:pt x="3314698" y="1422400"/>
                </a:cubicBezTo>
                <a:lnTo>
                  <a:pt x="101602" y="1422400"/>
                </a:lnTo>
                <a:cubicBezTo>
                  <a:pt x="45489" y="1422400"/>
                  <a:pt x="0" y="1376911"/>
                  <a:pt x="0" y="1320798"/>
                </a:cubicBezTo>
                <a:lnTo>
                  <a:pt x="0" y="101602"/>
                </a:lnTo>
                <a:cubicBezTo>
                  <a:pt x="0" y="45526"/>
                  <a:pt x="45526" y="0"/>
                  <a:pt x="101602" y="0"/>
                </a:cubicBezTo>
                <a:close/>
              </a:path>
            </a:pathLst>
          </a:custGeom>
          <a:solidFill>
            <a:srgbClr val="B0E0E6"/>
          </a:solidFill>
          <a:effectLst>
            <a:outerShdw blurRad="76200" dist="5080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14" name="Shape 11"/>
          <p:cNvSpPr/>
          <p:nvPr>
            <p:custDataLst>
              <p:tags r:id="rId11"/>
            </p:custDataLst>
          </p:nvPr>
        </p:nvSpPr>
        <p:spPr>
          <a:xfrm>
            <a:off x="8365020" y="3352699"/>
            <a:ext cx="304800" cy="30480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79236" y="19050"/>
                </a:moveTo>
                <a:cubicBezTo>
                  <a:pt x="89535" y="19050"/>
                  <a:pt x="99596" y="21074"/>
                  <a:pt x="108942" y="24825"/>
                </a:cubicBezTo>
                <a:lnTo>
                  <a:pt x="141565" y="75545"/>
                </a:lnTo>
                <a:lnTo>
                  <a:pt x="96679" y="120432"/>
                </a:lnTo>
                <a:cubicBezTo>
                  <a:pt x="95786" y="121325"/>
                  <a:pt x="95250" y="122575"/>
                  <a:pt x="95310" y="123885"/>
                </a:cubicBezTo>
                <a:cubicBezTo>
                  <a:pt x="95369" y="125194"/>
                  <a:pt x="95905" y="126385"/>
                  <a:pt x="96857" y="127278"/>
                </a:cubicBezTo>
                <a:lnTo>
                  <a:pt x="163532" y="189190"/>
                </a:lnTo>
                <a:cubicBezTo>
                  <a:pt x="165259" y="190798"/>
                  <a:pt x="167938" y="190917"/>
                  <a:pt x="169783" y="189369"/>
                </a:cubicBezTo>
                <a:cubicBezTo>
                  <a:pt x="171629" y="187821"/>
                  <a:pt x="172045" y="185202"/>
                  <a:pt x="170795" y="183178"/>
                </a:cubicBezTo>
                <a:lnTo>
                  <a:pt x="134838" y="124778"/>
                </a:lnTo>
                <a:lnTo>
                  <a:pt x="188833" y="79772"/>
                </a:lnTo>
                <a:cubicBezTo>
                  <a:pt x="190381" y="78522"/>
                  <a:pt x="190917" y="76379"/>
                  <a:pt x="190262" y="74533"/>
                </a:cubicBezTo>
                <a:lnTo>
                  <a:pt x="176451" y="36076"/>
                </a:lnTo>
                <a:cubicBezTo>
                  <a:pt x="190262" y="25182"/>
                  <a:pt x="207526" y="19050"/>
                  <a:pt x="225564" y="19050"/>
                </a:cubicBezTo>
                <a:cubicBezTo>
                  <a:pt x="269319" y="19050"/>
                  <a:pt x="304800" y="54531"/>
                  <a:pt x="304800" y="98286"/>
                </a:cubicBezTo>
                <a:lnTo>
                  <a:pt x="304800" y="99834"/>
                </a:lnTo>
                <a:cubicBezTo>
                  <a:pt x="304800" y="166628"/>
                  <a:pt x="221516" y="244197"/>
                  <a:pt x="178058" y="277356"/>
                </a:cubicBezTo>
                <a:cubicBezTo>
                  <a:pt x="170676" y="282952"/>
                  <a:pt x="161627" y="285750"/>
                  <a:pt x="152400" y="285750"/>
                </a:cubicBezTo>
                <a:cubicBezTo>
                  <a:pt x="143173" y="285750"/>
                  <a:pt x="134064" y="283012"/>
                  <a:pt x="126742" y="277356"/>
                </a:cubicBezTo>
                <a:cubicBezTo>
                  <a:pt x="83284" y="244197"/>
                  <a:pt x="0" y="166628"/>
                  <a:pt x="0" y="99834"/>
                </a:cubicBezTo>
                <a:lnTo>
                  <a:pt x="0" y="98286"/>
                </a:lnTo>
                <a:cubicBezTo>
                  <a:pt x="0" y="54531"/>
                  <a:pt x="35481" y="19050"/>
                  <a:pt x="79236" y="19050"/>
                </a:cubicBezTo>
                <a:close/>
              </a:path>
            </a:pathLst>
          </a:custGeom>
          <a:solidFill>
            <a:srgbClr val="4682B4"/>
          </a:solidFill>
        </p:spPr>
      </p:sp>
      <p:sp>
        <p:nvSpPr>
          <p:cNvPr id="15" name="Text 12"/>
          <p:cNvSpPr/>
          <p:nvPr>
            <p:custDataLst>
              <p:tags r:id="rId12"/>
            </p:custDataLst>
          </p:nvPr>
        </p:nvSpPr>
        <p:spPr>
          <a:xfrm>
            <a:off x="8822064" y="3327352"/>
            <a:ext cx="14224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30000"/>
              </a:lnSpc>
              <a:buNone/>
            </a:pPr>
            <a:r>
              <a:rPr lang="en-US" sz="1800" b="1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itchFamily="34" charset="-120"/>
              </a:rPr>
              <a:t>情绪困扰</a:t>
            </a:r>
            <a:endParaRPr lang="en-US" sz="1600" dirty="0"/>
          </a:p>
        </p:txBody>
      </p:sp>
      <p:sp>
        <p:nvSpPr>
          <p:cNvPr id="16" name="Text 13"/>
          <p:cNvSpPr/>
          <p:nvPr>
            <p:custDataLst>
              <p:tags r:id="rId13"/>
            </p:custDataLst>
          </p:nvPr>
        </p:nvSpPr>
        <p:spPr>
          <a:xfrm>
            <a:off x="8314178" y="3809891"/>
            <a:ext cx="3009900" cy="508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20000"/>
              </a:lnSpc>
              <a:buNone/>
            </a:pPr>
            <a:r>
              <a:rPr lang="en-US" sz="14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莫名难过、烦躁，对什么都提不起兴趣，却怕被人说“矫情”。</a:t>
            </a:r>
            <a:endParaRPr lang="en-US" sz="1600" dirty="0"/>
          </a:p>
        </p:txBody>
      </p:sp>
      <p:sp>
        <p:nvSpPr>
          <p:cNvPr id="17" name="Text 14"/>
          <p:cNvSpPr/>
          <p:nvPr/>
        </p:nvSpPr>
        <p:spPr>
          <a:xfrm>
            <a:off x="406238" y="4927457"/>
            <a:ext cx="113792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30000"/>
              </a:lnSpc>
              <a:buNone/>
            </a:pPr>
            <a:r>
              <a:rPr lang="zh-CN" altLang="en-US" sz="2400" dirty="0">
                <a:latin typeface="思源宋体 CN Light" panose="02020300000000000000" charset="-122"/>
                <a:ea typeface="思源宋体 CN Light" panose="02020300000000000000" charset="-122"/>
                <a:cs typeface="思源宋体 CN Light" panose="02020300000000000000" charset="-122"/>
              </a:rPr>
              <a:t>你的顾虑是普遍的。今天，我们将一起打破沉默，学习如何科学地寻求帮助。</a:t>
            </a:r>
            <a:endParaRPr lang="zh-CN" altLang="en-US" sz="2400" dirty="0">
              <a:latin typeface="思源宋体 CN Light" panose="02020300000000000000" charset="-122"/>
              <a:ea typeface="思源宋体 CN Light" panose="02020300000000000000" charset="-122"/>
              <a:cs typeface="思源宋体 CN Light" panose="02020300000000000000" charset="-122"/>
            </a:endParaRPr>
          </a:p>
        </p:txBody>
      </p:sp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4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10-10-14:10:18-d3ka6igs8jdo4os5eaq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226925" cy="687133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-125" y="2133610"/>
            <a:ext cx="5181600" cy="4572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4000" b="1" dirty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两难的选择</a:t>
            </a:r>
            <a:endParaRPr lang="en-US" sz="4000" b="1" dirty="0">
              <a:solidFill>
                <a:schemeClr val="accent5"/>
              </a:solidFill>
              <a:latin typeface="微软雅黑" pitchFamily="34" charset="-122"/>
              <a:ea typeface="微软雅黑" pitchFamily="34" charset="-122"/>
              <a:cs typeface="微软雅黑" pitchFamily="34" charset="-120"/>
            </a:endParaRPr>
          </a:p>
        </p:txBody>
      </p:sp>
      <p:sp>
        <p:nvSpPr>
          <p:cNvPr id="4" name="Text 1"/>
          <p:cNvSpPr/>
          <p:nvPr/>
        </p:nvSpPr>
        <p:spPr>
          <a:xfrm>
            <a:off x="253875" y="2793984"/>
            <a:ext cx="4746752" cy="609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zh-CN" altLang="en-US" sz="2000" dirty="0">
                <a:latin typeface="思源宋体 CN Light" panose="02020300000000000000" charset="-122"/>
                <a:ea typeface="思源宋体 CN Light" panose="02020300000000000000" charset="-122"/>
                <a:cs typeface="思源宋体 CN Light" panose="02020300000000000000" charset="-122"/>
              </a:rPr>
              <a:t>当朋友或自己陷入困境，我们往往不知所措。以下两个场景，你是否感到熟悉？</a:t>
            </a:r>
            <a:endParaRPr lang="zh-CN" altLang="en-US" sz="2000" dirty="0">
              <a:latin typeface="思源宋体 CN Light" panose="02020300000000000000" charset="-122"/>
              <a:ea typeface="思源宋体 CN Light" panose="02020300000000000000" charset="-122"/>
              <a:cs typeface="思源宋体 CN Light" panose="02020300000000000000" charset="-122"/>
            </a:endParaRPr>
          </a:p>
        </p:txBody>
      </p:sp>
      <p:sp>
        <p:nvSpPr>
          <p:cNvPr id="5" name="Shape 2"/>
          <p:cNvSpPr/>
          <p:nvPr/>
        </p:nvSpPr>
        <p:spPr>
          <a:xfrm>
            <a:off x="253875" y="3606574"/>
            <a:ext cx="4673600" cy="1117600"/>
          </a:xfrm>
          <a:custGeom>
            <a:avLst/>
            <a:gdLst/>
            <a:ahLst/>
            <a:cxnLst/>
            <a:rect l="l" t="t" r="r" b="b"/>
            <a:pathLst>
              <a:path w="4673600" h="1117600">
                <a:moveTo>
                  <a:pt x="101601" y="0"/>
                </a:moveTo>
                <a:lnTo>
                  <a:pt x="4571999" y="0"/>
                </a:lnTo>
                <a:cubicBezTo>
                  <a:pt x="4628112" y="0"/>
                  <a:pt x="4673600" y="45488"/>
                  <a:pt x="4673600" y="101601"/>
                </a:cubicBezTo>
                <a:lnTo>
                  <a:pt x="4673600" y="1015999"/>
                </a:lnTo>
                <a:cubicBezTo>
                  <a:pt x="4673600" y="1072112"/>
                  <a:pt x="4628112" y="1117600"/>
                  <a:pt x="4571999" y="1117600"/>
                </a:cubicBezTo>
                <a:lnTo>
                  <a:pt x="101601" y="1117600"/>
                </a:lnTo>
                <a:cubicBezTo>
                  <a:pt x="45488" y="1117600"/>
                  <a:pt x="0" y="1072112"/>
                  <a:pt x="0" y="1015999"/>
                </a:cubicBezTo>
                <a:lnTo>
                  <a:pt x="0" y="101601"/>
                </a:lnTo>
                <a:cubicBezTo>
                  <a:pt x="0" y="45526"/>
                  <a:pt x="45526" y="0"/>
                  <a:pt x="101601" y="0"/>
                </a:cubicBezTo>
                <a:close/>
              </a:path>
            </a:pathLst>
          </a:custGeom>
          <a:solidFill>
            <a:srgbClr val="87CEEB"/>
          </a:solidFill>
          <a:effectLst>
            <a:outerShdw blurRad="190500" dist="12700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6" name="Text 3"/>
          <p:cNvSpPr/>
          <p:nvPr/>
        </p:nvSpPr>
        <p:spPr>
          <a:xfrm>
            <a:off x="457057" y="3809756"/>
            <a:ext cx="47752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800" b="1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itchFamily="34" charset="-120"/>
              </a:rPr>
              <a:t>如果是你，会怎么做？</a:t>
            </a:r>
            <a:endParaRPr lang="en-US" sz="1800" b="1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itchFamily="34" charset="-120"/>
            </a:endParaRPr>
          </a:p>
        </p:txBody>
      </p:sp>
      <p:sp>
        <p:nvSpPr>
          <p:cNvPr id="7" name="Text 4"/>
          <p:cNvSpPr/>
          <p:nvPr/>
        </p:nvSpPr>
        <p:spPr>
          <a:xfrm>
            <a:off x="457057" y="4266948"/>
            <a:ext cx="477520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4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接下来的内容，将为你提供清晰的答案。</a:t>
            </a:r>
            <a:endParaRPr lang="en-US" sz="1600" dirty="0"/>
          </a:p>
        </p:txBody>
      </p:sp>
      <p:sp>
        <p:nvSpPr>
          <p:cNvPr id="8" name="Shape 5"/>
          <p:cNvSpPr/>
          <p:nvPr>
            <p:custDataLst>
              <p:tags r:id="rId2"/>
            </p:custDataLst>
          </p:nvPr>
        </p:nvSpPr>
        <p:spPr>
          <a:xfrm>
            <a:off x="5232298" y="2057298"/>
            <a:ext cx="6705600" cy="1270000"/>
          </a:xfrm>
          <a:custGeom>
            <a:avLst/>
            <a:gdLst/>
            <a:ahLst/>
            <a:cxnLst/>
            <a:rect l="l" t="t" r="r" b="b"/>
            <a:pathLst>
              <a:path w="6705600" h="1270000">
                <a:moveTo>
                  <a:pt x="101600" y="0"/>
                </a:moveTo>
                <a:lnTo>
                  <a:pt x="6604000" y="0"/>
                </a:lnTo>
                <a:cubicBezTo>
                  <a:pt x="6660075" y="0"/>
                  <a:pt x="6705600" y="45525"/>
                  <a:pt x="6705600" y="101600"/>
                </a:cubicBezTo>
                <a:lnTo>
                  <a:pt x="6705600" y="1168400"/>
                </a:lnTo>
                <a:cubicBezTo>
                  <a:pt x="6705600" y="1224475"/>
                  <a:pt x="6660075" y="1270000"/>
                  <a:pt x="6604000" y="1270000"/>
                </a:cubicBezTo>
                <a:lnTo>
                  <a:pt x="101600" y="1270000"/>
                </a:lnTo>
                <a:cubicBezTo>
                  <a:pt x="45525" y="1270000"/>
                  <a:pt x="0" y="1224475"/>
                  <a:pt x="0" y="1168400"/>
                </a:cubicBezTo>
                <a:lnTo>
                  <a:pt x="0" y="101600"/>
                </a:lnTo>
                <a:cubicBezTo>
                  <a:pt x="0" y="45525"/>
                  <a:pt x="45525" y="0"/>
                  <a:pt x="101600" y="0"/>
                </a:cubicBezTo>
                <a:close/>
              </a:path>
            </a:pathLst>
          </a:custGeom>
          <a:solidFill>
            <a:srgbClr val="B0E0E6"/>
          </a:solidFill>
          <a:effectLst>
            <a:outerShdw blurRad="76200" dist="5080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9" name="Shape 6"/>
          <p:cNvSpPr/>
          <p:nvPr>
            <p:custDataLst>
              <p:tags r:id="rId3"/>
            </p:custDataLst>
          </p:nvPr>
        </p:nvSpPr>
        <p:spPr>
          <a:xfrm>
            <a:off x="5570430" y="2374744"/>
            <a:ext cx="333375" cy="381000"/>
          </a:xfrm>
          <a:custGeom>
            <a:avLst/>
            <a:gdLst/>
            <a:ahLst/>
            <a:cxnLst/>
            <a:rect l="l" t="t" r="r" b="b"/>
            <a:pathLst>
              <a:path w="333375" h="381000">
                <a:moveTo>
                  <a:pt x="179561" y="-9674"/>
                </a:moveTo>
                <a:cubicBezTo>
                  <a:pt x="171078" y="-11385"/>
                  <a:pt x="162371" y="-11385"/>
                  <a:pt x="153888" y="-9674"/>
                </a:cubicBezTo>
                <a:lnTo>
                  <a:pt x="14362" y="18231"/>
                </a:lnTo>
                <a:cubicBezTo>
                  <a:pt x="6028" y="19869"/>
                  <a:pt x="0" y="27236"/>
                  <a:pt x="0" y="35719"/>
                </a:cubicBezTo>
                <a:cubicBezTo>
                  <a:pt x="0" y="43383"/>
                  <a:pt x="4837" y="50081"/>
                  <a:pt x="11906" y="52536"/>
                </a:cubicBezTo>
                <a:lnTo>
                  <a:pt x="11906" y="107156"/>
                </a:lnTo>
                <a:lnTo>
                  <a:pt x="223" y="165646"/>
                </a:lnTo>
                <a:cubicBezTo>
                  <a:pt x="74" y="166315"/>
                  <a:pt x="0" y="167060"/>
                  <a:pt x="0" y="167804"/>
                </a:cubicBezTo>
                <a:cubicBezTo>
                  <a:pt x="0" y="173757"/>
                  <a:pt x="4837" y="178668"/>
                  <a:pt x="10864" y="178668"/>
                </a:cubicBezTo>
                <a:lnTo>
                  <a:pt x="36835" y="178668"/>
                </a:lnTo>
                <a:cubicBezTo>
                  <a:pt x="42788" y="178668"/>
                  <a:pt x="47699" y="173831"/>
                  <a:pt x="47699" y="167804"/>
                </a:cubicBezTo>
                <a:cubicBezTo>
                  <a:pt x="47699" y="167060"/>
                  <a:pt x="47625" y="166390"/>
                  <a:pt x="47476" y="165646"/>
                </a:cubicBezTo>
                <a:lnTo>
                  <a:pt x="35719" y="107156"/>
                </a:lnTo>
                <a:lnTo>
                  <a:pt x="35719" y="57522"/>
                </a:lnTo>
                <a:lnTo>
                  <a:pt x="71438" y="64666"/>
                </a:lnTo>
                <a:lnTo>
                  <a:pt x="71438" y="107156"/>
                </a:lnTo>
                <a:cubicBezTo>
                  <a:pt x="71438" y="159767"/>
                  <a:pt x="114077" y="202406"/>
                  <a:pt x="166688" y="202406"/>
                </a:cubicBezTo>
                <a:cubicBezTo>
                  <a:pt x="219298" y="202406"/>
                  <a:pt x="261938" y="159767"/>
                  <a:pt x="261938" y="107156"/>
                </a:cubicBezTo>
                <a:lnTo>
                  <a:pt x="261938" y="64666"/>
                </a:lnTo>
                <a:lnTo>
                  <a:pt x="319013" y="53280"/>
                </a:lnTo>
                <a:cubicBezTo>
                  <a:pt x="327347" y="51569"/>
                  <a:pt x="333375" y="44202"/>
                  <a:pt x="333375" y="35719"/>
                </a:cubicBezTo>
                <a:cubicBezTo>
                  <a:pt x="333375" y="27236"/>
                  <a:pt x="327347" y="19869"/>
                  <a:pt x="319013" y="18231"/>
                </a:cubicBezTo>
                <a:lnTo>
                  <a:pt x="179561" y="-9674"/>
                </a:lnTo>
                <a:close/>
                <a:moveTo>
                  <a:pt x="166688" y="166688"/>
                </a:moveTo>
                <a:cubicBezTo>
                  <a:pt x="133796" y="166688"/>
                  <a:pt x="107156" y="140047"/>
                  <a:pt x="107156" y="107156"/>
                </a:cubicBezTo>
                <a:lnTo>
                  <a:pt x="226219" y="107156"/>
                </a:lnTo>
                <a:cubicBezTo>
                  <a:pt x="226219" y="140047"/>
                  <a:pt x="199579" y="166688"/>
                  <a:pt x="166688" y="166688"/>
                </a:cubicBezTo>
                <a:close/>
                <a:moveTo>
                  <a:pt x="89371" y="238199"/>
                </a:moveTo>
                <a:cubicBezTo>
                  <a:pt x="43681" y="259184"/>
                  <a:pt x="11906" y="305321"/>
                  <a:pt x="11906" y="358899"/>
                </a:cubicBezTo>
                <a:cubicBezTo>
                  <a:pt x="11906" y="371103"/>
                  <a:pt x="21803" y="381000"/>
                  <a:pt x="34007" y="381000"/>
                </a:cubicBezTo>
                <a:lnTo>
                  <a:pt x="148828" y="381000"/>
                </a:lnTo>
                <a:lnTo>
                  <a:pt x="148828" y="272355"/>
                </a:lnTo>
                <a:lnTo>
                  <a:pt x="106114" y="240357"/>
                </a:lnTo>
                <a:cubicBezTo>
                  <a:pt x="101278" y="236711"/>
                  <a:pt x="94804" y="235744"/>
                  <a:pt x="89297" y="238274"/>
                </a:cubicBezTo>
                <a:close/>
                <a:moveTo>
                  <a:pt x="184547" y="381000"/>
                </a:moveTo>
                <a:lnTo>
                  <a:pt x="299368" y="381000"/>
                </a:lnTo>
                <a:cubicBezTo>
                  <a:pt x="311572" y="381000"/>
                  <a:pt x="321469" y="371103"/>
                  <a:pt x="321469" y="358899"/>
                </a:cubicBezTo>
                <a:cubicBezTo>
                  <a:pt x="321469" y="305321"/>
                  <a:pt x="289694" y="259184"/>
                  <a:pt x="244004" y="238274"/>
                </a:cubicBezTo>
                <a:cubicBezTo>
                  <a:pt x="238497" y="235744"/>
                  <a:pt x="232023" y="236711"/>
                  <a:pt x="227186" y="240357"/>
                </a:cubicBezTo>
                <a:lnTo>
                  <a:pt x="184472" y="272355"/>
                </a:lnTo>
                <a:lnTo>
                  <a:pt x="184472" y="381000"/>
                </a:lnTo>
                <a:close/>
              </a:path>
            </a:pathLst>
          </a:custGeom>
          <a:solidFill>
            <a:srgbClr val="4682B4"/>
          </a:solidFill>
        </p:spPr>
      </p:sp>
      <p:sp>
        <p:nvSpPr>
          <p:cNvPr id="10" name="Text 7"/>
          <p:cNvSpPr/>
          <p:nvPr>
            <p:custDataLst>
              <p:tags r:id="rId4"/>
            </p:custDataLst>
          </p:nvPr>
        </p:nvSpPr>
        <p:spPr>
          <a:xfrm>
            <a:off x="6248205" y="2260480"/>
            <a:ext cx="59944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algn="l">
              <a:lnSpc>
                <a:spcPct val="130000"/>
              </a:lnSpc>
              <a:buClrTx/>
              <a:buSzTx/>
              <a:buFontTx/>
              <a:buNone/>
            </a:pPr>
            <a:r>
              <a:rPr lang="en-US" sz="1800" b="1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itchFamily="34" charset="-120"/>
              </a:rPr>
              <a:t>场景一：失眠的优等生</a:t>
            </a:r>
            <a:endParaRPr lang="en-US" sz="1800" b="1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itchFamily="34" charset="-120"/>
            </a:endParaRPr>
          </a:p>
        </p:txBody>
      </p:sp>
      <p:sp>
        <p:nvSpPr>
          <p:cNvPr id="11" name="Text 8"/>
          <p:cNvSpPr/>
          <p:nvPr>
            <p:custDataLst>
              <p:tags r:id="rId5"/>
            </p:custDataLst>
          </p:nvPr>
        </p:nvSpPr>
        <p:spPr>
          <a:xfrm>
            <a:off x="6248205" y="2616149"/>
            <a:ext cx="5486400" cy="508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4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小明因考试焦虑连续失眠，想找心理老师聊聊，却</a:t>
            </a:r>
            <a:r>
              <a:rPr lang="en-US" sz="1400" dirty="0">
                <a:solidFill>
                  <a:srgbClr val="333333"/>
                </a:solidFill>
                <a:highlight>
                  <a:srgbClr val="87CEEB">
                    <a:alpha val="66667"/>
                  </a:srgbClr>
                </a:highlight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 怕被同学议论“心理有问题” </a:t>
            </a:r>
            <a:r>
              <a:rPr lang="en-US" sz="14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，担心影响评优。</a:t>
            </a:r>
            <a:endParaRPr lang="en-US" sz="1600" dirty="0"/>
          </a:p>
        </p:txBody>
      </p:sp>
      <p:sp>
        <p:nvSpPr>
          <p:cNvPr id="12" name="Shape 9"/>
          <p:cNvSpPr/>
          <p:nvPr>
            <p:custDataLst>
              <p:tags r:id="rId6"/>
            </p:custDataLst>
          </p:nvPr>
        </p:nvSpPr>
        <p:spPr>
          <a:xfrm>
            <a:off x="5232298" y="3530534"/>
            <a:ext cx="6705600" cy="1270000"/>
          </a:xfrm>
          <a:custGeom>
            <a:avLst/>
            <a:gdLst/>
            <a:ahLst/>
            <a:cxnLst/>
            <a:rect l="l" t="t" r="r" b="b"/>
            <a:pathLst>
              <a:path w="6705600" h="1270000">
                <a:moveTo>
                  <a:pt x="101600" y="0"/>
                </a:moveTo>
                <a:lnTo>
                  <a:pt x="6604000" y="0"/>
                </a:lnTo>
                <a:cubicBezTo>
                  <a:pt x="6660075" y="0"/>
                  <a:pt x="6705600" y="45525"/>
                  <a:pt x="6705600" y="101600"/>
                </a:cubicBezTo>
                <a:lnTo>
                  <a:pt x="6705600" y="1168400"/>
                </a:lnTo>
                <a:cubicBezTo>
                  <a:pt x="6705600" y="1224475"/>
                  <a:pt x="6660075" y="1270000"/>
                  <a:pt x="6604000" y="1270000"/>
                </a:cubicBezTo>
                <a:lnTo>
                  <a:pt x="101600" y="1270000"/>
                </a:lnTo>
                <a:cubicBezTo>
                  <a:pt x="45525" y="1270000"/>
                  <a:pt x="0" y="1224475"/>
                  <a:pt x="0" y="1168400"/>
                </a:cubicBezTo>
                <a:lnTo>
                  <a:pt x="0" y="101600"/>
                </a:lnTo>
                <a:cubicBezTo>
                  <a:pt x="0" y="45525"/>
                  <a:pt x="45525" y="0"/>
                  <a:pt x="101600" y="0"/>
                </a:cubicBezTo>
                <a:close/>
              </a:path>
            </a:pathLst>
          </a:custGeom>
          <a:solidFill>
            <a:srgbClr val="B0E0E6"/>
          </a:solidFill>
          <a:effectLst>
            <a:outerShdw blurRad="76200" dist="5080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13" name="Shape 10"/>
          <p:cNvSpPr/>
          <p:nvPr>
            <p:custDataLst>
              <p:tags r:id="rId7"/>
            </p:custDataLst>
          </p:nvPr>
        </p:nvSpPr>
        <p:spPr>
          <a:xfrm>
            <a:off x="5522805" y="3847980"/>
            <a:ext cx="428625" cy="381000"/>
          </a:xfrm>
          <a:custGeom>
            <a:avLst/>
            <a:gdLst/>
            <a:ahLst/>
            <a:cxnLst/>
            <a:rect l="l" t="t" r="r" b="b"/>
            <a:pathLst>
              <a:path w="428625" h="381000">
                <a:moveTo>
                  <a:pt x="47625" y="95250"/>
                </a:moveTo>
                <a:cubicBezTo>
                  <a:pt x="47625" y="49251"/>
                  <a:pt x="84970" y="11906"/>
                  <a:pt x="130969" y="11906"/>
                </a:cubicBezTo>
                <a:cubicBezTo>
                  <a:pt x="176967" y="11906"/>
                  <a:pt x="214313" y="49251"/>
                  <a:pt x="214313" y="95250"/>
                </a:cubicBezTo>
                <a:cubicBezTo>
                  <a:pt x="214313" y="141249"/>
                  <a:pt x="176967" y="178594"/>
                  <a:pt x="130969" y="178594"/>
                </a:cubicBezTo>
                <a:cubicBezTo>
                  <a:pt x="84970" y="178594"/>
                  <a:pt x="47625" y="141249"/>
                  <a:pt x="47625" y="95250"/>
                </a:cubicBezTo>
                <a:close/>
                <a:moveTo>
                  <a:pt x="0" y="345281"/>
                </a:moveTo>
                <a:cubicBezTo>
                  <a:pt x="0" y="272951"/>
                  <a:pt x="58638" y="214313"/>
                  <a:pt x="130969" y="214313"/>
                </a:cubicBezTo>
                <a:cubicBezTo>
                  <a:pt x="203299" y="214313"/>
                  <a:pt x="261938" y="272951"/>
                  <a:pt x="261938" y="345281"/>
                </a:cubicBezTo>
                <a:lnTo>
                  <a:pt x="261938" y="349746"/>
                </a:lnTo>
                <a:cubicBezTo>
                  <a:pt x="261938" y="367010"/>
                  <a:pt x="247948" y="381000"/>
                  <a:pt x="230684" y="381000"/>
                </a:cubicBezTo>
                <a:lnTo>
                  <a:pt x="31254" y="381000"/>
                </a:lnTo>
                <a:cubicBezTo>
                  <a:pt x="13990" y="381000"/>
                  <a:pt x="0" y="367010"/>
                  <a:pt x="0" y="349746"/>
                </a:cubicBezTo>
                <a:lnTo>
                  <a:pt x="0" y="345281"/>
                </a:lnTo>
                <a:close/>
                <a:moveTo>
                  <a:pt x="321469" y="47625"/>
                </a:moveTo>
                <a:cubicBezTo>
                  <a:pt x="360896" y="47625"/>
                  <a:pt x="392906" y="79635"/>
                  <a:pt x="392906" y="119063"/>
                </a:cubicBezTo>
                <a:cubicBezTo>
                  <a:pt x="392906" y="158490"/>
                  <a:pt x="360896" y="190500"/>
                  <a:pt x="321469" y="190500"/>
                </a:cubicBezTo>
                <a:cubicBezTo>
                  <a:pt x="282041" y="190500"/>
                  <a:pt x="250031" y="158490"/>
                  <a:pt x="250031" y="119063"/>
                </a:cubicBezTo>
                <a:cubicBezTo>
                  <a:pt x="250031" y="79635"/>
                  <a:pt x="282041" y="47625"/>
                  <a:pt x="321469" y="47625"/>
                </a:cubicBezTo>
                <a:close/>
                <a:moveTo>
                  <a:pt x="321469" y="226219"/>
                </a:moveTo>
                <a:cubicBezTo>
                  <a:pt x="380628" y="226219"/>
                  <a:pt x="428625" y="274216"/>
                  <a:pt x="428625" y="333375"/>
                </a:cubicBezTo>
                <a:lnTo>
                  <a:pt x="428625" y="350044"/>
                </a:lnTo>
                <a:cubicBezTo>
                  <a:pt x="428625" y="367159"/>
                  <a:pt x="414784" y="381000"/>
                  <a:pt x="397669" y="381000"/>
                </a:cubicBezTo>
                <a:lnTo>
                  <a:pt x="289917" y="381000"/>
                </a:lnTo>
                <a:cubicBezTo>
                  <a:pt x="294829" y="371698"/>
                  <a:pt x="297656" y="361057"/>
                  <a:pt x="297656" y="349746"/>
                </a:cubicBezTo>
                <a:lnTo>
                  <a:pt x="297656" y="345281"/>
                </a:lnTo>
                <a:cubicBezTo>
                  <a:pt x="297656" y="306958"/>
                  <a:pt x="284708" y="271686"/>
                  <a:pt x="263054" y="243557"/>
                </a:cubicBezTo>
                <a:cubicBezTo>
                  <a:pt x="279871" y="232618"/>
                  <a:pt x="299963" y="226219"/>
                  <a:pt x="321469" y="226219"/>
                </a:cubicBezTo>
                <a:close/>
              </a:path>
            </a:pathLst>
          </a:custGeom>
          <a:solidFill>
            <a:srgbClr val="4682B4"/>
          </a:solidFill>
        </p:spPr>
      </p:sp>
      <p:sp>
        <p:nvSpPr>
          <p:cNvPr id="14" name="Text 11"/>
          <p:cNvSpPr/>
          <p:nvPr>
            <p:custDataLst>
              <p:tags r:id="rId8"/>
            </p:custDataLst>
          </p:nvPr>
        </p:nvSpPr>
        <p:spPr>
          <a:xfrm>
            <a:off x="6248205" y="3733716"/>
            <a:ext cx="59944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algn="l">
              <a:lnSpc>
                <a:spcPct val="130000"/>
              </a:lnSpc>
              <a:buClrTx/>
              <a:buSzTx/>
              <a:buFontTx/>
              <a:buNone/>
            </a:pPr>
            <a:r>
              <a:rPr lang="en-US" sz="1800" b="1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itchFamily="34" charset="-120"/>
              </a:rPr>
              <a:t>场景二：担忧的旁观者</a:t>
            </a:r>
            <a:endParaRPr lang="en-US" sz="1800" b="1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itchFamily="34" charset="-120"/>
            </a:endParaRPr>
          </a:p>
        </p:txBody>
      </p:sp>
      <p:sp>
        <p:nvSpPr>
          <p:cNvPr id="15" name="Text 12"/>
          <p:cNvSpPr/>
          <p:nvPr>
            <p:custDataLst>
              <p:tags r:id="rId9"/>
            </p:custDataLst>
          </p:nvPr>
        </p:nvSpPr>
        <p:spPr>
          <a:xfrm>
            <a:off x="6248205" y="4089384"/>
            <a:ext cx="5486400" cy="508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4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小红发现好友小丽情绪低落，拒绝社交。她想劝小丽寻求帮助，却</a:t>
            </a:r>
            <a:r>
              <a:rPr lang="en-US" sz="1400" dirty="0">
                <a:solidFill>
                  <a:srgbClr val="333333"/>
                </a:solidFill>
                <a:highlight>
                  <a:srgbClr val="87CEEB">
                    <a:alpha val="66667"/>
                  </a:srgbClr>
                </a:highlight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 不知如何开口，怕伤害友谊 </a:t>
            </a:r>
            <a:r>
              <a:rPr lang="en-US" sz="14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。</a:t>
            </a:r>
            <a:endParaRPr lang="en-US" sz="1600" dirty="0"/>
          </a:p>
        </p:txBody>
      </p:sp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10-10-14:09:18-d3ka63gs8jdo4os5ea9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5151755"/>
          </a:xfrm>
          <a:prstGeom prst="rect">
            <a:avLst/>
          </a:prstGeom>
        </p:spPr>
      </p:pic>
      <p:pic>
        <p:nvPicPr>
          <p:cNvPr id="3" name="Image 1" descr="https://kimi-img.moonshot.cn/pub/slides/slides_tmpl/image/25-10-10-14:09:15-d3ka62os8jdo4os5ea3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720" y="790575"/>
            <a:ext cx="7432040" cy="3573780"/>
          </a:xfrm>
          <a:prstGeom prst="rect">
            <a:avLst/>
          </a:prstGeom>
        </p:spPr>
      </p:pic>
      <p:sp>
        <p:nvSpPr>
          <p:cNvPr id="4" name="Shape 0"/>
          <p:cNvSpPr/>
          <p:nvPr/>
        </p:nvSpPr>
        <p:spPr>
          <a:xfrm>
            <a:off x="0" y="4781550"/>
            <a:ext cx="12192000" cy="2095500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5" name="Text 1"/>
          <p:cNvSpPr/>
          <p:nvPr/>
        </p:nvSpPr>
        <p:spPr>
          <a:xfrm>
            <a:off x="0" y="4781550"/>
            <a:ext cx="12192000" cy="209550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6" name="Text 2"/>
          <p:cNvSpPr/>
          <p:nvPr/>
        </p:nvSpPr>
        <p:spPr>
          <a:xfrm>
            <a:off x="1003299" y="2935804"/>
            <a:ext cx="7817971" cy="645160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36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itchFamily="34" charset="-120"/>
              </a:rPr>
              <a:t>咨询还是治疗</a:t>
            </a:r>
            <a:endParaRPr lang="en-US" sz="36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itchFamily="34" charset="-120"/>
            </a:endParaRPr>
          </a:p>
        </p:txBody>
      </p:sp>
      <p:sp>
        <p:nvSpPr>
          <p:cNvPr id="7" name="Text 3"/>
          <p:cNvSpPr/>
          <p:nvPr/>
        </p:nvSpPr>
        <p:spPr>
          <a:xfrm>
            <a:off x="3679190" y="1565275"/>
            <a:ext cx="2417445" cy="144526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algn="l">
              <a:lnSpc>
                <a:spcPct val="100000"/>
              </a:lnSpc>
              <a:buClrTx/>
              <a:buSzTx/>
              <a:buFontTx/>
              <a:buNone/>
            </a:pPr>
            <a:r>
              <a:rPr lang="en-US" sz="8800" dirty="0">
                <a:solidFill>
                  <a:srgbClr val="000000"/>
                </a:solidFill>
                <a:latin typeface="Times New Roman" panose="02020603050405020304" charset="0"/>
                <a:ea typeface="微软雅黑" pitchFamily="34" charset="-122"/>
                <a:cs typeface="Times New Roman" panose="02020603050405020304" charset="0"/>
              </a:rPr>
              <a:t>02</a:t>
            </a:r>
            <a:endParaRPr lang="en-US" sz="8800" dirty="0">
              <a:solidFill>
                <a:srgbClr val="000000"/>
              </a:solidFill>
              <a:latin typeface="Times New Roman" panose="02020603050405020304" charset="0"/>
              <a:ea typeface="微软雅黑" pitchFamily="34" charset="-122"/>
              <a:cs typeface="Times New Roman" panose="02020603050405020304" charset="0"/>
            </a:endParaRPr>
          </a:p>
        </p:txBody>
      </p:sp>
      <p:sp>
        <p:nvSpPr>
          <p:cNvPr id="8" name="Text 4"/>
          <p:cNvSpPr/>
          <p:nvPr/>
        </p:nvSpPr>
        <p:spPr>
          <a:xfrm>
            <a:off x="1003300" y="1565275"/>
            <a:ext cx="2910205" cy="144526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800" dirty="0">
                <a:solidFill>
                  <a:srgbClr val="000000"/>
                </a:solidFill>
                <a:latin typeface="Times New Roman" panose="02020603050405020304" charset="0"/>
                <a:ea typeface="微软雅黑" pitchFamily="34" charset="-122"/>
                <a:cs typeface="Times New Roman" panose="02020603050405020304" charset="0"/>
              </a:rPr>
              <a:t>Part.</a:t>
            </a:r>
            <a:endParaRPr lang="en-US" sz="8800" dirty="0">
              <a:solidFill>
                <a:srgbClr val="000000"/>
              </a:solidFill>
              <a:latin typeface="Times New Roman" panose="02020603050405020304" charset="0"/>
              <a:ea typeface="微软雅黑" pitchFamily="34" charset="-122"/>
              <a:cs typeface="Times New Roman" panose="02020603050405020304" charset="0"/>
            </a:endParaRPr>
          </a:p>
        </p:txBody>
      </p:sp>
      <p:pic>
        <p:nvPicPr>
          <p:cNvPr id="9" name="Image 2" descr="https://kimi-img.moonshot.cn/pub/slides/slides_tmpl/image/25-10-10-14:09:15-d3ka62os8jdo4os5ea5g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5365" y="5796915"/>
            <a:ext cx="1109980" cy="20256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rcRect r="914" b="3688"/>
          <a:stretch>
            <a:fillRect/>
          </a:stretch>
        </p:blipFill>
        <p:spPr>
          <a:xfrm>
            <a:off x="7195185" y="397510"/>
            <a:ext cx="3923665" cy="5720715"/>
          </a:xfrm>
          <a:prstGeom prst="roundRect">
            <a:avLst/>
          </a:prstGeom>
        </p:spPr>
      </p:pic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4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10-10-14:10:18-d3ka6igs8jdo4os5eaq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226925" cy="687133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-125" y="1427015"/>
            <a:ext cx="12192000" cy="4572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4000" b="1" dirty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心理咨询 vs. 心理治疗：一张表看懂</a:t>
            </a:r>
            <a:endParaRPr lang="en-US" sz="4000" b="1" dirty="0">
              <a:solidFill>
                <a:schemeClr val="accent5"/>
              </a:solidFill>
              <a:latin typeface="微软雅黑" pitchFamily="34" charset="-122"/>
              <a:ea typeface="微软雅黑" pitchFamily="34" charset="-122"/>
              <a:cs typeface="微软雅黑" pitchFamily="34" charset="-120"/>
            </a:endParaRPr>
          </a:p>
        </p:txBody>
      </p:sp>
      <p:sp>
        <p:nvSpPr>
          <p:cNvPr id="4" name="Shape 1"/>
          <p:cNvSpPr/>
          <p:nvPr/>
        </p:nvSpPr>
        <p:spPr>
          <a:xfrm>
            <a:off x="254011" y="2188911"/>
            <a:ext cx="4673600" cy="3238500"/>
          </a:xfrm>
          <a:custGeom>
            <a:avLst/>
            <a:gdLst/>
            <a:ahLst/>
            <a:cxnLst/>
            <a:rect l="l" t="t" r="r" b="b"/>
            <a:pathLst>
              <a:path w="4673600" h="3238500">
                <a:moveTo>
                  <a:pt x="101592" y="0"/>
                </a:moveTo>
                <a:lnTo>
                  <a:pt x="4673600" y="0"/>
                </a:lnTo>
                <a:lnTo>
                  <a:pt x="4673600" y="3238500"/>
                </a:lnTo>
                <a:lnTo>
                  <a:pt x="101592" y="3238500"/>
                </a:lnTo>
                <a:cubicBezTo>
                  <a:pt x="45484" y="3238500"/>
                  <a:pt x="0" y="3193016"/>
                  <a:pt x="0" y="3136908"/>
                </a:cubicBezTo>
                <a:lnTo>
                  <a:pt x="0" y="101592"/>
                </a:lnTo>
                <a:cubicBezTo>
                  <a:pt x="0" y="45522"/>
                  <a:pt x="45522" y="0"/>
                  <a:pt x="101592" y="0"/>
                </a:cubicBezTo>
                <a:close/>
              </a:path>
            </a:pathLst>
          </a:custGeom>
          <a:solidFill>
            <a:srgbClr val="B0E0E6"/>
          </a:solidFill>
          <a:effectLst>
            <a:outerShdw blurRad="190500" dist="12700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5" name="Text 2"/>
          <p:cNvSpPr/>
          <p:nvPr/>
        </p:nvSpPr>
        <p:spPr>
          <a:xfrm>
            <a:off x="203192" y="2392093"/>
            <a:ext cx="4775200" cy="4064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10000"/>
              </a:lnSpc>
              <a:buNone/>
            </a:pPr>
            <a:r>
              <a:rPr lang="en-US" sz="3200" b="1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itchFamily="34" charset="-120"/>
              </a:rPr>
              <a:t>心理咨询</a:t>
            </a:r>
            <a:endParaRPr lang="en-US" sz="3200" b="1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itchFamily="34" charset="-120"/>
            </a:endParaRPr>
          </a:p>
        </p:txBody>
      </p:sp>
      <p:sp>
        <p:nvSpPr>
          <p:cNvPr id="6" name="Shape 3"/>
          <p:cNvSpPr/>
          <p:nvPr/>
        </p:nvSpPr>
        <p:spPr>
          <a:xfrm>
            <a:off x="484108" y="3052332"/>
            <a:ext cx="222250" cy="177800"/>
          </a:xfrm>
          <a:custGeom>
            <a:avLst/>
            <a:gdLst/>
            <a:ahLst/>
            <a:cxnLst/>
            <a:rect l="l" t="t" r="r" b="b"/>
            <a:pathLst>
              <a:path w="222250" h="177800">
                <a:moveTo>
                  <a:pt x="111125" y="5556"/>
                </a:moveTo>
                <a:cubicBezTo>
                  <a:pt x="131058" y="5556"/>
                  <a:pt x="147241" y="21739"/>
                  <a:pt x="147241" y="41672"/>
                </a:cubicBezTo>
                <a:cubicBezTo>
                  <a:pt x="147241" y="61605"/>
                  <a:pt x="131058" y="77788"/>
                  <a:pt x="111125" y="77788"/>
                </a:cubicBezTo>
                <a:cubicBezTo>
                  <a:pt x="91192" y="77788"/>
                  <a:pt x="75009" y="61605"/>
                  <a:pt x="75009" y="41672"/>
                </a:cubicBezTo>
                <a:cubicBezTo>
                  <a:pt x="75009" y="21739"/>
                  <a:pt x="91192" y="5556"/>
                  <a:pt x="111125" y="5556"/>
                </a:cubicBezTo>
                <a:close/>
                <a:moveTo>
                  <a:pt x="33337" y="30559"/>
                </a:moveTo>
                <a:cubicBezTo>
                  <a:pt x="47137" y="30559"/>
                  <a:pt x="58341" y="41763"/>
                  <a:pt x="58341" y="55563"/>
                </a:cubicBezTo>
                <a:cubicBezTo>
                  <a:pt x="58341" y="69362"/>
                  <a:pt x="47137" y="80566"/>
                  <a:pt x="33337" y="80566"/>
                </a:cubicBezTo>
                <a:cubicBezTo>
                  <a:pt x="19538" y="80566"/>
                  <a:pt x="8334" y="69362"/>
                  <a:pt x="8334" y="55563"/>
                </a:cubicBezTo>
                <a:cubicBezTo>
                  <a:pt x="8334" y="41763"/>
                  <a:pt x="19538" y="30559"/>
                  <a:pt x="33337" y="30559"/>
                </a:cubicBezTo>
                <a:close/>
                <a:moveTo>
                  <a:pt x="0" y="144463"/>
                </a:moveTo>
                <a:cubicBezTo>
                  <a:pt x="0" y="119911"/>
                  <a:pt x="19898" y="100013"/>
                  <a:pt x="44450" y="100013"/>
                </a:cubicBezTo>
                <a:cubicBezTo>
                  <a:pt x="48895" y="100013"/>
                  <a:pt x="53201" y="100672"/>
                  <a:pt x="57264" y="101888"/>
                </a:cubicBezTo>
                <a:cubicBezTo>
                  <a:pt x="45839" y="114667"/>
                  <a:pt x="38894" y="131544"/>
                  <a:pt x="38894" y="150019"/>
                </a:cubicBezTo>
                <a:lnTo>
                  <a:pt x="38894" y="155575"/>
                </a:lnTo>
                <a:cubicBezTo>
                  <a:pt x="38894" y="159534"/>
                  <a:pt x="39727" y="163284"/>
                  <a:pt x="41220" y="166688"/>
                </a:cubicBezTo>
                <a:lnTo>
                  <a:pt x="11112" y="166688"/>
                </a:lnTo>
                <a:cubicBezTo>
                  <a:pt x="4966" y="166688"/>
                  <a:pt x="0" y="161722"/>
                  <a:pt x="0" y="155575"/>
                </a:cubicBezTo>
                <a:lnTo>
                  <a:pt x="0" y="144463"/>
                </a:lnTo>
                <a:close/>
                <a:moveTo>
                  <a:pt x="181030" y="166688"/>
                </a:moveTo>
                <a:cubicBezTo>
                  <a:pt x="182523" y="163284"/>
                  <a:pt x="183356" y="159534"/>
                  <a:pt x="183356" y="155575"/>
                </a:cubicBezTo>
                <a:lnTo>
                  <a:pt x="183356" y="150019"/>
                </a:lnTo>
                <a:cubicBezTo>
                  <a:pt x="183356" y="131544"/>
                  <a:pt x="176411" y="114667"/>
                  <a:pt x="164986" y="101888"/>
                </a:cubicBezTo>
                <a:cubicBezTo>
                  <a:pt x="169049" y="100672"/>
                  <a:pt x="173355" y="100013"/>
                  <a:pt x="177800" y="100013"/>
                </a:cubicBezTo>
                <a:cubicBezTo>
                  <a:pt x="202352" y="100013"/>
                  <a:pt x="222250" y="119911"/>
                  <a:pt x="222250" y="144463"/>
                </a:cubicBezTo>
                <a:lnTo>
                  <a:pt x="222250" y="155575"/>
                </a:lnTo>
                <a:cubicBezTo>
                  <a:pt x="222250" y="161722"/>
                  <a:pt x="217284" y="166688"/>
                  <a:pt x="211138" y="166688"/>
                </a:cubicBezTo>
                <a:lnTo>
                  <a:pt x="181030" y="166688"/>
                </a:lnTo>
                <a:close/>
                <a:moveTo>
                  <a:pt x="163909" y="55563"/>
                </a:moveTo>
                <a:cubicBezTo>
                  <a:pt x="163909" y="41763"/>
                  <a:pt x="175113" y="30559"/>
                  <a:pt x="188913" y="30559"/>
                </a:cubicBezTo>
                <a:cubicBezTo>
                  <a:pt x="202712" y="30559"/>
                  <a:pt x="213916" y="41763"/>
                  <a:pt x="213916" y="55562"/>
                </a:cubicBezTo>
                <a:cubicBezTo>
                  <a:pt x="213916" y="69362"/>
                  <a:pt x="202712" y="80566"/>
                  <a:pt x="188913" y="80566"/>
                </a:cubicBezTo>
                <a:cubicBezTo>
                  <a:pt x="175113" y="80566"/>
                  <a:pt x="163909" y="69362"/>
                  <a:pt x="163909" y="55563"/>
                </a:cubicBezTo>
                <a:close/>
                <a:moveTo>
                  <a:pt x="55563" y="150019"/>
                </a:moveTo>
                <a:cubicBezTo>
                  <a:pt x="55563" y="119320"/>
                  <a:pt x="80427" y="94456"/>
                  <a:pt x="111125" y="94456"/>
                </a:cubicBezTo>
                <a:cubicBezTo>
                  <a:pt x="141823" y="94456"/>
                  <a:pt x="166688" y="119320"/>
                  <a:pt x="166688" y="150019"/>
                </a:cubicBezTo>
                <a:lnTo>
                  <a:pt x="166688" y="155575"/>
                </a:lnTo>
                <a:cubicBezTo>
                  <a:pt x="166688" y="161722"/>
                  <a:pt x="161722" y="166688"/>
                  <a:pt x="155575" y="166688"/>
                </a:cubicBezTo>
                <a:lnTo>
                  <a:pt x="66675" y="166688"/>
                </a:lnTo>
                <a:cubicBezTo>
                  <a:pt x="60528" y="166688"/>
                  <a:pt x="55563" y="161722"/>
                  <a:pt x="55563" y="155575"/>
                </a:cubicBezTo>
                <a:lnTo>
                  <a:pt x="55563" y="150019"/>
                </a:lnTo>
                <a:close/>
              </a:path>
            </a:pathLst>
          </a:custGeom>
          <a:solidFill>
            <a:srgbClr val="4682B4"/>
          </a:solidFill>
        </p:spPr>
      </p:sp>
      <p:sp>
        <p:nvSpPr>
          <p:cNvPr id="7" name="Text 4"/>
          <p:cNvSpPr/>
          <p:nvPr/>
        </p:nvSpPr>
        <p:spPr>
          <a:xfrm>
            <a:off x="841055" y="3001638"/>
            <a:ext cx="3886200" cy="5207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4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服务对象:</a:t>
            </a:r>
            <a:r>
              <a:rPr lang="en-US" sz="14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 一般心理困扰，如适应、人际、学业问题。</a:t>
            </a:r>
            <a:endParaRPr lang="en-US" sz="1600" dirty="0"/>
          </a:p>
        </p:txBody>
      </p:sp>
      <p:sp>
        <p:nvSpPr>
          <p:cNvPr id="8" name="Shape 5"/>
          <p:cNvSpPr/>
          <p:nvPr/>
        </p:nvSpPr>
        <p:spPr>
          <a:xfrm>
            <a:off x="500914" y="3721381"/>
            <a:ext cx="200025" cy="177800"/>
          </a:xfrm>
          <a:custGeom>
            <a:avLst/>
            <a:gdLst/>
            <a:ahLst/>
            <a:cxnLst/>
            <a:rect l="l" t="t" r="r" b="b"/>
            <a:pathLst>
              <a:path w="200025" h="177800">
                <a:moveTo>
                  <a:pt x="97095" y="10765"/>
                </a:moveTo>
                <a:cubicBezTo>
                  <a:pt x="92199" y="3994"/>
                  <a:pt x="84351" y="0"/>
                  <a:pt x="76016" y="0"/>
                </a:cubicBezTo>
                <a:cubicBezTo>
                  <a:pt x="61640" y="0"/>
                  <a:pt x="50006" y="11633"/>
                  <a:pt x="50006" y="26010"/>
                </a:cubicBezTo>
                <a:lnTo>
                  <a:pt x="50006" y="26844"/>
                </a:lnTo>
                <a:cubicBezTo>
                  <a:pt x="50006" y="49208"/>
                  <a:pt x="78482" y="73169"/>
                  <a:pt x="92442" y="83552"/>
                </a:cubicBezTo>
                <a:cubicBezTo>
                  <a:pt x="96957" y="86921"/>
                  <a:pt x="103034" y="86921"/>
                  <a:pt x="107548" y="83552"/>
                </a:cubicBezTo>
                <a:cubicBezTo>
                  <a:pt x="121508" y="73134"/>
                  <a:pt x="149984" y="49208"/>
                  <a:pt x="149984" y="26844"/>
                </a:cubicBezTo>
                <a:lnTo>
                  <a:pt x="149984" y="26010"/>
                </a:lnTo>
                <a:cubicBezTo>
                  <a:pt x="149984" y="11633"/>
                  <a:pt x="138351" y="0"/>
                  <a:pt x="123974" y="0"/>
                </a:cubicBezTo>
                <a:cubicBezTo>
                  <a:pt x="115639" y="0"/>
                  <a:pt x="107791" y="3994"/>
                  <a:pt x="102895" y="10765"/>
                </a:cubicBezTo>
                <a:lnTo>
                  <a:pt x="100013" y="14828"/>
                </a:lnTo>
                <a:lnTo>
                  <a:pt x="97095" y="10765"/>
                </a:lnTo>
                <a:close/>
                <a:moveTo>
                  <a:pt x="37956" y="118591"/>
                </a:moveTo>
                <a:lnTo>
                  <a:pt x="23163" y="133350"/>
                </a:lnTo>
                <a:lnTo>
                  <a:pt x="11112" y="133350"/>
                </a:lnTo>
                <a:cubicBezTo>
                  <a:pt x="4966" y="133350"/>
                  <a:pt x="0" y="138316"/>
                  <a:pt x="0" y="144463"/>
                </a:cubicBezTo>
                <a:lnTo>
                  <a:pt x="0" y="166688"/>
                </a:lnTo>
                <a:cubicBezTo>
                  <a:pt x="0" y="172834"/>
                  <a:pt x="4966" y="177800"/>
                  <a:pt x="11112" y="177800"/>
                </a:cubicBezTo>
                <a:lnTo>
                  <a:pt x="122411" y="177800"/>
                </a:lnTo>
                <a:cubicBezTo>
                  <a:pt x="132482" y="177800"/>
                  <a:pt x="142309" y="174570"/>
                  <a:pt x="150435" y="168597"/>
                </a:cubicBezTo>
                <a:lnTo>
                  <a:pt x="194399" y="136198"/>
                </a:lnTo>
                <a:cubicBezTo>
                  <a:pt x="200581" y="131648"/>
                  <a:pt x="201900" y="122967"/>
                  <a:pt x="197351" y="116785"/>
                </a:cubicBezTo>
                <a:cubicBezTo>
                  <a:pt x="192802" y="110604"/>
                  <a:pt x="184120" y="109284"/>
                  <a:pt x="177939" y="113834"/>
                </a:cubicBezTo>
                <a:lnTo>
                  <a:pt x="136336" y="144463"/>
                </a:lnTo>
                <a:lnTo>
                  <a:pt x="97234" y="144463"/>
                </a:lnTo>
                <a:cubicBezTo>
                  <a:pt x="92616" y="144463"/>
                  <a:pt x="88900" y="140747"/>
                  <a:pt x="88900" y="136128"/>
                </a:cubicBezTo>
                <a:cubicBezTo>
                  <a:pt x="88900" y="131509"/>
                  <a:pt x="92616" y="127794"/>
                  <a:pt x="97234" y="127794"/>
                </a:cubicBezTo>
                <a:lnTo>
                  <a:pt x="122238" y="127794"/>
                </a:lnTo>
                <a:cubicBezTo>
                  <a:pt x="128384" y="127794"/>
                  <a:pt x="133350" y="122828"/>
                  <a:pt x="133350" y="116681"/>
                </a:cubicBezTo>
                <a:cubicBezTo>
                  <a:pt x="133350" y="110535"/>
                  <a:pt x="128384" y="105569"/>
                  <a:pt x="122238" y="105569"/>
                </a:cubicBezTo>
                <a:lnTo>
                  <a:pt x="69384" y="105569"/>
                </a:lnTo>
                <a:cubicBezTo>
                  <a:pt x="57611" y="105569"/>
                  <a:pt x="46291" y="110257"/>
                  <a:pt x="37956" y="118591"/>
                </a:cubicBezTo>
                <a:close/>
              </a:path>
            </a:pathLst>
          </a:custGeom>
          <a:solidFill>
            <a:srgbClr val="4682B4"/>
          </a:solidFill>
        </p:spPr>
      </p:sp>
      <p:sp>
        <p:nvSpPr>
          <p:cNvPr id="9" name="Text 6"/>
          <p:cNvSpPr/>
          <p:nvPr/>
        </p:nvSpPr>
        <p:spPr>
          <a:xfrm>
            <a:off x="812571" y="3670051"/>
            <a:ext cx="4019804" cy="520700"/>
          </a:xfrm>
          <a:prstGeom prst="rect">
            <a:avLst/>
          </a:prstGeom>
          <a:noFill/>
        </p:spPr>
        <p:txBody>
          <a:bodyPr wrap="square" lIns="27432" tIns="0" rIns="27432" bIns="0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3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干预深度:</a:t>
            </a:r>
            <a:r>
              <a:rPr lang="en-US" sz="13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 支持性调整，帮助个体自我探索与成长。</a:t>
            </a:r>
            <a:endParaRPr lang="en-US" sz="1600" dirty="0"/>
          </a:p>
        </p:txBody>
      </p:sp>
      <p:sp>
        <p:nvSpPr>
          <p:cNvPr id="10" name="Shape 7"/>
          <p:cNvSpPr/>
          <p:nvPr/>
        </p:nvSpPr>
        <p:spPr>
          <a:xfrm>
            <a:off x="528560" y="4390430"/>
            <a:ext cx="155575" cy="177800"/>
          </a:xfrm>
          <a:custGeom>
            <a:avLst/>
            <a:gdLst/>
            <a:ahLst/>
            <a:cxnLst/>
            <a:rect l="l" t="t" r="r" b="b"/>
            <a:pathLst>
              <a:path w="155575" h="177800">
                <a:moveTo>
                  <a:pt x="77788" y="86122"/>
                </a:moveTo>
                <a:cubicBezTo>
                  <a:pt x="54788" y="86122"/>
                  <a:pt x="36116" y="67449"/>
                  <a:pt x="36116" y="44450"/>
                </a:cubicBezTo>
                <a:cubicBezTo>
                  <a:pt x="36116" y="21451"/>
                  <a:pt x="54788" y="2778"/>
                  <a:pt x="77787" y="2778"/>
                </a:cubicBezTo>
                <a:cubicBezTo>
                  <a:pt x="100787" y="2778"/>
                  <a:pt x="119459" y="21451"/>
                  <a:pt x="119459" y="44450"/>
                </a:cubicBezTo>
                <a:cubicBezTo>
                  <a:pt x="119459" y="67449"/>
                  <a:pt x="100787" y="86122"/>
                  <a:pt x="77788" y="86122"/>
                </a:cubicBezTo>
                <a:close/>
                <a:moveTo>
                  <a:pt x="67196" y="105569"/>
                </a:moveTo>
                <a:lnTo>
                  <a:pt x="88379" y="105569"/>
                </a:lnTo>
                <a:cubicBezTo>
                  <a:pt x="91748" y="105569"/>
                  <a:pt x="94456" y="108277"/>
                  <a:pt x="94456" y="111646"/>
                </a:cubicBezTo>
                <a:cubicBezTo>
                  <a:pt x="94456" y="113104"/>
                  <a:pt x="93935" y="114493"/>
                  <a:pt x="92998" y="115605"/>
                </a:cubicBezTo>
                <a:lnTo>
                  <a:pt x="83483" y="126717"/>
                </a:lnTo>
                <a:lnTo>
                  <a:pt x="94248" y="166688"/>
                </a:lnTo>
                <a:lnTo>
                  <a:pt x="94456" y="166688"/>
                </a:lnTo>
                <a:lnTo>
                  <a:pt x="106472" y="118591"/>
                </a:lnTo>
                <a:cubicBezTo>
                  <a:pt x="107236" y="115570"/>
                  <a:pt x="110326" y="113729"/>
                  <a:pt x="113243" y="114841"/>
                </a:cubicBezTo>
                <a:cubicBezTo>
                  <a:pt x="134739" y="123036"/>
                  <a:pt x="150019" y="143872"/>
                  <a:pt x="150019" y="168250"/>
                </a:cubicBezTo>
                <a:cubicBezTo>
                  <a:pt x="150019" y="173494"/>
                  <a:pt x="145747" y="177765"/>
                  <a:pt x="140504" y="177765"/>
                </a:cubicBezTo>
                <a:lnTo>
                  <a:pt x="15071" y="177800"/>
                </a:lnTo>
                <a:cubicBezTo>
                  <a:pt x="9828" y="177800"/>
                  <a:pt x="5556" y="173529"/>
                  <a:pt x="5556" y="168285"/>
                </a:cubicBezTo>
                <a:cubicBezTo>
                  <a:pt x="5556" y="143907"/>
                  <a:pt x="20836" y="123071"/>
                  <a:pt x="42332" y="114875"/>
                </a:cubicBezTo>
                <a:cubicBezTo>
                  <a:pt x="45249" y="113764"/>
                  <a:pt x="48339" y="115605"/>
                  <a:pt x="49103" y="118626"/>
                </a:cubicBezTo>
                <a:lnTo>
                  <a:pt x="61119" y="166722"/>
                </a:lnTo>
                <a:lnTo>
                  <a:pt x="61327" y="166722"/>
                </a:lnTo>
                <a:lnTo>
                  <a:pt x="72092" y="126752"/>
                </a:lnTo>
                <a:lnTo>
                  <a:pt x="62577" y="115639"/>
                </a:lnTo>
                <a:cubicBezTo>
                  <a:pt x="61640" y="114528"/>
                  <a:pt x="61119" y="113139"/>
                  <a:pt x="61119" y="111681"/>
                </a:cubicBezTo>
                <a:cubicBezTo>
                  <a:pt x="61119" y="108312"/>
                  <a:pt x="63827" y="105603"/>
                  <a:pt x="67196" y="105603"/>
                </a:cubicBezTo>
                <a:close/>
              </a:path>
            </a:pathLst>
          </a:custGeom>
          <a:solidFill>
            <a:srgbClr val="4682B4"/>
          </a:solidFill>
        </p:spPr>
      </p:sp>
      <p:sp>
        <p:nvSpPr>
          <p:cNvPr id="11" name="Text 8"/>
          <p:cNvSpPr/>
          <p:nvPr/>
        </p:nvSpPr>
        <p:spPr>
          <a:xfrm>
            <a:off x="863420" y="4339735"/>
            <a:ext cx="2914904" cy="2667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4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人员资质:</a:t>
            </a:r>
            <a:r>
              <a:rPr lang="en-US" sz="14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 心理教师、心理咨询师。</a:t>
            </a:r>
            <a:endParaRPr lang="en-US" sz="1600" dirty="0"/>
          </a:p>
        </p:txBody>
      </p:sp>
      <p:sp>
        <p:nvSpPr>
          <p:cNvPr id="12" name="Shape 9"/>
          <p:cNvSpPr/>
          <p:nvPr/>
        </p:nvSpPr>
        <p:spPr>
          <a:xfrm>
            <a:off x="457192" y="4812922"/>
            <a:ext cx="4267200" cy="419100"/>
          </a:xfrm>
          <a:custGeom>
            <a:avLst/>
            <a:gdLst/>
            <a:ahLst/>
            <a:cxnLst/>
            <a:rect l="l" t="t" r="r" b="b"/>
            <a:pathLst>
              <a:path w="4267200" h="419100">
                <a:moveTo>
                  <a:pt x="76201" y="0"/>
                </a:moveTo>
                <a:lnTo>
                  <a:pt x="4190999" y="0"/>
                </a:lnTo>
                <a:cubicBezTo>
                  <a:pt x="4233084" y="0"/>
                  <a:pt x="4267200" y="34116"/>
                  <a:pt x="4267200" y="76201"/>
                </a:cubicBezTo>
                <a:lnTo>
                  <a:pt x="4267200" y="342899"/>
                </a:lnTo>
                <a:cubicBezTo>
                  <a:pt x="4267200" y="384984"/>
                  <a:pt x="4233084" y="419100"/>
                  <a:pt x="4190999" y="419100"/>
                </a:cubicBezTo>
                <a:lnTo>
                  <a:pt x="76201" y="419100"/>
                </a:lnTo>
                <a:cubicBezTo>
                  <a:pt x="34116" y="419100"/>
                  <a:pt x="0" y="384984"/>
                  <a:pt x="0" y="342899"/>
                </a:cubicBezTo>
                <a:lnTo>
                  <a:pt x="0" y="76201"/>
                </a:lnTo>
                <a:cubicBezTo>
                  <a:pt x="0" y="34144"/>
                  <a:pt x="34144" y="0"/>
                  <a:pt x="76201" y="0"/>
                </a:cubicBezTo>
                <a:close/>
              </a:path>
            </a:pathLst>
          </a:custGeom>
          <a:solidFill>
            <a:srgbClr val="87CEEB"/>
          </a:solidFill>
        </p:spPr>
      </p:sp>
      <p:sp>
        <p:nvSpPr>
          <p:cNvPr id="13" name="Text 10"/>
          <p:cNvSpPr/>
          <p:nvPr/>
        </p:nvSpPr>
        <p:spPr>
          <a:xfrm>
            <a:off x="457200" y="4812665"/>
            <a:ext cx="4375404" cy="419100"/>
          </a:xfrm>
          <a:prstGeom prst="rect">
            <a:avLst/>
          </a:prstGeom>
          <a:noFill/>
        </p:spPr>
        <p:txBody>
          <a:bodyPr wrap="square" lIns="101600" tIns="101600" rIns="101600" bIns="101600" rtlCol="0" anchor="ctr"/>
          <a:lstStyle/>
          <a:p>
            <a:pPr marL="0" indent="0" algn="ctr">
              <a:lnSpc>
                <a:spcPct val="110000"/>
              </a:lnSpc>
              <a:buNone/>
            </a:pPr>
            <a:r>
              <a:rPr lang="zh-CN" altLang="en-US" sz="1600" dirty="0">
                <a:latin typeface="思源宋体 CN Light" panose="02020300000000000000" charset="-122"/>
                <a:ea typeface="思源宋体 CN Light" panose="02020300000000000000" charset="-122"/>
                <a:cs typeface="思源宋体 CN Light" panose="02020300000000000000" charset="-122"/>
              </a:rPr>
              <a:t>案例: 因宿舍矛盾情绪烦躁，寻求调节方法。</a:t>
            </a:r>
            <a:endParaRPr lang="zh-CN" altLang="en-US" sz="1600" dirty="0">
              <a:latin typeface="思源宋体 CN Light" panose="02020300000000000000" charset="-122"/>
              <a:ea typeface="思源宋体 CN Light" panose="02020300000000000000" charset="-122"/>
              <a:cs typeface="思源宋体 CN Light" panose="02020300000000000000" charset="-122"/>
            </a:endParaRPr>
          </a:p>
        </p:txBody>
      </p:sp>
      <p:sp>
        <p:nvSpPr>
          <p:cNvPr id="14" name="Shape 11"/>
          <p:cNvSpPr/>
          <p:nvPr/>
        </p:nvSpPr>
        <p:spPr>
          <a:xfrm>
            <a:off x="4927593" y="2188911"/>
            <a:ext cx="2336800" cy="3238500"/>
          </a:xfrm>
          <a:custGeom>
            <a:avLst/>
            <a:gdLst/>
            <a:ahLst/>
            <a:cxnLst/>
            <a:rect l="l" t="t" r="r" b="b"/>
            <a:pathLst>
              <a:path w="2336800" h="3238500">
                <a:moveTo>
                  <a:pt x="0" y="0"/>
                </a:moveTo>
                <a:lnTo>
                  <a:pt x="2336800" y="0"/>
                </a:lnTo>
                <a:lnTo>
                  <a:pt x="2336800" y="3238500"/>
                </a:lnTo>
                <a:lnTo>
                  <a:pt x="0" y="3238500"/>
                </a:lnTo>
                <a:lnTo>
                  <a:pt x="0" y="0"/>
                </a:lnTo>
                <a:close/>
              </a:path>
            </a:pathLst>
          </a:custGeom>
          <a:solidFill>
            <a:srgbClr val="87CEEB"/>
          </a:solidFill>
        </p:spPr>
      </p:sp>
      <p:sp>
        <p:nvSpPr>
          <p:cNvPr id="15" name="Shape 12"/>
          <p:cNvSpPr/>
          <p:nvPr/>
        </p:nvSpPr>
        <p:spPr>
          <a:xfrm>
            <a:off x="6089618" y="2188911"/>
            <a:ext cx="12700" cy="3238500"/>
          </a:xfrm>
          <a:custGeom>
            <a:avLst/>
            <a:gdLst/>
            <a:ahLst/>
            <a:cxnLst/>
            <a:rect l="l" t="t" r="r" b="b"/>
            <a:pathLst>
              <a:path w="12700" h="3238500">
                <a:moveTo>
                  <a:pt x="0" y="0"/>
                </a:moveTo>
                <a:lnTo>
                  <a:pt x="12700" y="0"/>
                </a:lnTo>
                <a:lnTo>
                  <a:pt x="12700" y="3238500"/>
                </a:lnTo>
                <a:lnTo>
                  <a:pt x="0" y="3238500"/>
                </a:lnTo>
                <a:lnTo>
                  <a:pt x="0" y="0"/>
                </a:lnTo>
                <a:close/>
              </a:path>
            </a:pathLst>
          </a:custGeom>
          <a:solidFill>
            <a:srgbClr val="4682B4">
              <a:alpha val="50000"/>
            </a:srgbClr>
          </a:solidFill>
        </p:spPr>
      </p:sp>
      <p:sp>
        <p:nvSpPr>
          <p:cNvPr id="16" name="Shape 13"/>
          <p:cNvSpPr/>
          <p:nvPr/>
        </p:nvSpPr>
        <p:spPr>
          <a:xfrm>
            <a:off x="5810260" y="3562116"/>
            <a:ext cx="571500" cy="457200"/>
          </a:xfrm>
          <a:custGeom>
            <a:avLst/>
            <a:gdLst/>
            <a:ahLst/>
            <a:cxnLst/>
            <a:rect l="l" t="t" r="r" b="b"/>
            <a:pathLst>
              <a:path w="571500" h="457200">
                <a:moveTo>
                  <a:pt x="342900" y="28575"/>
                </a:moveTo>
                <a:lnTo>
                  <a:pt x="457200" y="28575"/>
                </a:lnTo>
                <a:cubicBezTo>
                  <a:pt x="473006" y="28575"/>
                  <a:pt x="485775" y="41344"/>
                  <a:pt x="485775" y="57150"/>
                </a:cubicBezTo>
                <a:cubicBezTo>
                  <a:pt x="485775" y="72956"/>
                  <a:pt x="473006" y="85725"/>
                  <a:pt x="457200" y="85725"/>
                </a:cubicBezTo>
                <a:lnTo>
                  <a:pt x="355759" y="85725"/>
                </a:lnTo>
                <a:cubicBezTo>
                  <a:pt x="351115" y="108764"/>
                  <a:pt x="335310" y="127784"/>
                  <a:pt x="314325" y="136892"/>
                </a:cubicBezTo>
                <a:lnTo>
                  <a:pt x="314325" y="400050"/>
                </a:lnTo>
                <a:lnTo>
                  <a:pt x="457200" y="400050"/>
                </a:lnTo>
                <a:cubicBezTo>
                  <a:pt x="473006" y="400050"/>
                  <a:pt x="485775" y="412819"/>
                  <a:pt x="485775" y="428625"/>
                </a:cubicBezTo>
                <a:cubicBezTo>
                  <a:pt x="485775" y="444431"/>
                  <a:pt x="473006" y="457200"/>
                  <a:pt x="457200" y="457200"/>
                </a:cubicBezTo>
                <a:lnTo>
                  <a:pt x="114300" y="457200"/>
                </a:lnTo>
                <a:cubicBezTo>
                  <a:pt x="98494" y="457200"/>
                  <a:pt x="85725" y="444431"/>
                  <a:pt x="85725" y="428625"/>
                </a:cubicBezTo>
                <a:cubicBezTo>
                  <a:pt x="85725" y="412819"/>
                  <a:pt x="98494" y="400050"/>
                  <a:pt x="114300" y="400050"/>
                </a:cubicBezTo>
                <a:lnTo>
                  <a:pt x="257175" y="400050"/>
                </a:lnTo>
                <a:lnTo>
                  <a:pt x="257175" y="136892"/>
                </a:lnTo>
                <a:cubicBezTo>
                  <a:pt x="236190" y="127695"/>
                  <a:pt x="220385" y="108674"/>
                  <a:pt x="215741" y="85725"/>
                </a:cubicBezTo>
                <a:lnTo>
                  <a:pt x="114300" y="85725"/>
                </a:lnTo>
                <a:cubicBezTo>
                  <a:pt x="98494" y="85725"/>
                  <a:pt x="85725" y="72956"/>
                  <a:pt x="85725" y="57150"/>
                </a:cubicBezTo>
                <a:cubicBezTo>
                  <a:pt x="85725" y="41344"/>
                  <a:pt x="98494" y="28575"/>
                  <a:pt x="114300" y="28575"/>
                </a:cubicBezTo>
                <a:lnTo>
                  <a:pt x="228600" y="28575"/>
                </a:lnTo>
                <a:cubicBezTo>
                  <a:pt x="241637" y="11251"/>
                  <a:pt x="262354" y="0"/>
                  <a:pt x="285750" y="0"/>
                </a:cubicBezTo>
                <a:cubicBezTo>
                  <a:pt x="309146" y="0"/>
                  <a:pt x="329863" y="11251"/>
                  <a:pt x="342900" y="28575"/>
                </a:cubicBezTo>
                <a:close/>
                <a:moveTo>
                  <a:pt x="392549" y="285750"/>
                </a:moveTo>
                <a:lnTo>
                  <a:pt x="521851" y="285750"/>
                </a:lnTo>
                <a:lnTo>
                  <a:pt x="457200" y="174843"/>
                </a:lnTo>
                <a:lnTo>
                  <a:pt x="392549" y="285750"/>
                </a:lnTo>
                <a:close/>
                <a:moveTo>
                  <a:pt x="457200" y="371475"/>
                </a:moveTo>
                <a:cubicBezTo>
                  <a:pt x="401032" y="371475"/>
                  <a:pt x="354330" y="341114"/>
                  <a:pt x="344686" y="301020"/>
                </a:cubicBezTo>
                <a:cubicBezTo>
                  <a:pt x="342364" y="291197"/>
                  <a:pt x="345579" y="281107"/>
                  <a:pt x="350669" y="272355"/>
                </a:cubicBezTo>
                <a:lnTo>
                  <a:pt x="435679" y="126623"/>
                </a:lnTo>
                <a:cubicBezTo>
                  <a:pt x="440144" y="118943"/>
                  <a:pt x="448360" y="114300"/>
                  <a:pt x="457200" y="114300"/>
                </a:cubicBezTo>
                <a:cubicBezTo>
                  <a:pt x="466040" y="114300"/>
                  <a:pt x="474256" y="119033"/>
                  <a:pt x="478721" y="126623"/>
                </a:cubicBezTo>
                <a:lnTo>
                  <a:pt x="563731" y="272355"/>
                </a:lnTo>
                <a:cubicBezTo>
                  <a:pt x="568821" y="281107"/>
                  <a:pt x="572036" y="291197"/>
                  <a:pt x="569714" y="301020"/>
                </a:cubicBezTo>
                <a:cubicBezTo>
                  <a:pt x="560070" y="341025"/>
                  <a:pt x="513368" y="371475"/>
                  <a:pt x="457200" y="371475"/>
                </a:cubicBezTo>
                <a:close/>
                <a:moveTo>
                  <a:pt x="113228" y="174843"/>
                </a:moveTo>
                <a:lnTo>
                  <a:pt x="48578" y="285750"/>
                </a:lnTo>
                <a:lnTo>
                  <a:pt x="177969" y="285750"/>
                </a:lnTo>
                <a:lnTo>
                  <a:pt x="113228" y="174843"/>
                </a:lnTo>
                <a:close/>
                <a:moveTo>
                  <a:pt x="804" y="301020"/>
                </a:moveTo>
                <a:cubicBezTo>
                  <a:pt x="-1518" y="291197"/>
                  <a:pt x="1697" y="281107"/>
                  <a:pt x="6787" y="272355"/>
                </a:cubicBezTo>
                <a:lnTo>
                  <a:pt x="91797" y="126623"/>
                </a:lnTo>
                <a:cubicBezTo>
                  <a:pt x="96262" y="118943"/>
                  <a:pt x="104477" y="114300"/>
                  <a:pt x="113318" y="114300"/>
                </a:cubicBezTo>
                <a:cubicBezTo>
                  <a:pt x="122158" y="114300"/>
                  <a:pt x="130373" y="119033"/>
                  <a:pt x="134838" y="126623"/>
                </a:cubicBezTo>
                <a:lnTo>
                  <a:pt x="219849" y="272355"/>
                </a:lnTo>
                <a:cubicBezTo>
                  <a:pt x="224939" y="281107"/>
                  <a:pt x="228154" y="291197"/>
                  <a:pt x="225832" y="301020"/>
                </a:cubicBezTo>
                <a:cubicBezTo>
                  <a:pt x="216188" y="341025"/>
                  <a:pt x="169485" y="371475"/>
                  <a:pt x="113318" y="371475"/>
                </a:cubicBezTo>
                <a:cubicBezTo>
                  <a:pt x="57150" y="371475"/>
                  <a:pt x="10448" y="341114"/>
                  <a:pt x="804" y="301020"/>
                </a:cubicBezTo>
                <a:close/>
              </a:path>
            </a:pathLst>
          </a:custGeom>
          <a:solidFill>
            <a:srgbClr val="4682B4"/>
          </a:solidFill>
        </p:spPr>
      </p:sp>
      <p:sp>
        <p:nvSpPr>
          <p:cNvPr id="17" name="Shape 14"/>
          <p:cNvSpPr/>
          <p:nvPr/>
        </p:nvSpPr>
        <p:spPr>
          <a:xfrm>
            <a:off x="7264384" y="2188911"/>
            <a:ext cx="4673600" cy="3238500"/>
          </a:xfrm>
          <a:custGeom>
            <a:avLst/>
            <a:gdLst/>
            <a:ahLst/>
            <a:cxnLst/>
            <a:rect l="l" t="t" r="r" b="b"/>
            <a:pathLst>
              <a:path w="4673600" h="3238500">
                <a:moveTo>
                  <a:pt x="0" y="0"/>
                </a:moveTo>
                <a:lnTo>
                  <a:pt x="4572008" y="0"/>
                </a:lnTo>
                <a:cubicBezTo>
                  <a:pt x="4628116" y="0"/>
                  <a:pt x="4673600" y="45484"/>
                  <a:pt x="4673600" y="101592"/>
                </a:cubicBezTo>
                <a:lnTo>
                  <a:pt x="4673600" y="3136908"/>
                </a:lnTo>
                <a:cubicBezTo>
                  <a:pt x="4673600" y="3193016"/>
                  <a:pt x="4628116" y="3238500"/>
                  <a:pt x="4572008" y="3238500"/>
                </a:cubicBezTo>
                <a:lnTo>
                  <a:pt x="0" y="3238500"/>
                </a:lnTo>
                <a:lnTo>
                  <a:pt x="0" y="0"/>
                </a:lnTo>
                <a:close/>
              </a:path>
            </a:pathLst>
          </a:custGeom>
          <a:solidFill>
            <a:srgbClr val="B0E0E6"/>
          </a:solidFill>
          <a:effectLst>
            <a:outerShdw blurRad="190500" dist="12700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18" name="Text 15"/>
          <p:cNvSpPr/>
          <p:nvPr/>
        </p:nvSpPr>
        <p:spPr>
          <a:xfrm>
            <a:off x="7213566" y="2392093"/>
            <a:ext cx="4775200" cy="4064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10000"/>
              </a:lnSpc>
              <a:buNone/>
            </a:pPr>
            <a:r>
              <a:rPr lang="en-US" sz="3200" b="1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itchFamily="34" charset="-120"/>
              </a:rPr>
              <a:t>心理治疗</a:t>
            </a:r>
            <a:endParaRPr lang="en-US" sz="3200" b="1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itchFamily="34" charset="-120"/>
            </a:endParaRPr>
          </a:p>
        </p:txBody>
      </p:sp>
      <p:sp>
        <p:nvSpPr>
          <p:cNvPr id="19" name="Shape 16"/>
          <p:cNvSpPr/>
          <p:nvPr/>
        </p:nvSpPr>
        <p:spPr>
          <a:xfrm>
            <a:off x="7500175" y="3052332"/>
            <a:ext cx="222250" cy="177800"/>
          </a:xfrm>
          <a:custGeom>
            <a:avLst/>
            <a:gdLst/>
            <a:ahLst/>
            <a:cxnLst/>
            <a:rect l="l" t="t" r="r" b="b"/>
            <a:pathLst>
              <a:path w="222250" h="177800">
                <a:moveTo>
                  <a:pt x="22225" y="22225"/>
                </a:moveTo>
                <a:cubicBezTo>
                  <a:pt x="22225" y="9967"/>
                  <a:pt x="32192" y="0"/>
                  <a:pt x="44450" y="0"/>
                </a:cubicBezTo>
                <a:lnTo>
                  <a:pt x="133350" y="0"/>
                </a:lnTo>
                <a:cubicBezTo>
                  <a:pt x="145608" y="0"/>
                  <a:pt x="155575" y="9967"/>
                  <a:pt x="155575" y="22225"/>
                </a:cubicBezTo>
                <a:lnTo>
                  <a:pt x="155575" y="64348"/>
                </a:lnTo>
                <a:cubicBezTo>
                  <a:pt x="139288" y="70946"/>
                  <a:pt x="127794" y="86921"/>
                  <a:pt x="127794" y="105569"/>
                </a:cubicBezTo>
                <a:cubicBezTo>
                  <a:pt x="127794" y="115188"/>
                  <a:pt x="130850" y="124113"/>
                  <a:pt x="136059" y="131405"/>
                </a:cubicBezTo>
                <a:cubicBezTo>
                  <a:pt x="118174" y="138698"/>
                  <a:pt x="105569" y="156270"/>
                  <a:pt x="105569" y="176793"/>
                </a:cubicBezTo>
                <a:cubicBezTo>
                  <a:pt x="105569" y="177140"/>
                  <a:pt x="105569" y="177453"/>
                  <a:pt x="105569" y="177800"/>
                </a:cubicBezTo>
                <a:lnTo>
                  <a:pt x="44450" y="177800"/>
                </a:lnTo>
                <a:cubicBezTo>
                  <a:pt x="32192" y="177800"/>
                  <a:pt x="22225" y="167833"/>
                  <a:pt x="22225" y="155575"/>
                </a:cubicBezTo>
                <a:lnTo>
                  <a:pt x="22225" y="22225"/>
                </a:lnTo>
                <a:close/>
                <a:moveTo>
                  <a:pt x="72231" y="138906"/>
                </a:moveTo>
                <a:lnTo>
                  <a:pt x="72231" y="161131"/>
                </a:lnTo>
                <a:lnTo>
                  <a:pt x="90775" y="161131"/>
                </a:lnTo>
                <a:cubicBezTo>
                  <a:pt x="93276" y="150922"/>
                  <a:pt x="98172" y="141650"/>
                  <a:pt x="104805" y="133940"/>
                </a:cubicBezTo>
                <a:cubicBezTo>
                  <a:pt x="102686" y="127169"/>
                  <a:pt x="96366" y="122238"/>
                  <a:pt x="88900" y="122238"/>
                </a:cubicBezTo>
                <a:cubicBezTo>
                  <a:pt x="79697" y="122238"/>
                  <a:pt x="72231" y="129704"/>
                  <a:pt x="72231" y="138906"/>
                </a:cubicBezTo>
                <a:close/>
                <a:moveTo>
                  <a:pt x="86122" y="30559"/>
                </a:moveTo>
                <a:cubicBezTo>
                  <a:pt x="83066" y="30559"/>
                  <a:pt x="80566" y="33060"/>
                  <a:pt x="80566" y="36116"/>
                </a:cubicBezTo>
                <a:lnTo>
                  <a:pt x="80566" y="47228"/>
                </a:lnTo>
                <a:lnTo>
                  <a:pt x="69453" y="47228"/>
                </a:lnTo>
                <a:cubicBezTo>
                  <a:pt x="66397" y="47228"/>
                  <a:pt x="63897" y="49728"/>
                  <a:pt x="63897" y="52784"/>
                </a:cubicBezTo>
                <a:lnTo>
                  <a:pt x="63897" y="58341"/>
                </a:lnTo>
                <a:cubicBezTo>
                  <a:pt x="63897" y="61397"/>
                  <a:pt x="66397" y="63897"/>
                  <a:pt x="69453" y="63897"/>
                </a:cubicBezTo>
                <a:lnTo>
                  <a:pt x="80566" y="63897"/>
                </a:lnTo>
                <a:lnTo>
                  <a:pt x="80566" y="75009"/>
                </a:lnTo>
                <a:cubicBezTo>
                  <a:pt x="80566" y="78065"/>
                  <a:pt x="83066" y="80566"/>
                  <a:pt x="86122" y="80566"/>
                </a:cubicBezTo>
                <a:lnTo>
                  <a:pt x="91678" y="80566"/>
                </a:lnTo>
                <a:cubicBezTo>
                  <a:pt x="94734" y="80566"/>
                  <a:pt x="97234" y="78065"/>
                  <a:pt x="97234" y="75009"/>
                </a:cubicBezTo>
                <a:lnTo>
                  <a:pt x="97234" y="63897"/>
                </a:lnTo>
                <a:lnTo>
                  <a:pt x="108347" y="63897"/>
                </a:lnTo>
                <a:cubicBezTo>
                  <a:pt x="111403" y="63897"/>
                  <a:pt x="113903" y="61397"/>
                  <a:pt x="113903" y="58341"/>
                </a:cubicBezTo>
                <a:lnTo>
                  <a:pt x="113903" y="52784"/>
                </a:lnTo>
                <a:cubicBezTo>
                  <a:pt x="113903" y="49728"/>
                  <a:pt x="111403" y="47228"/>
                  <a:pt x="108347" y="47228"/>
                </a:cubicBezTo>
                <a:lnTo>
                  <a:pt x="97234" y="47228"/>
                </a:lnTo>
                <a:lnTo>
                  <a:pt x="97234" y="36116"/>
                </a:lnTo>
                <a:cubicBezTo>
                  <a:pt x="97234" y="33060"/>
                  <a:pt x="94734" y="30559"/>
                  <a:pt x="91678" y="30559"/>
                </a:cubicBezTo>
                <a:lnTo>
                  <a:pt x="86122" y="30559"/>
                </a:lnTo>
                <a:close/>
                <a:moveTo>
                  <a:pt x="144463" y="105569"/>
                </a:moveTo>
                <a:cubicBezTo>
                  <a:pt x="144463" y="90236"/>
                  <a:pt x="156911" y="77788"/>
                  <a:pt x="172244" y="77788"/>
                </a:cubicBezTo>
                <a:cubicBezTo>
                  <a:pt x="187577" y="77788"/>
                  <a:pt x="200025" y="90236"/>
                  <a:pt x="200025" y="105569"/>
                </a:cubicBezTo>
                <a:cubicBezTo>
                  <a:pt x="200025" y="120902"/>
                  <a:pt x="187577" y="133350"/>
                  <a:pt x="172244" y="133350"/>
                </a:cubicBezTo>
                <a:cubicBezTo>
                  <a:pt x="156911" y="133350"/>
                  <a:pt x="144463" y="120902"/>
                  <a:pt x="144463" y="105569"/>
                </a:cubicBezTo>
                <a:close/>
                <a:moveTo>
                  <a:pt x="122238" y="177800"/>
                </a:moveTo>
                <a:cubicBezTo>
                  <a:pt x="122238" y="159395"/>
                  <a:pt x="137170" y="144463"/>
                  <a:pt x="155575" y="144463"/>
                </a:cubicBezTo>
                <a:lnTo>
                  <a:pt x="188913" y="144463"/>
                </a:lnTo>
                <a:cubicBezTo>
                  <a:pt x="207318" y="144463"/>
                  <a:pt x="222250" y="159395"/>
                  <a:pt x="222250" y="177800"/>
                </a:cubicBezTo>
                <a:cubicBezTo>
                  <a:pt x="222250" y="183947"/>
                  <a:pt x="217284" y="188913"/>
                  <a:pt x="211138" y="188913"/>
                </a:cubicBezTo>
                <a:lnTo>
                  <a:pt x="133350" y="188913"/>
                </a:lnTo>
                <a:cubicBezTo>
                  <a:pt x="127203" y="188913"/>
                  <a:pt x="122238" y="183947"/>
                  <a:pt x="122238" y="177800"/>
                </a:cubicBezTo>
                <a:close/>
              </a:path>
            </a:pathLst>
          </a:custGeom>
          <a:solidFill>
            <a:srgbClr val="4682B4"/>
          </a:solidFill>
        </p:spPr>
      </p:sp>
      <p:sp>
        <p:nvSpPr>
          <p:cNvPr id="20" name="Text 17"/>
          <p:cNvSpPr/>
          <p:nvPr/>
        </p:nvSpPr>
        <p:spPr>
          <a:xfrm>
            <a:off x="7817230" y="2880988"/>
            <a:ext cx="4166108" cy="5207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4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服务对象:</a:t>
            </a:r>
            <a:r>
              <a:rPr lang="en-US" sz="14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 较严重的心理障碍，如抑郁症、焦虑症。</a:t>
            </a:r>
            <a:endParaRPr lang="en-US" sz="1600" dirty="0"/>
          </a:p>
        </p:txBody>
      </p:sp>
      <p:sp>
        <p:nvSpPr>
          <p:cNvPr id="21" name="Shape 18"/>
          <p:cNvSpPr/>
          <p:nvPr/>
        </p:nvSpPr>
        <p:spPr>
          <a:xfrm>
            <a:off x="7505594" y="3721381"/>
            <a:ext cx="200025" cy="177800"/>
          </a:xfrm>
          <a:custGeom>
            <a:avLst/>
            <a:gdLst/>
            <a:ahLst/>
            <a:cxnLst/>
            <a:rect l="l" t="t" r="r" b="b"/>
            <a:pathLst>
              <a:path w="200025" h="177800">
                <a:moveTo>
                  <a:pt x="11112" y="16669"/>
                </a:moveTo>
                <a:cubicBezTo>
                  <a:pt x="11112" y="7466"/>
                  <a:pt x="18579" y="0"/>
                  <a:pt x="27781" y="0"/>
                </a:cubicBezTo>
                <a:lnTo>
                  <a:pt x="44450" y="0"/>
                </a:lnTo>
                <a:cubicBezTo>
                  <a:pt x="50597" y="0"/>
                  <a:pt x="55563" y="4966"/>
                  <a:pt x="55563" y="11112"/>
                </a:cubicBezTo>
                <a:cubicBezTo>
                  <a:pt x="55563" y="17259"/>
                  <a:pt x="50597" y="22225"/>
                  <a:pt x="44450" y="22225"/>
                </a:cubicBezTo>
                <a:lnTo>
                  <a:pt x="33337" y="22225"/>
                </a:lnTo>
                <a:lnTo>
                  <a:pt x="33337" y="66675"/>
                </a:lnTo>
                <a:cubicBezTo>
                  <a:pt x="33337" y="85080"/>
                  <a:pt x="48270" y="100013"/>
                  <a:pt x="66675" y="100013"/>
                </a:cubicBezTo>
                <a:cubicBezTo>
                  <a:pt x="85080" y="100013"/>
                  <a:pt x="100013" y="85080"/>
                  <a:pt x="100013" y="66675"/>
                </a:cubicBezTo>
                <a:lnTo>
                  <a:pt x="100013" y="22225"/>
                </a:lnTo>
                <a:lnTo>
                  <a:pt x="88900" y="22225"/>
                </a:lnTo>
                <a:cubicBezTo>
                  <a:pt x="82753" y="22225"/>
                  <a:pt x="77788" y="17259"/>
                  <a:pt x="77788" y="11112"/>
                </a:cubicBezTo>
                <a:cubicBezTo>
                  <a:pt x="77788" y="4966"/>
                  <a:pt x="82753" y="0"/>
                  <a:pt x="88900" y="0"/>
                </a:cubicBezTo>
                <a:lnTo>
                  <a:pt x="105569" y="0"/>
                </a:lnTo>
                <a:cubicBezTo>
                  <a:pt x="114771" y="0"/>
                  <a:pt x="122238" y="7466"/>
                  <a:pt x="122238" y="16669"/>
                </a:cubicBezTo>
                <a:lnTo>
                  <a:pt x="122238" y="66675"/>
                </a:lnTo>
                <a:cubicBezTo>
                  <a:pt x="122238" y="93553"/>
                  <a:pt x="103138" y="115987"/>
                  <a:pt x="77788" y="121126"/>
                </a:cubicBezTo>
                <a:lnTo>
                  <a:pt x="77788" y="127794"/>
                </a:lnTo>
                <a:cubicBezTo>
                  <a:pt x="77788" y="149289"/>
                  <a:pt x="95186" y="166688"/>
                  <a:pt x="116681" y="166688"/>
                </a:cubicBezTo>
                <a:cubicBezTo>
                  <a:pt x="138177" y="166688"/>
                  <a:pt x="155575" y="149289"/>
                  <a:pt x="155575" y="127794"/>
                </a:cubicBezTo>
                <a:lnTo>
                  <a:pt x="155575" y="98103"/>
                </a:lnTo>
                <a:cubicBezTo>
                  <a:pt x="142622" y="93519"/>
                  <a:pt x="133350" y="81191"/>
                  <a:pt x="133350" y="66675"/>
                </a:cubicBezTo>
                <a:cubicBezTo>
                  <a:pt x="133350" y="48270"/>
                  <a:pt x="148282" y="33337"/>
                  <a:pt x="166688" y="33337"/>
                </a:cubicBezTo>
                <a:cubicBezTo>
                  <a:pt x="185093" y="33337"/>
                  <a:pt x="200025" y="48270"/>
                  <a:pt x="200025" y="66675"/>
                </a:cubicBezTo>
                <a:cubicBezTo>
                  <a:pt x="200025" y="81191"/>
                  <a:pt x="190753" y="93553"/>
                  <a:pt x="177800" y="98103"/>
                </a:cubicBezTo>
                <a:lnTo>
                  <a:pt x="177800" y="127794"/>
                </a:lnTo>
                <a:cubicBezTo>
                  <a:pt x="177800" y="161548"/>
                  <a:pt x="150435" y="188913"/>
                  <a:pt x="116681" y="188913"/>
                </a:cubicBezTo>
                <a:cubicBezTo>
                  <a:pt x="82927" y="188913"/>
                  <a:pt x="55563" y="161548"/>
                  <a:pt x="55563" y="127794"/>
                </a:cubicBezTo>
                <a:lnTo>
                  <a:pt x="55563" y="121126"/>
                </a:lnTo>
                <a:cubicBezTo>
                  <a:pt x="30212" y="115987"/>
                  <a:pt x="11112" y="93553"/>
                  <a:pt x="11112" y="66675"/>
                </a:cubicBezTo>
                <a:lnTo>
                  <a:pt x="11112" y="16669"/>
                </a:lnTo>
                <a:close/>
                <a:moveTo>
                  <a:pt x="166688" y="77788"/>
                </a:moveTo>
                <a:cubicBezTo>
                  <a:pt x="172821" y="77788"/>
                  <a:pt x="177800" y="72808"/>
                  <a:pt x="177800" y="66675"/>
                </a:cubicBezTo>
                <a:cubicBezTo>
                  <a:pt x="177800" y="60542"/>
                  <a:pt x="172821" y="55563"/>
                  <a:pt x="166688" y="55563"/>
                </a:cubicBezTo>
                <a:cubicBezTo>
                  <a:pt x="160554" y="55563"/>
                  <a:pt x="155575" y="60542"/>
                  <a:pt x="155575" y="66675"/>
                </a:cubicBezTo>
                <a:cubicBezTo>
                  <a:pt x="155575" y="72808"/>
                  <a:pt x="160554" y="77788"/>
                  <a:pt x="166688" y="77788"/>
                </a:cubicBezTo>
                <a:close/>
              </a:path>
            </a:pathLst>
          </a:custGeom>
          <a:solidFill>
            <a:srgbClr val="4682B4"/>
          </a:solidFill>
        </p:spPr>
      </p:sp>
      <p:sp>
        <p:nvSpPr>
          <p:cNvPr id="22" name="Text 19"/>
          <p:cNvSpPr/>
          <p:nvPr/>
        </p:nvSpPr>
        <p:spPr>
          <a:xfrm>
            <a:off x="7805074" y="3612266"/>
            <a:ext cx="3886200" cy="5207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4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干预深度:</a:t>
            </a:r>
            <a:r>
              <a:rPr lang="en-US" sz="14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 专业干预，以改善症状、恢复功能为目标。</a:t>
            </a:r>
            <a:endParaRPr lang="en-US" sz="1600" dirty="0"/>
          </a:p>
        </p:txBody>
      </p:sp>
      <p:sp>
        <p:nvSpPr>
          <p:cNvPr id="23" name="Shape 20"/>
          <p:cNvSpPr/>
          <p:nvPr/>
        </p:nvSpPr>
        <p:spPr>
          <a:xfrm>
            <a:off x="7538934" y="4390430"/>
            <a:ext cx="155575" cy="177800"/>
          </a:xfrm>
          <a:custGeom>
            <a:avLst/>
            <a:gdLst/>
            <a:ahLst/>
            <a:cxnLst/>
            <a:rect l="l" t="t" r="r" b="b"/>
            <a:pathLst>
              <a:path w="155575" h="177800">
                <a:moveTo>
                  <a:pt x="77788" y="2778"/>
                </a:moveTo>
                <a:cubicBezTo>
                  <a:pt x="54788" y="2778"/>
                  <a:pt x="36116" y="21451"/>
                  <a:pt x="36116" y="44450"/>
                </a:cubicBezTo>
                <a:cubicBezTo>
                  <a:pt x="36116" y="67449"/>
                  <a:pt x="54788" y="86122"/>
                  <a:pt x="77787" y="86122"/>
                </a:cubicBezTo>
                <a:cubicBezTo>
                  <a:pt x="100787" y="86122"/>
                  <a:pt x="119459" y="67449"/>
                  <a:pt x="119459" y="44450"/>
                </a:cubicBezTo>
                <a:cubicBezTo>
                  <a:pt x="119459" y="21451"/>
                  <a:pt x="100787" y="2778"/>
                  <a:pt x="77788" y="2778"/>
                </a:cubicBezTo>
                <a:close/>
                <a:moveTo>
                  <a:pt x="98623" y="111403"/>
                </a:moveTo>
                <a:cubicBezTo>
                  <a:pt x="96748" y="111229"/>
                  <a:pt x="94804" y="111125"/>
                  <a:pt x="92859" y="111125"/>
                </a:cubicBezTo>
                <a:lnTo>
                  <a:pt x="62681" y="111125"/>
                </a:lnTo>
                <a:cubicBezTo>
                  <a:pt x="60737" y="111125"/>
                  <a:pt x="58827" y="111229"/>
                  <a:pt x="56917" y="111403"/>
                </a:cubicBezTo>
                <a:lnTo>
                  <a:pt x="56917" y="134843"/>
                </a:lnTo>
                <a:cubicBezTo>
                  <a:pt x="62647" y="137482"/>
                  <a:pt x="66640" y="143282"/>
                  <a:pt x="66640" y="149984"/>
                </a:cubicBezTo>
                <a:cubicBezTo>
                  <a:pt x="66640" y="159187"/>
                  <a:pt x="59174" y="166653"/>
                  <a:pt x="49972" y="166653"/>
                </a:cubicBezTo>
                <a:cubicBezTo>
                  <a:pt x="40769" y="166653"/>
                  <a:pt x="33303" y="159187"/>
                  <a:pt x="33303" y="149984"/>
                </a:cubicBezTo>
                <a:cubicBezTo>
                  <a:pt x="33303" y="143247"/>
                  <a:pt x="37296" y="137448"/>
                  <a:pt x="43026" y="134843"/>
                </a:cubicBezTo>
                <a:lnTo>
                  <a:pt x="43026" y="114563"/>
                </a:lnTo>
                <a:cubicBezTo>
                  <a:pt x="21183" y="122585"/>
                  <a:pt x="5556" y="143629"/>
                  <a:pt x="5556" y="168285"/>
                </a:cubicBezTo>
                <a:cubicBezTo>
                  <a:pt x="5556" y="173529"/>
                  <a:pt x="9828" y="177800"/>
                  <a:pt x="15071" y="177800"/>
                </a:cubicBezTo>
                <a:lnTo>
                  <a:pt x="140469" y="177800"/>
                </a:lnTo>
                <a:cubicBezTo>
                  <a:pt x="145713" y="177800"/>
                  <a:pt x="149984" y="173529"/>
                  <a:pt x="149984" y="168285"/>
                </a:cubicBezTo>
                <a:cubicBezTo>
                  <a:pt x="149984" y="143629"/>
                  <a:pt x="134357" y="122619"/>
                  <a:pt x="112479" y="114598"/>
                </a:cubicBezTo>
                <a:lnTo>
                  <a:pt x="112479" y="127585"/>
                </a:lnTo>
                <a:cubicBezTo>
                  <a:pt x="120571" y="130433"/>
                  <a:pt x="126370" y="138177"/>
                  <a:pt x="126370" y="147241"/>
                </a:cubicBezTo>
                <a:lnTo>
                  <a:pt x="126370" y="158353"/>
                </a:lnTo>
                <a:cubicBezTo>
                  <a:pt x="126370" y="162173"/>
                  <a:pt x="123245" y="165298"/>
                  <a:pt x="119425" y="165298"/>
                </a:cubicBezTo>
                <a:cubicBezTo>
                  <a:pt x="115605" y="165298"/>
                  <a:pt x="112479" y="162173"/>
                  <a:pt x="112479" y="158353"/>
                </a:cubicBezTo>
                <a:lnTo>
                  <a:pt x="112479" y="147241"/>
                </a:lnTo>
                <a:cubicBezTo>
                  <a:pt x="112479" y="143421"/>
                  <a:pt x="109354" y="140295"/>
                  <a:pt x="105534" y="140295"/>
                </a:cubicBezTo>
                <a:cubicBezTo>
                  <a:pt x="101714" y="140295"/>
                  <a:pt x="98589" y="143421"/>
                  <a:pt x="98589" y="147241"/>
                </a:cubicBezTo>
                <a:lnTo>
                  <a:pt x="98589" y="158353"/>
                </a:lnTo>
                <a:cubicBezTo>
                  <a:pt x="98589" y="162173"/>
                  <a:pt x="95463" y="165298"/>
                  <a:pt x="91643" y="165298"/>
                </a:cubicBezTo>
                <a:cubicBezTo>
                  <a:pt x="87823" y="165298"/>
                  <a:pt x="84698" y="162173"/>
                  <a:pt x="84698" y="158353"/>
                </a:cubicBezTo>
                <a:lnTo>
                  <a:pt x="84698" y="147241"/>
                </a:lnTo>
                <a:cubicBezTo>
                  <a:pt x="84698" y="138177"/>
                  <a:pt x="90497" y="130468"/>
                  <a:pt x="98589" y="127585"/>
                </a:cubicBezTo>
                <a:lnTo>
                  <a:pt x="98589" y="111403"/>
                </a:lnTo>
                <a:close/>
              </a:path>
            </a:pathLst>
          </a:custGeom>
          <a:solidFill>
            <a:srgbClr val="4682B4"/>
          </a:solidFill>
        </p:spPr>
      </p:sp>
      <p:sp>
        <p:nvSpPr>
          <p:cNvPr id="24" name="Text 21"/>
          <p:cNvSpPr/>
          <p:nvPr/>
        </p:nvSpPr>
        <p:spPr>
          <a:xfrm>
            <a:off x="7873793" y="4339735"/>
            <a:ext cx="3270504" cy="2667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4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人员资质:</a:t>
            </a:r>
            <a:r>
              <a:rPr lang="en-US" sz="14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 精神科医生、临床心理学家。</a:t>
            </a:r>
            <a:endParaRPr lang="en-US" sz="1600" dirty="0"/>
          </a:p>
        </p:txBody>
      </p:sp>
      <p:sp>
        <p:nvSpPr>
          <p:cNvPr id="25" name="Shape 22"/>
          <p:cNvSpPr/>
          <p:nvPr/>
        </p:nvSpPr>
        <p:spPr>
          <a:xfrm>
            <a:off x="7467566" y="4812922"/>
            <a:ext cx="4267200" cy="419100"/>
          </a:xfrm>
          <a:custGeom>
            <a:avLst/>
            <a:gdLst/>
            <a:ahLst/>
            <a:cxnLst/>
            <a:rect l="l" t="t" r="r" b="b"/>
            <a:pathLst>
              <a:path w="4267200" h="419100">
                <a:moveTo>
                  <a:pt x="76201" y="0"/>
                </a:moveTo>
                <a:lnTo>
                  <a:pt x="4190999" y="0"/>
                </a:lnTo>
                <a:cubicBezTo>
                  <a:pt x="4233084" y="0"/>
                  <a:pt x="4267200" y="34116"/>
                  <a:pt x="4267200" y="76201"/>
                </a:cubicBezTo>
                <a:lnTo>
                  <a:pt x="4267200" y="342899"/>
                </a:lnTo>
                <a:cubicBezTo>
                  <a:pt x="4267200" y="384984"/>
                  <a:pt x="4233084" y="419100"/>
                  <a:pt x="4190999" y="419100"/>
                </a:cubicBezTo>
                <a:lnTo>
                  <a:pt x="76201" y="419100"/>
                </a:lnTo>
                <a:cubicBezTo>
                  <a:pt x="34116" y="419100"/>
                  <a:pt x="0" y="384984"/>
                  <a:pt x="0" y="342899"/>
                </a:cubicBezTo>
                <a:lnTo>
                  <a:pt x="0" y="76201"/>
                </a:lnTo>
                <a:cubicBezTo>
                  <a:pt x="0" y="34144"/>
                  <a:pt x="34144" y="0"/>
                  <a:pt x="76201" y="0"/>
                </a:cubicBezTo>
                <a:close/>
              </a:path>
            </a:pathLst>
          </a:custGeom>
          <a:solidFill>
            <a:srgbClr val="87CEEB"/>
          </a:solidFill>
        </p:spPr>
      </p:sp>
      <p:sp>
        <p:nvSpPr>
          <p:cNvPr id="26" name="Text 23"/>
          <p:cNvSpPr/>
          <p:nvPr/>
        </p:nvSpPr>
        <p:spPr>
          <a:xfrm>
            <a:off x="7467566" y="4812922"/>
            <a:ext cx="4413504" cy="419100"/>
          </a:xfrm>
          <a:prstGeom prst="rect">
            <a:avLst/>
          </a:prstGeom>
          <a:noFill/>
        </p:spPr>
        <p:txBody>
          <a:bodyPr wrap="square" lIns="101600" tIns="101600" rIns="101600" bIns="101600" rtlCol="0" anchor="ctr"/>
          <a:lstStyle/>
          <a:p>
            <a:pPr marL="0" algn="ctr">
              <a:lnSpc>
                <a:spcPct val="110000"/>
              </a:lnSpc>
              <a:buClrTx/>
              <a:buSzTx/>
              <a:buFontTx/>
              <a:buNone/>
            </a:pPr>
            <a:r>
              <a:rPr lang="zh-CN" altLang="en-US" sz="1400" dirty="0">
                <a:latin typeface="思源宋体 CN Light" panose="02020300000000000000" charset="-122"/>
                <a:ea typeface="思源宋体 CN Light" panose="02020300000000000000" charset="-122"/>
                <a:cs typeface="思源宋体 CN Light" panose="02020300000000000000" charset="-122"/>
              </a:rPr>
              <a:t>案例: 长期自我否定并伴随自伤倾向，需医疗评估。</a:t>
            </a:r>
            <a:endParaRPr lang="zh-CN" altLang="en-US" sz="1400" dirty="0">
              <a:latin typeface="思源宋体 CN Light" panose="02020300000000000000" charset="-122"/>
              <a:ea typeface="思源宋体 CN Light" panose="02020300000000000000" charset="-122"/>
              <a:cs typeface="思源宋体 CN Light" panose="02020300000000000000" charset="-122"/>
            </a:endParaRPr>
          </a:p>
        </p:txBody>
      </p:sp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4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10-10-14:10:18-d3ka6igs8jdo4os5eaq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226925" cy="687133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253875" y="1117837"/>
            <a:ext cx="6045200" cy="4572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lnSpc>
                <a:spcPct val="100000"/>
              </a:lnSpc>
              <a:buNone/>
            </a:pPr>
            <a:r>
              <a:rPr lang="en-US" sz="4000" b="1" dirty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常见方法速览</a:t>
            </a:r>
            <a:endParaRPr lang="en-US" sz="4000" b="1" dirty="0">
              <a:solidFill>
                <a:schemeClr val="accent5"/>
              </a:solidFill>
              <a:latin typeface="微软雅黑" pitchFamily="34" charset="-122"/>
              <a:ea typeface="微软雅黑" pitchFamily="34" charset="-122"/>
              <a:cs typeface="微软雅黑" pitchFamily="34" charset="-120"/>
            </a:endParaRPr>
          </a:p>
        </p:txBody>
      </p:sp>
      <p:sp>
        <p:nvSpPr>
          <p:cNvPr id="4" name="Text 1"/>
          <p:cNvSpPr/>
          <p:nvPr/>
        </p:nvSpPr>
        <p:spPr>
          <a:xfrm>
            <a:off x="253875" y="1778211"/>
            <a:ext cx="5537200" cy="609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zh-CN" altLang="en-US" sz="2000" dirty="0">
                <a:latin typeface="思源宋体 CN Light" panose="02020300000000000000" charset="-122"/>
                <a:ea typeface="思源宋体 CN Light" panose="02020300000000000000" charset="-122"/>
                <a:cs typeface="思源宋体 CN Light" panose="02020300000000000000" charset="-122"/>
              </a:rPr>
              <a:t>没有万能的技法， </a:t>
            </a:r>
            <a:r>
              <a:rPr lang="zh-CN" altLang="en-US" sz="2000" dirty="0">
                <a:highlight>
                  <a:srgbClr val="00FFFF"/>
                </a:highlight>
                <a:latin typeface="思源宋体 CN Light" panose="02020300000000000000" charset="-122"/>
                <a:ea typeface="思源宋体 CN Light" panose="02020300000000000000" charset="-122"/>
                <a:cs typeface="思源宋体 CN Light" panose="02020300000000000000" charset="-122"/>
              </a:rPr>
              <a:t>适合你的才是最好的 </a:t>
            </a:r>
            <a:r>
              <a:rPr lang="zh-CN" altLang="en-US" sz="2000" dirty="0">
                <a:latin typeface="思源宋体 CN Light" panose="02020300000000000000" charset="-122"/>
                <a:ea typeface="思源宋体 CN Light" panose="02020300000000000000" charset="-122"/>
                <a:cs typeface="思源宋体 CN Light" panose="02020300000000000000" charset="-122"/>
              </a:rPr>
              <a:t>。主动配合与持续练习是关键。</a:t>
            </a:r>
            <a:endParaRPr lang="en-US" sz="1600" dirty="0"/>
          </a:p>
        </p:txBody>
      </p:sp>
      <p:sp>
        <p:nvSpPr>
          <p:cNvPr id="5" name="Shape 2"/>
          <p:cNvSpPr/>
          <p:nvPr>
            <p:custDataLst>
              <p:tags r:id="rId2"/>
            </p:custDataLst>
          </p:nvPr>
        </p:nvSpPr>
        <p:spPr>
          <a:xfrm>
            <a:off x="330710" y="3157144"/>
            <a:ext cx="5537200" cy="1422400"/>
          </a:xfrm>
          <a:custGeom>
            <a:avLst/>
            <a:gdLst/>
            <a:ahLst/>
            <a:cxnLst/>
            <a:rect l="l" t="t" r="r" b="b"/>
            <a:pathLst>
              <a:path w="5537200" h="1422400">
                <a:moveTo>
                  <a:pt x="101602" y="0"/>
                </a:moveTo>
                <a:lnTo>
                  <a:pt x="5435598" y="0"/>
                </a:lnTo>
                <a:cubicBezTo>
                  <a:pt x="5491711" y="0"/>
                  <a:pt x="5537200" y="45489"/>
                  <a:pt x="5537200" y="101602"/>
                </a:cubicBezTo>
                <a:lnTo>
                  <a:pt x="5537200" y="1320798"/>
                </a:lnTo>
                <a:cubicBezTo>
                  <a:pt x="5537200" y="1376911"/>
                  <a:pt x="5491711" y="1422400"/>
                  <a:pt x="5435598" y="1422400"/>
                </a:cubicBezTo>
                <a:lnTo>
                  <a:pt x="101602" y="1422400"/>
                </a:lnTo>
                <a:cubicBezTo>
                  <a:pt x="45489" y="1422400"/>
                  <a:pt x="0" y="1376911"/>
                  <a:pt x="0" y="1320798"/>
                </a:cubicBezTo>
                <a:lnTo>
                  <a:pt x="0" y="101602"/>
                </a:lnTo>
                <a:cubicBezTo>
                  <a:pt x="0" y="45526"/>
                  <a:pt x="45526" y="0"/>
                  <a:pt x="101602" y="0"/>
                </a:cubicBezTo>
                <a:close/>
              </a:path>
            </a:pathLst>
          </a:custGeom>
          <a:solidFill>
            <a:srgbClr val="B0E0E6"/>
          </a:solidFill>
          <a:effectLst>
            <a:outerShdw blurRad="76200" dist="5080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6" name="Text 3"/>
          <p:cNvSpPr/>
          <p:nvPr>
            <p:custDataLst>
              <p:tags r:id="rId3"/>
            </p:custDataLst>
          </p:nvPr>
        </p:nvSpPr>
        <p:spPr>
          <a:xfrm>
            <a:off x="533892" y="3309525"/>
            <a:ext cx="5130800" cy="4064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30000"/>
              </a:lnSpc>
              <a:buNone/>
            </a:pPr>
            <a:r>
              <a:rPr lang="en-US" sz="2400" b="1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itchFamily="34" charset="-120"/>
              </a:rPr>
              <a:t>支持性治疗</a:t>
            </a:r>
            <a:endParaRPr lang="en-US" sz="2400" b="1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itchFamily="34" charset="-120"/>
            </a:endParaRPr>
          </a:p>
        </p:txBody>
      </p:sp>
      <p:sp>
        <p:nvSpPr>
          <p:cNvPr id="7" name="Text 4"/>
          <p:cNvSpPr/>
          <p:nvPr>
            <p:custDataLst>
              <p:tags r:id="rId4"/>
            </p:custDataLst>
          </p:nvPr>
        </p:nvSpPr>
        <p:spPr>
          <a:xfrm>
            <a:off x="166227" y="3817412"/>
            <a:ext cx="5130800" cy="508000"/>
          </a:xfrm>
          <a:prstGeom prst="rect">
            <a:avLst/>
          </a:prstGeom>
          <a:noFill/>
        </p:spPr>
        <p:txBody>
          <a:bodyPr wrap="square" lIns="406400" tIns="0" rIns="0" bIns="0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4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核心技术：倾听、共情、情绪澄清。提供一个安全、接纳的空间，让你被听见、被理解。</a:t>
            </a:r>
            <a:endParaRPr lang="en-US" sz="1600" dirty="0"/>
          </a:p>
        </p:txBody>
      </p:sp>
      <p:sp>
        <p:nvSpPr>
          <p:cNvPr id="8" name="Shape 5"/>
          <p:cNvSpPr/>
          <p:nvPr>
            <p:custDataLst>
              <p:tags r:id="rId5"/>
            </p:custDataLst>
          </p:nvPr>
        </p:nvSpPr>
        <p:spPr>
          <a:xfrm>
            <a:off x="330710" y="4731797"/>
            <a:ext cx="5537200" cy="1422400"/>
          </a:xfrm>
          <a:custGeom>
            <a:avLst/>
            <a:gdLst/>
            <a:ahLst/>
            <a:cxnLst/>
            <a:rect l="l" t="t" r="r" b="b"/>
            <a:pathLst>
              <a:path w="5537200" h="1422400">
                <a:moveTo>
                  <a:pt x="101602" y="0"/>
                </a:moveTo>
                <a:lnTo>
                  <a:pt x="5435598" y="0"/>
                </a:lnTo>
                <a:cubicBezTo>
                  <a:pt x="5491711" y="0"/>
                  <a:pt x="5537200" y="45489"/>
                  <a:pt x="5537200" y="101602"/>
                </a:cubicBezTo>
                <a:lnTo>
                  <a:pt x="5537200" y="1320798"/>
                </a:lnTo>
                <a:cubicBezTo>
                  <a:pt x="5537200" y="1376911"/>
                  <a:pt x="5491711" y="1422400"/>
                  <a:pt x="5435598" y="1422400"/>
                </a:cubicBezTo>
                <a:lnTo>
                  <a:pt x="101602" y="1422400"/>
                </a:lnTo>
                <a:cubicBezTo>
                  <a:pt x="45489" y="1422400"/>
                  <a:pt x="0" y="1376911"/>
                  <a:pt x="0" y="1320798"/>
                </a:cubicBezTo>
                <a:lnTo>
                  <a:pt x="0" y="101602"/>
                </a:lnTo>
                <a:cubicBezTo>
                  <a:pt x="0" y="45526"/>
                  <a:pt x="45526" y="0"/>
                  <a:pt x="101602" y="0"/>
                </a:cubicBezTo>
                <a:close/>
              </a:path>
            </a:pathLst>
          </a:custGeom>
          <a:solidFill>
            <a:srgbClr val="B0E0E6"/>
          </a:solidFill>
          <a:effectLst>
            <a:outerShdw blurRad="76200" dist="5080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9" name="Text 6"/>
          <p:cNvSpPr/>
          <p:nvPr>
            <p:custDataLst>
              <p:tags r:id="rId6"/>
            </p:custDataLst>
          </p:nvPr>
        </p:nvSpPr>
        <p:spPr>
          <a:xfrm>
            <a:off x="533892" y="4934978"/>
            <a:ext cx="5130800" cy="4064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algn="l">
              <a:lnSpc>
                <a:spcPct val="130000"/>
              </a:lnSpc>
              <a:buClrTx/>
              <a:buSzTx/>
              <a:buFontTx/>
              <a:buNone/>
            </a:pPr>
            <a:r>
              <a:rPr lang="en-US" sz="2400" b="1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itchFamily="34" charset="-120"/>
              </a:rPr>
              <a:t>认知行为疗法 (CBT)</a:t>
            </a:r>
            <a:endParaRPr lang="en-US" sz="2400" b="1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itchFamily="34" charset="-120"/>
            </a:endParaRPr>
          </a:p>
        </p:txBody>
      </p:sp>
      <p:sp>
        <p:nvSpPr>
          <p:cNvPr id="10" name="Text 7"/>
          <p:cNvSpPr/>
          <p:nvPr>
            <p:custDataLst>
              <p:tags r:id="rId7"/>
            </p:custDataLst>
          </p:nvPr>
        </p:nvSpPr>
        <p:spPr>
          <a:xfrm>
            <a:off x="166227" y="5442863"/>
            <a:ext cx="5130800" cy="508000"/>
          </a:xfrm>
          <a:prstGeom prst="rect">
            <a:avLst/>
          </a:prstGeom>
          <a:noFill/>
        </p:spPr>
        <p:txBody>
          <a:bodyPr wrap="square" lIns="406400" tIns="0" rIns="0" bIns="0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4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基本思路：识别并调整负面自动思维。通过改变认知，来改善情绪和行为。</a:t>
            </a:r>
            <a:endParaRPr lang="en-US" sz="1600" dirty="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8"/>
          <a:srcRect r="996" b="8240"/>
          <a:stretch>
            <a:fillRect/>
          </a:stretch>
        </p:blipFill>
        <p:spPr>
          <a:xfrm>
            <a:off x="6630035" y="322580"/>
            <a:ext cx="4668520" cy="2432685"/>
          </a:xfrm>
          <a:prstGeom prst="roundRect">
            <a:avLst/>
          </a:prstGeom>
        </p:spPr>
      </p:pic>
      <p:sp>
        <p:nvSpPr>
          <p:cNvPr id="12" name="Shape 2"/>
          <p:cNvSpPr/>
          <p:nvPr>
            <p:custDataLst>
              <p:tags r:id="rId9"/>
            </p:custDataLst>
          </p:nvPr>
        </p:nvSpPr>
        <p:spPr>
          <a:xfrm>
            <a:off x="6384800" y="3157144"/>
            <a:ext cx="5537200" cy="1422400"/>
          </a:xfrm>
          <a:custGeom>
            <a:avLst/>
            <a:gdLst/>
            <a:ahLst/>
            <a:cxnLst/>
            <a:rect l="l" t="t" r="r" b="b"/>
            <a:pathLst>
              <a:path w="5537200" h="1422400">
                <a:moveTo>
                  <a:pt x="101602" y="0"/>
                </a:moveTo>
                <a:lnTo>
                  <a:pt x="5435598" y="0"/>
                </a:lnTo>
                <a:cubicBezTo>
                  <a:pt x="5491711" y="0"/>
                  <a:pt x="5537200" y="45489"/>
                  <a:pt x="5537200" y="101602"/>
                </a:cubicBezTo>
                <a:lnTo>
                  <a:pt x="5537200" y="1320798"/>
                </a:lnTo>
                <a:cubicBezTo>
                  <a:pt x="5537200" y="1376911"/>
                  <a:pt x="5491711" y="1422400"/>
                  <a:pt x="5435598" y="1422400"/>
                </a:cubicBezTo>
                <a:lnTo>
                  <a:pt x="101602" y="1422400"/>
                </a:lnTo>
                <a:cubicBezTo>
                  <a:pt x="45489" y="1422400"/>
                  <a:pt x="0" y="1376911"/>
                  <a:pt x="0" y="1320798"/>
                </a:cubicBezTo>
                <a:lnTo>
                  <a:pt x="0" y="101602"/>
                </a:lnTo>
                <a:cubicBezTo>
                  <a:pt x="0" y="45526"/>
                  <a:pt x="45526" y="0"/>
                  <a:pt x="101602" y="0"/>
                </a:cubicBezTo>
                <a:close/>
              </a:path>
            </a:pathLst>
          </a:custGeom>
          <a:solidFill>
            <a:srgbClr val="B0E0E6"/>
          </a:solidFill>
          <a:effectLst>
            <a:outerShdw blurRad="76200" dist="5080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13" name="Text 3"/>
          <p:cNvSpPr/>
          <p:nvPr>
            <p:custDataLst>
              <p:tags r:id="rId10"/>
            </p:custDataLst>
          </p:nvPr>
        </p:nvSpPr>
        <p:spPr>
          <a:xfrm>
            <a:off x="6587982" y="3232055"/>
            <a:ext cx="5130800" cy="4064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 marL="0" indent="0" algn="l">
              <a:lnSpc>
                <a:spcPct val="130000"/>
              </a:lnSpc>
              <a:buNone/>
            </a:pPr>
            <a:r>
              <a:rPr lang="en-US" sz="2400" b="1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itchFamily="34" charset="-120"/>
              </a:rPr>
              <a:t>支持性治疗</a:t>
            </a:r>
            <a:endParaRPr lang="en-US" sz="2400" b="1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itchFamily="34" charset="-120"/>
            </a:endParaRPr>
          </a:p>
        </p:txBody>
      </p:sp>
      <p:sp>
        <p:nvSpPr>
          <p:cNvPr id="14" name="Text 4"/>
          <p:cNvSpPr/>
          <p:nvPr>
            <p:custDataLst>
              <p:tags r:id="rId11"/>
            </p:custDataLst>
          </p:nvPr>
        </p:nvSpPr>
        <p:spPr>
          <a:xfrm>
            <a:off x="6167612" y="3715812"/>
            <a:ext cx="5130800" cy="508000"/>
          </a:xfrm>
          <a:prstGeom prst="rect">
            <a:avLst/>
          </a:prstGeom>
          <a:noFill/>
        </p:spPr>
        <p:txBody>
          <a:bodyPr wrap="square" lIns="406400" tIns="0" rIns="0" bIns="0" rtlCol="0" anchor="ctr"/>
          <a:p>
            <a:pPr marL="0" indent="0">
              <a:lnSpc>
                <a:spcPct val="120000"/>
              </a:lnSpc>
              <a:buNone/>
            </a:pPr>
            <a:r>
              <a:rPr lang="en-US" sz="14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核心技术：倾听、共情、情绪澄清。提供一个安全、接纳的空间，让你被听见、被理解。</a:t>
            </a:r>
            <a:endParaRPr lang="en-US" sz="1600" dirty="0"/>
          </a:p>
        </p:txBody>
      </p:sp>
      <p:sp>
        <p:nvSpPr>
          <p:cNvPr id="15" name="Shape 5"/>
          <p:cNvSpPr/>
          <p:nvPr>
            <p:custDataLst>
              <p:tags r:id="rId12"/>
            </p:custDataLst>
          </p:nvPr>
        </p:nvSpPr>
        <p:spPr>
          <a:xfrm>
            <a:off x="6384800" y="4687347"/>
            <a:ext cx="5537200" cy="1422400"/>
          </a:xfrm>
          <a:custGeom>
            <a:avLst/>
            <a:gdLst/>
            <a:ahLst/>
            <a:cxnLst/>
            <a:rect l="l" t="t" r="r" b="b"/>
            <a:pathLst>
              <a:path w="5537200" h="1422400">
                <a:moveTo>
                  <a:pt x="101602" y="0"/>
                </a:moveTo>
                <a:lnTo>
                  <a:pt x="5435598" y="0"/>
                </a:lnTo>
                <a:cubicBezTo>
                  <a:pt x="5491711" y="0"/>
                  <a:pt x="5537200" y="45489"/>
                  <a:pt x="5537200" y="101602"/>
                </a:cubicBezTo>
                <a:lnTo>
                  <a:pt x="5537200" y="1320798"/>
                </a:lnTo>
                <a:cubicBezTo>
                  <a:pt x="5537200" y="1376911"/>
                  <a:pt x="5491711" y="1422400"/>
                  <a:pt x="5435598" y="1422400"/>
                </a:cubicBezTo>
                <a:lnTo>
                  <a:pt x="101602" y="1422400"/>
                </a:lnTo>
                <a:cubicBezTo>
                  <a:pt x="45489" y="1422400"/>
                  <a:pt x="0" y="1376911"/>
                  <a:pt x="0" y="1320798"/>
                </a:cubicBezTo>
                <a:lnTo>
                  <a:pt x="0" y="101602"/>
                </a:lnTo>
                <a:cubicBezTo>
                  <a:pt x="0" y="45526"/>
                  <a:pt x="45526" y="0"/>
                  <a:pt x="101602" y="0"/>
                </a:cubicBezTo>
                <a:close/>
              </a:path>
            </a:pathLst>
          </a:custGeom>
          <a:solidFill>
            <a:srgbClr val="B0E0E6"/>
          </a:solidFill>
          <a:effectLst>
            <a:outerShdw blurRad="76200" dist="5080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16" name="Text 6"/>
          <p:cNvSpPr/>
          <p:nvPr>
            <p:custDataLst>
              <p:tags r:id="rId13"/>
            </p:custDataLst>
          </p:nvPr>
        </p:nvSpPr>
        <p:spPr>
          <a:xfrm>
            <a:off x="6629892" y="4933073"/>
            <a:ext cx="5130800" cy="4064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 marL="0" algn="l">
              <a:lnSpc>
                <a:spcPct val="130000"/>
              </a:lnSpc>
              <a:buClrTx/>
              <a:buSzTx/>
              <a:buFontTx/>
              <a:buNone/>
            </a:pPr>
            <a:r>
              <a:rPr lang="en-US" sz="2400" b="1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itchFamily="34" charset="-120"/>
              </a:rPr>
              <a:t>认知行为疗法 (CBT)</a:t>
            </a:r>
            <a:endParaRPr lang="en-US" sz="2400" b="1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itchFamily="34" charset="-120"/>
            </a:endParaRPr>
          </a:p>
        </p:txBody>
      </p:sp>
      <p:sp>
        <p:nvSpPr>
          <p:cNvPr id="17" name="Text 7"/>
          <p:cNvSpPr/>
          <p:nvPr>
            <p:custDataLst>
              <p:tags r:id="rId14"/>
            </p:custDataLst>
          </p:nvPr>
        </p:nvSpPr>
        <p:spPr>
          <a:xfrm>
            <a:off x="6220317" y="5442863"/>
            <a:ext cx="5130800" cy="508000"/>
          </a:xfrm>
          <a:prstGeom prst="rect">
            <a:avLst/>
          </a:prstGeom>
          <a:noFill/>
        </p:spPr>
        <p:txBody>
          <a:bodyPr wrap="square" lIns="406400" tIns="0" rIns="0" bIns="0" rtlCol="0" anchor="ctr"/>
          <a:p>
            <a:pPr marL="0" indent="0">
              <a:lnSpc>
                <a:spcPct val="120000"/>
              </a:lnSpc>
              <a:buNone/>
            </a:pPr>
            <a:r>
              <a:rPr lang="en-US" sz="14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基本思路：识别并调整负面自动思维。通过改变认知，来改善情绪和行为。</a:t>
            </a:r>
            <a:endParaRPr lang="en-US" sz="1600" dirty="0"/>
          </a:p>
        </p:txBody>
      </p:sp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10-10-14:09:18-d3ka63gs8jdo4os5ea9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5151755"/>
          </a:xfrm>
          <a:prstGeom prst="rect">
            <a:avLst/>
          </a:prstGeom>
        </p:spPr>
      </p:pic>
      <p:pic>
        <p:nvPicPr>
          <p:cNvPr id="3" name="Image 1" descr="https://kimi-img.moonshot.cn/pub/slides/slides_tmpl/image/25-10-10-14:09:15-d3ka62os8jdo4os5ea3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720" y="790575"/>
            <a:ext cx="7432040" cy="3573780"/>
          </a:xfrm>
          <a:prstGeom prst="rect">
            <a:avLst/>
          </a:prstGeom>
        </p:spPr>
      </p:pic>
      <p:sp>
        <p:nvSpPr>
          <p:cNvPr id="4" name="Shape 0"/>
          <p:cNvSpPr/>
          <p:nvPr/>
        </p:nvSpPr>
        <p:spPr>
          <a:xfrm>
            <a:off x="0" y="4781550"/>
            <a:ext cx="12192000" cy="2095500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5" name="Text 1"/>
          <p:cNvSpPr/>
          <p:nvPr/>
        </p:nvSpPr>
        <p:spPr>
          <a:xfrm>
            <a:off x="0" y="4781550"/>
            <a:ext cx="12192000" cy="209550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6" name="Text 2"/>
          <p:cNvSpPr/>
          <p:nvPr/>
        </p:nvSpPr>
        <p:spPr>
          <a:xfrm>
            <a:off x="1003299" y="2935804"/>
            <a:ext cx="7817971" cy="645160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36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itchFamily="34" charset="-120"/>
              </a:rPr>
              <a:t>法律与伦理底线</a:t>
            </a:r>
            <a:endParaRPr lang="en-US" sz="1600" dirty="0"/>
          </a:p>
        </p:txBody>
      </p:sp>
      <p:sp>
        <p:nvSpPr>
          <p:cNvPr id="7" name="Text 3"/>
          <p:cNvSpPr/>
          <p:nvPr/>
        </p:nvSpPr>
        <p:spPr>
          <a:xfrm>
            <a:off x="3679190" y="1565275"/>
            <a:ext cx="2417445" cy="144526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800" dirty="0">
                <a:solidFill>
                  <a:srgbClr val="000000"/>
                </a:solidFill>
                <a:latin typeface="Times New Roman" panose="02020603050405020304" charset="0"/>
                <a:ea typeface="微软雅黑" pitchFamily="34" charset="-122"/>
                <a:cs typeface="Times New Roman" panose="02020603050405020304" charset="0"/>
              </a:rPr>
              <a:t>03</a:t>
            </a:r>
            <a:endParaRPr lang="en-US" sz="8800" dirty="0">
              <a:solidFill>
                <a:srgbClr val="000000"/>
              </a:solidFill>
              <a:latin typeface="Times New Roman" panose="02020603050405020304" charset="0"/>
              <a:ea typeface="微软雅黑" pitchFamily="34" charset="-122"/>
              <a:cs typeface="Times New Roman" panose="02020603050405020304" charset="0"/>
            </a:endParaRPr>
          </a:p>
        </p:txBody>
      </p:sp>
      <p:sp>
        <p:nvSpPr>
          <p:cNvPr id="8" name="Text 4"/>
          <p:cNvSpPr/>
          <p:nvPr/>
        </p:nvSpPr>
        <p:spPr>
          <a:xfrm>
            <a:off x="1003300" y="1565275"/>
            <a:ext cx="2910205" cy="144526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8800" dirty="0">
                <a:solidFill>
                  <a:srgbClr val="000000"/>
                </a:solidFill>
                <a:latin typeface="Times New Roman" panose="02020603050405020304" charset="0"/>
                <a:ea typeface="微软雅黑" pitchFamily="34" charset="-122"/>
                <a:cs typeface="Times New Roman" panose="02020603050405020304" charset="0"/>
              </a:rPr>
              <a:t>Part.</a:t>
            </a:r>
            <a:endParaRPr lang="en-US" sz="1600" dirty="0"/>
          </a:p>
        </p:txBody>
      </p:sp>
      <p:pic>
        <p:nvPicPr>
          <p:cNvPr id="9" name="Image 2" descr="https://kimi-img.moonshot.cn/pub/slides/slides_tmpl/image/25-10-10-14:09:15-d3ka62os8jdo4os5ea5g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5365" y="5796915"/>
            <a:ext cx="1109980" cy="20256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rcRect r="577" b="5367"/>
          <a:stretch>
            <a:fillRect/>
          </a:stretch>
        </p:blipFill>
        <p:spPr>
          <a:xfrm>
            <a:off x="7023100" y="618490"/>
            <a:ext cx="3937000" cy="5621020"/>
          </a:xfrm>
          <a:prstGeom prst="roundRect">
            <a:avLst/>
          </a:prstGeom>
        </p:spPr>
      </p:pic>
    </p:spTree>
  </p:cSld>
  <p:clrMapOvr>
    <a:masterClrMapping/>
  </p:clrMapOvr>
  <p:transition>
    <p:fade/>
  </p:transition>
</p:sld>
</file>

<file path=ppt/tags/tag1.xml><?xml version="1.0" encoding="utf-8"?>
<p:tagLst xmlns:p="http://schemas.openxmlformats.org/presentationml/2006/main">
  <p:tag name="KSO_WM_DIAGRAM_VIRTUALLY_FRAME" val="{&quot;height&quot;:112,&quot;left&quot;:51.98724409448819,&quot;top&quot;:244.00188976377953,&quot;width&quot;:855.6738582677166}"/>
</p:tagLst>
</file>

<file path=ppt/tags/tag10.xml><?xml version="1.0" encoding="utf-8"?>
<p:tagLst xmlns:p="http://schemas.openxmlformats.org/presentationml/2006/main">
  <p:tag name="KSO_WM_DIAGRAM_VIRTUALLY_FRAME" val="{&quot;height&quot;:112,&quot;left&quot;:51.98724409448819,&quot;top&quot;:244.00188976377953,&quot;width&quot;:855.6738582677166}"/>
</p:tagLst>
</file>

<file path=ppt/tags/tag11.xml><?xml version="1.0" encoding="utf-8"?>
<p:tagLst xmlns:p="http://schemas.openxmlformats.org/presentationml/2006/main">
  <p:tag name="KSO_WM_DIAGRAM_VIRTUALLY_FRAME" val="{&quot;height&quot;:112,&quot;left&quot;:51.98724409448819,&quot;top&quot;:244.00188976377953,&quot;width&quot;:855.6738582677166}"/>
</p:tagLst>
</file>

<file path=ppt/tags/tag12.xml><?xml version="1.0" encoding="utf-8"?>
<p:tagLst xmlns:p="http://schemas.openxmlformats.org/presentationml/2006/main">
  <p:tag name="KSO_WM_DIAGRAM_VIRTUALLY_FRAME" val="{&quot;height&quot;:112,&quot;left&quot;:51.98724409448819,&quot;top&quot;:244.00188976377953,&quot;width&quot;:855.6738582677166}"/>
</p:tagLst>
</file>

<file path=ppt/tags/tag13.xml><?xml version="1.0" encoding="utf-8"?>
<p:tagLst xmlns:p="http://schemas.openxmlformats.org/presentationml/2006/main">
  <p:tag name="KSO_WM_DIAGRAM_VIRTUALLY_FRAME" val="{&quot;height&quot;:216.00283464566928,&quot;left&quot;:411.991968503937,&quot;top&quot;:161.99196850393702,&quot;width&quot;:551.9926771653544}"/>
</p:tagLst>
</file>

<file path=ppt/tags/tag14.xml><?xml version="1.0" encoding="utf-8"?>
<p:tagLst xmlns:p="http://schemas.openxmlformats.org/presentationml/2006/main">
  <p:tag name="KSO_WM_DIAGRAM_VIRTUALLY_FRAME" val="{&quot;height&quot;:216.00283464566928,&quot;left&quot;:411.991968503937,&quot;top&quot;:161.99196850393702,&quot;width&quot;:551.9926771653544}"/>
</p:tagLst>
</file>

<file path=ppt/tags/tag15.xml><?xml version="1.0" encoding="utf-8"?>
<p:tagLst xmlns:p="http://schemas.openxmlformats.org/presentationml/2006/main">
  <p:tag name="KSO_WM_DIAGRAM_VIRTUALLY_FRAME" val="{&quot;height&quot;:216.00283464566928,&quot;left&quot;:411.991968503937,&quot;top&quot;:161.99196850393702,&quot;width&quot;:551.9926771653544}"/>
</p:tagLst>
</file>

<file path=ppt/tags/tag16.xml><?xml version="1.0" encoding="utf-8"?>
<p:tagLst xmlns:p="http://schemas.openxmlformats.org/presentationml/2006/main">
  <p:tag name="KSO_WM_DIAGRAM_VIRTUALLY_FRAME" val="{&quot;height&quot;:216.00283464566928,&quot;left&quot;:411.991968503937,&quot;top&quot;:161.99196850393702,&quot;width&quot;:551.9926771653544}"/>
</p:tagLst>
</file>

<file path=ppt/tags/tag17.xml><?xml version="1.0" encoding="utf-8"?>
<p:tagLst xmlns:p="http://schemas.openxmlformats.org/presentationml/2006/main">
  <p:tag name="KSO_WM_DIAGRAM_VIRTUALLY_FRAME" val="{&quot;height&quot;:216.00283464566928,&quot;left&quot;:411.991968503937,&quot;top&quot;:161.99196850393702,&quot;width&quot;:551.9926771653544}"/>
</p:tagLst>
</file>

<file path=ppt/tags/tag18.xml><?xml version="1.0" encoding="utf-8"?>
<p:tagLst xmlns:p="http://schemas.openxmlformats.org/presentationml/2006/main">
  <p:tag name="KSO_WM_DIAGRAM_VIRTUALLY_FRAME" val="{&quot;height&quot;:216.00283464566928,&quot;left&quot;:411.991968503937,&quot;top&quot;:161.99196850393702,&quot;width&quot;:551.9926771653544}"/>
</p:tagLst>
</file>

<file path=ppt/tags/tag19.xml><?xml version="1.0" encoding="utf-8"?>
<p:tagLst xmlns:p="http://schemas.openxmlformats.org/presentationml/2006/main">
  <p:tag name="KSO_WM_DIAGRAM_VIRTUALLY_FRAME" val="{&quot;height&quot;:216.00283464566928,&quot;left&quot;:411.991968503937,&quot;top&quot;:161.99196850393702,&quot;width&quot;:551.9926771653544}"/>
</p:tagLst>
</file>

<file path=ppt/tags/tag2.xml><?xml version="1.0" encoding="utf-8"?>
<p:tagLst xmlns:p="http://schemas.openxmlformats.org/presentationml/2006/main">
  <p:tag name="KSO_WM_DIAGRAM_VIRTUALLY_FRAME" val="{&quot;height&quot;:112,&quot;left&quot;:51.98724409448819,&quot;top&quot;:244.00188976377953,&quot;width&quot;:855.6738582677166}"/>
</p:tagLst>
</file>

<file path=ppt/tags/tag20.xml><?xml version="1.0" encoding="utf-8"?>
<p:tagLst xmlns:p="http://schemas.openxmlformats.org/presentationml/2006/main">
  <p:tag name="KSO_WM_DIAGRAM_VIRTUALLY_FRAME" val="{&quot;height&quot;:216.00283464566928,&quot;left&quot;:411.991968503937,&quot;top&quot;:161.99196850393702,&quot;width&quot;:551.9926771653544}"/>
</p:tagLst>
</file>

<file path=ppt/tags/tag21.xml><?xml version="1.0" encoding="utf-8"?>
<p:tagLst xmlns:p="http://schemas.openxmlformats.org/presentationml/2006/main">
  <p:tag name="KSO_WM_DIAGRAM_VIRTUALLY_FRAME" val="{&quot;height&quot;:272.5884251968503,&quot;left&quot;:7.038740157480315,&quot;top&quot;:211.9940157480315,&quot;width&quot;:931.7014173228347}"/>
</p:tagLst>
</file>

<file path=ppt/tags/tag22.xml><?xml version="1.0" encoding="utf-8"?>
<p:tagLst xmlns:p="http://schemas.openxmlformats.org/presentationml/2006/main">
  <p:tag name="KSO_WM_DIAGRAM_VIRTUALLY_FRAME" val="{&quot;height&quot;:272.5884251968503,&quot;left&quot;:7.038740157480315,&quot;top&quot;:211.9940157480315,&quot;width&quot;:931.7014173228347}"/>
</p:tagLst>
</file>

<file path=ppt/tags/tag23.xml><?xml version="1.0" encoding="utf-8"?>
<p:tagLst xmlns:p="http://schemas.openxmlformats.org/presentationml/2006/main">
  <p:tag name="KSO_WM_DIAGRAM_VIRTUALLY_FRAME" val="{&quot;height&quot;:272.5884251968503,&quot;left&quot;:7.038740157480315,&quot;top&quot;:211.9940157480315,&quot;width&quot;:931.7014173228347}"/>
</p:tagLst>
</file>

<file path=ppt/tags/tag24.xml><?xml version="1.0" encoding="utf-8"?>
<p:tagLst xmlns:p="http://schemas.openxmlformats.org/presentationml/2006/main">
  <p:tag name="KSO_WM_DIAGRAM_VIRTUALLY_FRAME" val="{&quot;height&quot;:272.5884251968503,&quot;left&quot;:7.038740157480315,&quot;top&quot;:211.9940157480315,&quot;width&quot;:931.7014173228347}"/>
</p:tagLst>
</file>

<file path=ppt/tags/tag25.xml><?xml version="1.0" encoding="utf-8"?>
<p:tagLst xmlns:p="http://schemas.openxmlformats.org/presentationml/2006/main">
  <p:tag name="KSO_WM_DIAGRAM_VIRTUALLY_FRAME" val="{&quot;height&quot;:272.5884251968503,&quot;left&quot;:7.038740157480315,&quot;top&quot;:211.9940157480315,&quot;width&quot;:931.7014173228347}"/>
</p:tagLst>
</file>

<file path=ppt/tags/tag26.xml><?xml version="1.0" encoding="utf-8"?>
<p:tagLst xmlns:p="http://schemas.openxmlformats.org/presentationml/2006/main">
  <p:tag name="KSO_WM_DIAGRAM_VIRTUALLY_FRAME" val="{&quot;height&quot;:272.5884251968503,&quot;left&quot;:7.038740157480315,&quot;top&quot;:211.9940157480315,&quot;width&quot;:931.7014173228347}"/>
</p:tagLst>
</file>

<file path=ppt/tags/tag27.xml><?xml version="1.0" encoding="utf-8"?>
<p:tagLst xmlns:p="http://schemas.openxmlformats.org/presentationml/2006/main">
  <p:tag name="KSO_WM_DIAGRAM_VIRTUALLY_FRAME" val="{&quot;height&quot;:272.5884251968503,&quot;left&quot;:7.038740157480315,&quot;top&quot;:211.9940157480315,&quot;width&quot;:931.7014173228347}"/>
</p:tagLst>
</file>

<file path=ppt/tags/tag28.xml><?xml version="1.0" encoding="utf-8"?>
<p:tagLst xmlns:p="http://schemas.openxmlformats.org/presentationml/2006/main">
  <p:tag name="KSO_WM_DIAGRAM_VIRTUALLY_FRAME" val="{&quot;height&quot;:272.5884251968503,&quot;left&quot;:7.038740157480315,&quot;top&quot;:211.9940157480315,&quot;width&quot;:931.7014173228347}"/>
</p:tagLst>
</file>

<file path=ppt/tags/tag29.xml><?xml version="1.0" encoding="utf-8"?>
<p:tagLst xmlns:p="http://schemas.openxmlformats.org/presentationml/2006/main">
  <p:tag name="KSO_WM_DIAGRAM_VIRTUALLY_FRAME" val="{&quot;height&quot;:272.5884251968503,&quot;left&quot;:7.038740157480315,&quot;top&quot;:211.9940157480315,&quot;width&quot;:931.7014173228347}"/>
</p:tagLst>
</file>

<file path=ppt/tags/tag3.xml><?xml version="1.0" encoding="utf-8"?>
<p:tagLst xmlns:p="http://schemas.openxmlformats.org/presentationml/2006/main">
  <p:tag name="KSO_WM_DIAGRAM_VIRTUALLY_FRAME" val="{&quot;height&quot;:112,&quot;left&quot;:51.98724409448819,&quot;top&quot;:244.00188976377953,&quot;width&quot;:855.6738582677166}"/>
</p:tagLst>
</file>

<file path=ppt/tags/tag30.xml><?xml version="1.0" encoding="utf-8"?>
<p:tagLst xmlns:p="http://schemas.openxmlformats.org/presentationml/2006/main">
  <p:tag name="KSO_WM_DIAGRAM_VIRTUALLY_FRAME" val="{&quot;height&quot;:272.5884251968503,&quot;left&quot;:7.038740157480315,&quot;top&quot;:211.9940157480315,&quot;width&quot;:931.7014173228347}"/>
</p:tagLst>
</file>

<file path=ppt/tags/tag31.xml><?xml version="1.0" encoding="utf-8"?>
<p:tagLst xmlns:p="http://schemas.openxmlformats.org/presentationml/2006/main">
  <p:tag name="KSO_WM_DIAGRAM_VIRTUALLY_FRAME" val="{&quot;height&quot;:272.5884251968503,&quot;left&quot;:7.038740157480315,&quot;top&quot;:211.9940157480315,&quot;width&quot;:931.7014173228347}"/>
</p:tagLst>
</file>

<file path=ppt/tags/tag32.xml><?xml version="1.0" encoding="utf-8"?>
<p:tagLst xmlns:p="http://schemas.openxmlformats.org/presentationml/2006/main">
  <p:tag name="KSO_WM_DIAGRAM_VIRTUALLY_FRAME" val="{&quot;height&quot;:272.5884251968503,&quot;left&quot;:7.038740157480315,&quot;top&quot;:211.9940157480315,&quot;width&quot;:931.7014173228347}"/>
</p:tagLst>
</file>

<file path=ppt/tags/tag33.xml><?xml version="1.0" encoding="utf-8"?>
<p:tagLst xmlns:p="http://schemas.openxmlformats.org/presentationml/2006/main">
  <p:tag name="KSO_WM_DIAGRAM_VIRTUALLY_FRAME" val="{&quot;height&quot;:204,&quot;left&quot;:19.99015748031496,&quot;top&quot;:224.01149606299214,&quot;width&quot;:920.3331496062995}"/>
</p:tagLst>
</file>

<file path=ppt/tags/tag34.xml><?xml version="1.0" encoding="utf-8"?>
<p:tagLst xmlns:p="http://schemas.openxmlformats.org/presentationml/2006/main">
  <p:tag name="KSO_WM_DIAGRAM_VIRTUALLY_FRAME" val="{&quot;height&quot;:204,&quot;left&quot;:19.99015748031496,&quot;top&quot;:224.01149606299214,&quot;width&quot;:920.3331496062995}"/>
</p:tagLst>
</file>

<file path=ppt/tags/tag35.xml><?xml version="1.0" encoding="utf-8"?>
<p:tagLst xmlns:p="http://schemas.openxmlformats.org/presentationml/2006/main">
  <p:tag name="KSO_WM_DIAGRAM_VIRTUALLY_FRAME" val="{&quot;height&quot;:204,&quot;left&quot;:19.99015748031496,&quot;top&quot;:224.01149606299214,&quot;width&quot;:920.3331496062995}"/>
</p:tagLst>
</file>

<file path=ppt/tags/tag36.xml><?xml version="1.0" encoding="utf-8"?>
<p:tagLst xmlns:p="http://schemas.openxmlformats.org/presentationml/2006/main">
  <p:tag name="KSO_WM_DIAGRAM_VIRTUALLY_FRAME" val="{&quot;height&quot;:204,&quot;left&quot;:19.99015748031496,&quot;top&quot;:224.01149606299214,&quot;width&quot;:920.3331496062995}"/>
</p:tagLst>
</file>

<file path=ppt/tags/tag37.xml><?xml version="1.0" encoding="utf-8"?>
<p:tagLst xmlns:p="http://schemas.openxmlformats.org/presentationml/2006/main">
  <p:tag name="KSO_WM_DIAGRAM_VIRTUALLY_FRAME" val="{&quot;height&quot;:204,&quot;left&quot;:19.99015748031496,&quot;top&quot;:224.01149606299214,&quot;width&quot;:920.3331496062995}"/>
</p:tagLst>
</file>

<file path=ppt/tags/tag38.xml><?xml version="1.0" encoding="utf-8"?>
<p:tagLst xmlns:p="http://schemas.openxmlformats.org/presentationml/2006/main">
  <p:tag name="KSO_WM_DIAGRAM_VIRTUALLY_FRAME" val="{&quot;height&quot;:204,&quot;left&quot;:19.99015748031496,&quot;top&quot;:224.01149606299214,&quot;width&quot;:920.3331496062995}"/>
</p:tagLst>
</file>

<file path=ppt/tags/tag39.xml><?xml version="1.0" encoding="utf-8"?>
<p:tagLst xmlns:p="http://schemas.openxmlformats.org/presentationml/2006/main">
  <p:tag name="KSO_WM_DIAGRAM_VIRTUALLY_FRAME" val="{&quot;height&quot;:204,&quot;left&quot;:19.99015748031496,&quot;top&quot;:224.01149606299214,&quot;width&quot;:920.3331496062995}"/>
</p:tagLst>
</file>

<file path=ppt/tags/tag4.xml><?xml version="1.0" encoding="utf-8"?>
<p:tagLst xmlns:p="http://schemas.openxmlformats.org/presentationml/2006/main">
  <p:tag name="KSO_WM_DIAGRAM_VIRTUALLY_FRAME" val="{&quot;height&quot;:112,&quot;left&quot;:51.98724409448819,&quot;top&quot;:244.00188976377953,&quot;width&quot;:855.6738582677166}"/>
</p:tagLst>
</file>

<file path=ppt/tags/tag40.xml><?xml version="1.0" encoding="utf-8"?>
<p:tagLst xmlns:p="http://schemas.openxmlformats.org/presentationml/2006/main">
  <p:tag name="KSO_WM_DIAGRAM_VIRTUALLY_FRAME" val="{&quot;height&quot;:204,&quot;left&quot;:19.99015748031496,&quot;top&quot;:224.01149606299214,&quot;width&quot;:920.3331496062995}"/>
</p:tagLst>
</file>

<file path=ppt/tags/tag41.xml><?xml version="1.0" encoding="utf-8"?>
<p:tagLst xmlns:p="http://schemas.openxmlformats.org/presentationml/2006/main">
  <p:tag name="KSO_WM_DIAGRAM_VIRTUALLY_FRAME" val="{&quot;height&quot;:204,&quot;left&quot;:19.99015748031496,&quot;top&quot;:224.01149606299214,&quot;width&quot;:920.3331496062995}"/>
</p:tagLst>
</file>

<file path=ppt/tags/tag42.xml><?xml version="1.0" encoding="utf-8"?>
<p:tagLst xmlns:p="http://schemas.openxmlformats.org/presentationml/2006/main">
  <p:tag name="KSO_WM_DIAGRAM_VIRTUALLY_FRAME" val="{&quot;height&quot;:204,&quot;left&quot;:19.99015748031496,&quot;top&quot;:224.01149606299214,&quot;width&quot;:920.3331496062995}"/>
</p:tagLst>
</file>

<file path=ppt/tags/tag43.xml><?xml version="1.0" encoding="utf-8"?>
<p:tagLst xmlns:p="http://schemas.openxmlformats.org/presentationml/2006/main">
  <p:tag name="KSO_WM_DIAGRAM_VIRTUALLY_FRAME" val="{&quot;height&quot;:204,&quot;left&quot;:19.99015748031496,&quot;top&quot;:224.01149606299214,&quot;width&quot;:920.3331496062995}"/>
</p:tagLst>
</file>

<file path=ppt/tags/tag44.xml><?xml version="1.0" encoding="utf-8"?>
<p:tagLst xmlns:p="http://schemas.openxmlformats.org/presentationml/2006/main">
  <p:tag name="KSO_WM_DIAGRAM_VIRTUALLY_FRAME" val="{&quot;height&quot;:204,&quot;left&quot;:19.99015748031496,&quot;top&quot;:224.01149606299214,&quot;width&quot;:920.3331496062995}"/>
</p:tagLst>
</file>

<file path=ppt/tags/tag45.xml><?xml version="1.0" encoding="utf-8"?>
<p:tagLst xmlns:p="http://schemas.openxmlformats.org/presentationml/2006/main">
  <p:tag name="KSO_WM_DIAGRAM_VIRTUALLY_FRAME" val="{&quot;height&quot;:223.97779527559055,&quot;left&quot;:14.38503937007874,&quot;top&quot;:224.00094488188975,&quot;width&quot;:462.99472440944885}"/>
</p:tagLst>
</file>

<file path=ppt/tags/tag46.xml><?xml version="1.0" encoding="utf-8"?>
<p:tagLst xmlns:p="http://schemas.openxmlformats.org/presentationml/2006/main">
  <p:tag name="KSO_WM_DIAGRAM_VIRTUALLY_FRAME" val="{&quot;height&quot;:223.97779527559055,&quot;left&quot;:14.38503937007874,&quot;top&quot;:224.00094488188975,&quot;width&quot;:462.99472440944885}"/>
</p:tagLst>
</file>

<file path=ppt/tags/tag47.xml><?xml version="1.0" encoding="utf-8"?>
<p:tagLst xmlns:p="http://schemas.openxmlformats.org/presentationml/2006/main">
  <p:tag name="KSO_WM_DIAGRAM_VIRTUALLY_FRAME" val="{&quot;height&quot;:223.97779527559055,&quot;left&quot;:14.38503937007874,&quot;top&quot;:224.00094488188975,&quot;width&quot;:462.99472440944885}"/>
</p:tagLst>
</file>

<file path=ppt/tags/tag48.xml><?xml version="1.0" encoding="utf-8"?>
<p:tagLst xmlns:p="http://schemas.openxmlformats.org/presentationml/2006/main">
  <p:tag name="KSO_WM_DIAGRAM_VIRTUALLY_FRAME" val="{&quot;height&quot;:223.97779527559055,&quot;left&quot;:14.38503937007874,&quot;top&quot;:224.00094488188975,&quot;width&quot;:462.99472440944885}"/>
</p:tagLst>
</file>

<file path=ppt/tags/tag49.xml><?xml version="1.0" encoding="utf-8"?>
<p:tagLst xmlns:p="http://schemas.openxmlformats.org/presentationml/2006/main">
  <p:tag name="KSO_WM_DIAGRAM_VIRTUALLY_FRAME" val="{&quot;height&quot;:223.97779527559055,&quot;left&quot;:14.38503937007874,&quot;top&quot;:224.00094488188975,&quot;width&quot;:462.99472440944885}"/>
</p:tagLst>
</file>

<file path=ppt/tags/tag5.xml><?xml version="1.0" encoding="utf-8"?>
<p:tagLst xmlns:p="http://schemas.openxmlformats.org/presentationml/2006/main">
  <p:tag name="KSO_WM_DIAGRAM_VIRTUALLY_FRAME" val="{&quot;height&quot;:112,&quot;left&quot;:51.98724409448819,&quot;top&quot;:244.00188976377953,&quot;width&quot;:855.6738582677166}"/>
</p:tagLst>
</file>

<file path=ppt/tags/tag50.xml><?xml version="1.0" encoding="utf-8"?>
<p:tagLst xmlns:p="http://schemas.openxmlformats.org/presentationml/2006/main">
  <p:tag name="KSO_WM_DIAGRAM_VIRTUALLY_FRAME" val="{&quot;height&quot;:223.97779527559055,&quot;left&quot;:14.38503937007874,&quot;top&quot;:224.00094488188975,&quot;width&quot;:462.99472440944885}"/>
</p:tagLst>
</file>

<file path=ppt/tags/tag51.xml><?xml version="1.0" encoding="utf-8"?>
<p:tagLst xmlns:p="http://schemas.openxmlformats.org/presentationml/2006/main">
  <p:tag name="KSO_WM_DIAGRAM_VIRTUALLY_FRAME" val="{&quot;height&quot;:223.97779527559055,&quot;left&quot;:14.38503937007874,&quot;top&quot;:224.00094488188975,&quot;width&quot;:462.99472440944885}"/>
</p:tagLst>
</file>

<file path=ppt/tags/tag52.xml><?xml version="1.0" encoding="utf-8"?>
<p:tagLst xmlns:p="http://schemas.openxmlformats.org/presentationml/2006/main">
  <p:tag name="KSO_WM_DIAGRAM_VIRTUALLY_FRAME" val="{&quot;height&quot;:223.97779527559055,&quot;left&quot;:14.38503937007874,&quot;top&quot;:224.00094488188975,&quot;width&quot;:462.99472440944885}"/>
</p:tagLst>
</file>

<file path=ppt/tags/tag53.xml><?xml version="1.0" encoding="utf-8"?>
<p:tagLst xmlns:p="http://schemas.openxmlformats.org/presentationml/2006/main">
  <p:tag name="KSO_WM_DIAGRAM_VIRTUALLY_FRAME" val="{&quot;height&quot;:223.97779527559055,&quot;left&quot;:14.38503937007874,&quot;top&quot;:224.00094488188975,&quot;width&quot;:462.99472440944885}"/>
</p:tagLst>
</file>

<file path=ppt/tags/tag54.xml><?xml version="1.0" encoding="utf-8"?>
<p:tagLst xmlns:p="http://schemas.openxmlformats.org/presentationml/2006/main">
  <p:tag name="KSO_WM_DIAGRAM_VIRTUALLY_FRAME" val="{&quot;height&quot;:223.9966141732284,&quot;left&quot;:19.99015748031496,&quot;top&quot;:209.98779527559054,&quot;width&quot;:943.9979527559055}"/>
</p:tagLst>
</file>

<file path=ppt/tags/tag55.xml><?xml version="1.0" encoding="utf-8"?>
<p:tagLst xmlns:p="http://schemas.openxmlformats.org/presentationml/2006/main">
  <p:tag name="KSO_WM_DIAGRAM_VIRTUALLY_FRAME" val="{&quot;height&quot;:223.9966141732284,&quot;left&quot;:19.99015748031496,&quot;top&quot;:209.98779527559054,&quot;width&quot;:943.9979527559055}"/>
</p:tagLst>
</file>

<file path=ppt/tags/tag56.xml><?xml version="1.0" encoding="utf-8"?>
<p:tagLst xmlns:p="http://schemas.openxmlformats.org/presentationml/2006/main">
  <p:tag name="KSO_WM_DIAGRAM_VIRTUALLY_FRAME" val="{&quot;height&quot;:223.9966141732284,&quot;left&quot;:19.99015748031496,&quot;top&quot;:209.98779527559054,&quot;width&quot;:943.9979527559055}"/>
</p:tagLst>
</file>

<file path=ppt/tags/tag57.xml><?xml version="1.0" encoding="utf-8"?>
<p:tagLst xmlns:p="http://schemas.openxmlformats.org/presentationml/2006/main">
  <p:tag name="KSO_WM_DIAGRAM_VIRTUALLY_FRAME" val="{&quot;height&quot;:223.9966141732284,&quot;left&quot;:19.99015748031496,&quot;top&quot;:209.98779527559054,&quot;width&quot;:943.9979527559055}"/>
</p:tagLst>
</file>

<file path=ppt/tags/tag58.xml><?xml version="1.0" encoding="utf-8"?>
<p:tagLst xmlns:p="http://schemas.openxmlformats.org/presentationml/2006/main">
  <p:tag name="KSO_WM_DIAGRAM_VIRTUALLY_FRAME" val="{&quot;height&quot;:223.9966141732284,&quot;left&quot;:19.99015748031496,&quot;top&quot;:209.98779527559054,&quot;width&quot;:943.9979527559055}"/>
</p:tagLst>
</file>

<file path=ppt/tags/tag59.xml><?xml version="1.0" encoding="utf-8"?>
<p:tagLst xmlns:p="http://schemas.openxmlformats.org/presentationml/2006/main">
  <p:tag name="KSO_WM_DIAGRAM_VIRTUALLY_FRAME" val="{&quot;height&quot;:223.9966141732284,&quot;left&quot;:19.99015748031496,&quot;top&quot;:209.98779527559054,&quot;width&quot;:943.9979527559055}"/>
</p:tagLst>
</file>

<file path=ppt/tags/tag6.xml><?xml version="1.0" encoding="utf-8"?>
<p:tagLst xmlns:p="http://schemas.openxmlformats.org/presentationml/2006/main">
  <p:tag name="KSO_WM_DIAGRAM_VIRTUALLY_FRAME" val="{&quot;height&quot;:112,&quot;left&quot;:51.98724409448819,&quot;top&quot;:244.00188976377953,&quot;width&quot;:855.6738582677166}"/>
</p:tagLst>
</file>

<file path=ppt/tags/tag60.xml><?xml version="1.0" encoding="utf-8"?>
<p:tagLst xmlns:p="http://schemas.openxmlformats.org/presentationml/2006/main">
  <p:tag name="KSO_WM_DIAGRAM_VIRTUALLY_FRAME" val="{&quot;height&quot;:223.9966141732284,&quot;left&quot;:19.99015748031496,&quot;top&quot;:209.98779527559054,&quot;width&quot;:943.9979527559055}"/>
</p:tagLst>
</file>

<file path=ppt/tags/tag61.xml><?xml version="1.0" encoding="utf-8"?>
<p:tagLst xmlns:p="http://schemas.openxmlformats.org/presentationml/2006/main">
  <p:tag name="KSO_WM_DIAGRAM_VIRTUALLY_FRAME" val="{&quot;height&quot;:223.9966141732284,&quot;left&quot;:19.99015748031496,&quot;top&quot;:209.98779527559054,&quot;width&quot;:943.9979527559055}"/>
</p:tagLst>
</file>

<file path=ppt/tags/tag62.xml><?xml version="1.0" encoding="utf-8"?>
<p:tagLst xmlns:p="http://schemas.openxmlformats.org/presentationml/2006/main">
  <p:tag name="KSO_WM_DIAGRAM_VIRTUALLY_FRAME" val="{&quot;height&quot;:223.9966141732284,&quot;left&quot;:19.99015748031496,&quot;top&quot;:209.98779527559054,&quot;width&quot;:943.9979527559055}"/>
</p:tagLst>
</file>

<file path=ppt/tags/tag63.xml><?xml version="1.0" encoding="utf-8"?>
<p:tagLst xmlns:p="http://schemas.openxmlformats.org/presentationml/2006/main">
  <p:tag name="KSO_WM_DIAGRAM_VIRTUALLY_FRAME" val="{&quot;height&quot;:223.9966141732284,&quot;left&quot;:19.99015748031496,&quot;top&quot;:209.98779527559054,&quot;width&quot;:943.9979527559055}"/>
</p:tagLst>
</file>

<file path=ppt/tags/tag64.xml><?xml version="1.0" encoding="utf-8"?>
<p:tagLst xmlns:p="http://schemas.openxmlformats.org/presentationml/2006/main">
  <p:tag name="KSO_WM_DIAGRAM_VIRTUALLY_FRAME" val="{&quot;height&quot;:223.9966141732284,&quot;left&quot;:19.99015748031496,&quot;top&quot;:209.98779527559054,&quot;width&quot;:943.9979527559055}"/>
</p:tagLst>
</file>

<file path=ppt/tags/tag65.xml><?xml version="1.0" encoding="utf-8"?>
<p:tagLst xmlns:p="http://schemas.openxmlformats.org/presentationml/2006/main">
  <p:tag name="KSO_WM_DIAGRAM_VIRTUALLY_FRAME" val="{&quot;height&quot;:223.9966141732284,&quot;left&quot;:19.99015748031496,&quot;top&quot;:209.98779527559054,&quot;width&quot;:943.9979527559055}"/>
</p:tagLst>
</file>

<file path=ppt/tags/tag66.xml><?xml version="1.0" encoding="utf-8"?>
<p:tagLst xmlns:p="http://schemas.openxmlformats.org/presentationml/2006/main">
  <p:tag name="KSO_WM_DIAGRAM_VIRTUALLY_FRAME" val="{&quot;height&quot;:223.9966141732284,&quot;left&quot;:19.99015748031496,&quot;top&quot;:209.98779527559054,&quot;width&quot;:943.9979527559055}"/>
</p:tagLst>
</file>

<file path=ppt/tags/tag67.xml><?xml version="1.0" encoding="utf-8"?>
<p:tagLst xmlns:p="http://schemas.openxmlformats.org/presentationml/2006/main">
  <p:tag name="KSO_WM_DIAGRAM_VIRTUALLY_FRAME" val="{&quot;height&quot;:223.9966141732284,&quot;left&quot;:19.99015748031496,&quot;top&quot;:209.98779527559054,&quot;width&quot;:943.9979527559055}"/>
</p:tagLst>
</file>

<file path=ppt/tags/tag68.xml><?xml version="1.0" encoding="utf-8"?>
<p:tagLst xmlns:p="http://schemas.openxmlformats.org/presentationml/2006/main">
  <p:tag name="KSO_WM_DIAGRAM_VIRTUALLY_FRAME" val="{&quot;height&quot;:223.9966141732284,&quot;left&quot;:19.99015748031496,&quot;top&quot;:209.98779527559054,&quot;width&quot;:943.9979527559055}"/>
</p:tagLst>
</file>

<file path=ppt/tags/tag69.xml><?xml version="1.0" encoding="utf-8"?>
<p:tagLst xmlns:p="http://schemas.openxmlformats.org/presentationml/2006/main">
  <p:tag name="KSO_WM_DIAGRAM_VIRTUALLY_FRAME" val="{&quot;height&quot;:223.9966141732284,&quot;left&quot;:19.99015748031496,&quot;top&quot;:209.98779527559054,&quot;width&quot;:943.9979527559055}"/>
</p:tagLst>
</file>

<file path=ppt/tags/tag7.xml><?xml version="1.0" encoding="utf-8"?>
<p:tagLst xmlns:p="http://schemas.openxmlformats.org/presentationml/2006/main">
  <p:tag name="KSO_WM_DIAGRAM_VIRTUALLY_FRAME" val="{&quot;height&quot;:112,&quot;left&quot;:51.98724409448819,&quot;top&quot;:244.00188976377953,&quot;width&quot;:855.6738582677166}"/>
</p:tagLst>
</file>

<file path=ppt/tags/tag8.xml><?xml version="1.0" encoding="utf-8"?>
<p:tagLst xmlns:p="http://schemas.openxmlformats.org/presentationml/2006/main">
  <p:tag name="KSO_WM_DIAGRAM_VIRTUALLY_FRAME" val="{&quot;height&quot;:112,&quot;left&quot;:51.98724409448819,&quot;top&quot;:244.00188976377953,&quot;width&quot;:855.6738582677166}"/>
</p:tagLst>
</file>

<file path=ppt/tags/tag9.xml><?xml version="1.0" encoding="utf-8"?>
<p:tagLst xmlns:p="http://schemas.openxmlformats.org/presentationml/2006/main">
  <p:tag name="KSO_WM_DIAGRAM_VIRTUALLY_FRAME" val="{&quot;height&quot;:112,&quot;left&quot;:51.98724409448819,&quot;top&quot;:244.00188976377953,&quot;width&quot;:855.6738582677166}"/>
</p:tagLst>
</file>

<file path=ppt/theme/theme1.xml><?xml version="1.0" encoding="utf-8"?>
<a:theme xmlns:a="http://schemas.openxmlformats.org/drawingml/2006/main" name="Custom Theme">
  <a:themeElements>
    <a:clrScheme name="Custom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Theme">
  <a:themeElements>
    <a:clrScheme name="Custom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1859</Words>
  <Application>WPS 演示</Application>
  <PresentationFormat>On-screen Show (16:9)</PresentationFormat>
  <Paragraphs>231</Paragraphs>
  <Slides>18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3" baseType="lpstr">
      <vt:lpstr>Arial</vt:lpstr>
      <vt:lpstr>宋体</vt:lpstr>
      <vt:lpstr>Wingdings</vt:lpstr>
      <vt:lpstr>思源宋体 CN Heavy</vt:lpstr>
      <vt:lpstr>MiSans</vt:lpstr>
      <vt:lpstr>MiSans</vt:lpstr>
      <vt:lpstr>微软雅黑</vt:lpstr>
      <vt:lpstr>Times New Roman</vt:lpstr>
      <vt:lpstr>思源宋体 CN Light</vt:lpstr>
      <vt:lpstr>Noto Sans SC</vt:lpstr>
      <vt:lpstr>Noto Sans SC</vt:lpstr>
      <vt:lpstr>Arial Unicode MS</vt:lpstr>
      <vt:lpstr>Calibri</vt:lpstr>
      <vt:lpstr>等线</vt:lpstr>
      <vt:lpstr>Custom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Moonshot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打破沉默：心理求助指南</dc:title>
  <dc:creator>Kimi</dc:creator>
  <dc:subject>打破沉默：心理求助指南</dc:subject>
  <cp:lastModifiedBy>徐傲</cp:lastModifiedBy>
  <cp:revision>6</cp:revision>
  <dcterms:created xsi:type="dcterms:W3CDTF">2025-10-25T06:16:00Z</dcterms:created>
  <dcterms:modified xsi:type="dcterms:W3CDTF">2025-10-25T08:02:21Z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IGC">
    <vt:lpwstr>{"Label":"打破沉默：心理求助指南","ContentProducer":"001191110108MACG2KBH8F10000","ProduceID":"d3u6fvep4uo9emcqcvv0","ReservedCode1":"","ContentPropagator":"001191110108MACG2KBH8F20000","PropagateID":"d3u6fvep4uo9emcqcvv0","ReservedCode2":""}</vt:lpwstr>
  </property>
  <property fmtid="{D5CDD505-2E9C-101B-9397-08002B2CF9AE}" pid="3" name="ICV">
    <vt:lpwstr>D29253A9677B4757B7E0320A7F10F718_13</vt:lpwstr>
  </property>
  <property fmtid="{D5CDD505-2E9C-101B-9397-08002B2CF9AE}" pid="4" name="KSOProductBuildVer">
    <vt:lpwstr>2052-12.1.0.19302</vt:lpwstr>
  </property>
</Properties>
</file>