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0" r:id="rId16"/>
    <p:sldId id="271" r:id="rId17"/>
    <p:sldId id="272" r:id="rId18"/>
    <p:sldId id="274" r:id="rId19"/>
  </p:sldIdLst>
  <p:sldSz cx="12192000" cy="6858000"/>
  <p:notesSz cx="6858000" cy="12192000"/>
  <p:custDataLst>
    <p:tags r:id="rId33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9D5E"/>
    <a:srgbClr val="957B45"/>
    <a:srgbClr val="E1D0B9"/>
    <a:srgbClr val="A538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7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18.png"/><Relationship Id="rId3" Type="http://schemas.openxmlformats.org/officeDocument/2006/relationships/image" Target="../media/image1.jpe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22-d3mb19gs8jdo4os5evj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" y="2540"/>
            <a:ext cx="1219200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3-d3mb19os8jdo4os5evj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624570" y="22860"/>
            <a:ext cx="3566160" cy="68580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1081405" y="3747770"/>
            <a:ext cx="4345305" cy="331470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5" name="Text 1"/>
          <p:cNvSpPr/>
          <p:nvPr/>
        </p:nvSpPr>
        <p:spPr>
          <a:xfrm>
            <a:off x="897890" y="3747770"/>
            <a:ext cx="4345305" cy="331470"/>
          </a:xfrm>
          <a:prstGeom prst="rect">
            <a:avLst/>
          </a:prstGeom>
          <a:noFill/>
        </p:spPr>
        <p:txBody>
          <a:bodyPr wrap="square" lIns="27432" tIns="91440" rIns="27432" bIns="45720" rtlCol="0" anchor="t"/>
          <a:lstStyle/>
          <a:p>
            <a:pPr>
              <a:lnSpc>
                <a:spcPct val="9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思源宋体 CN Light" panose="02020300000000000000" charset="-122"/>
                <a:ea typeface="思源宋体 CN Light" panose="02020300000000000000" charset="-122"/>
                <a:cs typeface="微软雅黑" pitchFamily="34" charset="-120"/>
              </a:rPr>
              <a:t>授课人</a:t>
            </a:r>
            <a:r>
              <a:rPr lang="en-US" sz="1400" dirty="0">
                <a:solidFill>
                  <a:srgbClr val="000000"/>
                </a:solidFill>
                <a:latin typeface="思源宋体 CN Light" panose="02020300000000000000" charset="-122"/>
                <a:ea typeface="思源宋体 CN Light" panose="02020300000000000000" charset="-122"/>
                <a:cs typeface="微软雅黑" pitchFamily="34" charset="-120"/>
              </a:rPr>
              <a:t>：</a:t>
            </a:r>
            <a:r>
              <a:rPr lang="zh-CN" altLang="en-US" sz="1400" dirty="0">
                <a:solidFill>
                  <a:srgbClr val="000000"/>
                </a:solidFill>
                <a:latin typeface="思源宋体 CN Light" panose="02020300000000000000" charset="-122"/>
                <a:ea typeface="思源宋体 CN Light" panose="02020300000000000000" charset="-122"/>
                <a:cs typeface="微软雅黑" pitchFamily="34" charset="-120"/>
              </a:rPr>
              <a:t>徐傲</a:t>
            </a:r>
            <a:endParaRPr lang="zh-CN" altLang="en-US" sz="2000" dirty="0">
              <a:solidFill>
                <a:srgbClr val="000000"/>
              </a:solidFill>
              <a:latin typeface="思源宋体 CN Light" panose="02020300000000000000" charset="-122"/>
              <a:ea typeface="思源宋体 CN Light" panose="02020300000000000000" charset="-122"/>
              <a:cs typeface="微软雅黑" pitchFamily="34" charset="-120"/>
            </a:endParaRPr>
          </a:p>
        </p:txBody>
      </p:sp>
      <p:sp>
        <p:nvSpPr>
          <p:cNvPr id="7" name="Text 3"/>
          <p:cNvSpPr/>
          <p:nvPr/>
        </p:nvSpPr>
        <p:spPr>
          <a:xfrm>
            <a:off x="1083310" y="2058670"/>
            <a:ext cx="7075805" cy="1260475"/>
          </a:xfrm>
          <a:prstGeom prst="rect">
            <a:avLst/>
          </a:prstGeom>
          <a:noFill/>
        </p:spPr>
        <p:txBody>
          <a:bodyPr wrap="square" lIns="27432" tIns="45720" rIns="27432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9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如水之韧</a:t>
            </a:r>
            <a:r>
              <a:rPr lang="zh-CN" altLang="en-US" sz="39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，从容前行</a:t>
            </a:r>
            <a:endParaRPr lang="zh-CN" altLang="en-US" sz="4400" b="1" dirty="0">
              <a:solidFill>
                <a:srgbClr val="A53835"/>
              </a:solidFill>
              <a:latin typeface="思源宋体 CN Heavy" panose="02020900000000000000" charset="-122"/>
              <a:ea typeface="思源宋体 CN Heavy" panose="02020900000000000000" charset="-122"/>
              <a:cs typeface="微软雅黑" pitchFamily="34" charset="-120"/>
            </a:endParaRPr>
          </a:p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rgbClr val="A53835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运用坎卦智慧应对挫折</a:t>
            </a:r>
            <a:endParaRPr lang="zh-CN" altLang="en-US" sz="3200" b="1" i="1" dirty="0">
              <a:solidFill>
                <a:srgbClr val="A53835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8" name="Shape 4"/>
          <p:cNvSpPr/>
          <p:nvPr/>
        </p:nvSpPr>
        <p:spPr>
          <a:xfrm>
            <a:off x="835025" y="2054860"/>
            <a:ext cx="238125" cy="1478280"/>
          </a:xfrm>
          <a:prstGeom prst="rect">
            <a:avLst/>
          </a:prstGeom>
          <a:solidFill>
            <a:srgbClr val="A53835"/>
          </a:solidFill>
        </p:spPr>
      </p:sp>
      <p:sp>
        <p:nvSpPr>
          <p:cNvPr id="9" name="Text 5"/>
          <p:cNvSpPr/>
          <p:nvPr/>
        </p:nvSpPr>
        <p:spPr>
          <a:xfrm>
            <a:off x="835025" y="2054860"/>
            <a:ext cx="238125" cy="147828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0" name="Image 2" descr="https://kimi-img.moonshot.cn/pub/slides/slides_tmpl/image/25-10-13-15:56:22-d3mb19gs8jdo4os5evh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0000">
            <a:off x="1844040" y="393700"/>
            <a:ext cx="1304925" cy="1235075"/>
          </a:xfrm>
          <a:prstGeom prst="rect">
            <a:avLst/>
          </a:prstGeom>
        </p:spPr>
      </p:pic>
      <p:pic>
        <p:nvPicPr>
          <p:cNvPr id="11" name="Image 3" descr="https://kimi-img.moonshot.cn/pub/slides/slides_tmpl/image/25-10-13-15:56:22-d3mb19gs8jdo4os5evi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20000">
            <a:off x="4580255" y="3703320"/>
            <a:ext cx="2080260" cy="1968500"/>
          </a:xfrm>
          <a:prstGeom prst="rect">
            <a:avLst/>
          </a:prstGeom>
        </p:spPr>
      </p:pic>
      <p:pic>
        <p:nvPicPr>
          <p:cNvPr id="12" name="Image 4" descr="https://kimi-img.moonshot.cn/pub/slides/slides_tmpl/image/25-10-13-15:56:21-d3mb198s8jdo4os5evh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5" y="2540"/>
            <a:ext cx="61341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9610" y="1814830"/>
            <a:ext cx="1483360" cy="258318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54304" y="2539712"/>
            <a:ext cx="10711600" cy="4419983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030855" y="1066800"/>
            <a:ext cx="6203442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现代新语：什么是心理韧性？</a:t>
            </a:r>
            <a:endParaRPr lang="zh-CN" altLang="en-US" sz="3600" b="1" dirty="0">
              <a:solidFill>
                <a:srgbClr val="A53835"/>
              </a:solidFill>
              <a:latin typeface="思源宋体 CN Heavy" panose="02020900000000000000" charset="-122"/>
              <a:ea typeface="思源宋体 CN Heavy" panose="02020900000000000000" charset="-122"/>
              <a:cs typeface="微软雅黑" pitchFamily="34" charset="-120"/>
            </a:endParaRPr>
          </a:p>
        </p:txBody>
      </p:sp>
      <p:sp>
        <p:nvSpPr>
          <p:cNvPr id="5" name="Text 1"/>
          <p:cNvSpPr/>
          <p:nvPr/>
        </p:nvSpPr>
        <p:spPr>
          <a:xfrm>
            <a:off x="253875" y="1727380"/>
            <a:ext cx="11757152" cy="711200"/>
          </a:xfrm>
          <a:prstGeom prst="rect">
            <a:avLst/>
          </a:prstGeom>
          <a:noFill/>
        </p:spPr>
        <p:txBody>
          <a:bodyPr wrap="square" lIns="27432" tIns="0" rIns="27432" bIns="0" rtlCol="0" anchor="ctr"/>
          <a:lstStyle/>
          <a:p>
            <a:pPr algn="ctr">
              <a:lnSpc>
                <a:spcPct val="130000"/>
              </a:lnSpc>
            </a:pPr>
            <a:r>
              <a:rPr lang="en-US" sz="1750" b="1" dirty="0">
                <a:solidFill>
                  <a:srgbClr val="3D3D3D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心理韧性（Psychological Resilience）是</a:t>
            </a:r>
            <a:r>
              <a:rPr lang="en-US" sz="1750" b="1" dirty="0">
                <a:solidFill>
                  <a:srgbClr val="C49C5D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个体面对逆境、创伤或重大压力时，能够适应并从中恢复甚至成长的能力</a:t>
            </a:r>
            <a:r>
              <a:rPr lang="en-US" sz="175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。</a:t>
            </a:r>
            <a:endParaRPr lang="en-US" sz="1600" dirty="0"/>
          </a:p>
        </p:txBody>
      </p:sp>
      <p:sp>
        <p:nvSpPr>
          <p:cNvPr id="6" name="Shape 2"/>
          <p:cNvSpPr/>
          <p:nvPr/>
        </p:nvSpPr>
        <p:spPr>
          <a:xfrm>
            <a:off x="821265" y="3200347"/>
            <a:ext cx="2921000" cy="1574800"/>
          </a:xfrm>
          <a:custGeom>
            <a:avLst/>
            <a:gdLst/>
            <a:ahLst/>
            <a:cxnLst/>
            <a:rect l="l" t="t" r="r" b="b"/>
            <a:pathLst>
              <a:path w="2921000" h="1574800">
                <a:moveTo>
                  <a:pt x="101606" y="0"/>
                </a:moveTo>
                <a:lnTo>
                  <a:pt x="2819394" y="0"/>
                </a:lnTo>
                <a:cubicBezTo>
                  <a:pt x="2875509" y="0"/>
                  <a:pt x="2921000" y="45491"/>
                  <a:pt x="2921000" y="101606"/>
                </a:cubicBezTo>
                <a:lnTo>
                  <a:pt x="2921000" y="1473194"/>
                </a:lnTo>
                <a:cubicBezTo>
                  <a:pt x="2921000" y="1529309"/>
                  <a:pt x="2875509" y="1574800"/>
                  <a:pt x="2819394" y="1574800"/>
                </a:cubicBezTo>
                <a:lnTo>
                  <a:pt x="101606" y="1574800"/>
                </a:lnTo>
                <a:cubicBezTo>
                  <a:pt x="45491" y="1574800"/>
                  <a:pt x="0" y="1529309"/>
                  <a:pt x="0" y="1473194"/>
                </a:cubicBezTo>
                <a:lnTo>
                  <a:pt x="0" y="101606"/>
                </a:lnTo>
                <a:cubicBezTo>
                  <a:pt x="0" y="45528"/>
                  <a:pt x="45528" y="0"/>
                  <a:pt x="101606" y="0"/>
                </a:cubicBezTo>
                <a:close/>
              </a:path>
            </a:pathLst>
          </a:custGeom>
          <a:solidFill>
            <a:srgbClr val="94826E">
              <a:alpha val="10196"/>
            </a:srgbClr>
          </a:solidFill>
        </p:spPr>
      </p:sp>
      <p:sp>
        <p:nvSpPr>
          <p:cNvPr id="7" name="Shape 3"/>
          <p:cNvSpPr/>
          <p:nvPr/>
        </p:nvSpPr>
        <p:spPr>
          <a:xfrm>
            <a:off x="2053182" y="3403529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40566" y="2590"/>
                </a:moveTo>
                <a:cubicBezTo>
                  <a:pt x="236815" y="893"/>
                  <a:pt x="232797" y="0"/>
                  <a:pt x="228600" y="0"/>
                </a:cubicBezTo>
                <a:cubicBezTo>
                  <a:pt x="224403" y="0"/>
                  <a:pt x="220385" y="893"/>
                  <a:pt x="216634" y="2590"/>
                </a:cubicBezTo>
                <a:lnTo>
                  <a:pt x="48488" y="73938"/>
                </a:lnTo>
                <a:cubicBezTo>
                  <a:pt x="28843" y="82242"/>
                  <a:pt x="14198" y="101620"/>
                  <a:pt x="14288" y="125016"/>
                </a:cubicBezTo>
                <a:cubicBezTo>
                  <a:pt x="14734" y="213598"/>
                  <a:pt x="51167" y="375672"/>
                  <a:pt x="205026" y="449342"/>
                </a:cubicBezTo>
                <a:cubicBezTo>
                  <a:pt x="219938" y="456486"/>
                  <a:pt x="237262" y="456486"/>
                  <a:pt x="252174" y="449342"/>
                </a:cubicBezTo>
                <a:cubicBezTo>
                  <a:pt x="406122" y="375672"/>
                  <a:pt x="442555" y="213598"/>
                  <a:pt x="442913" y="125016"/>
                </a:cubicBezTo>
                <a:cubicBezTo>
                  <a:pt x="443002" y="101620"/>
                  <a:pt x="428357" y="82242"/>
                  <a:pt x="408712" y="73938"/>
                </a:cubicBezTo>
                <a:lnTo>
                  <a:pt x="240566" y="2590"/>
                </a:lnTo>
                <a:close/>
                <a:moveTo>
                  <a:pt x="222885" y="163860"/>
                </a:moveTo>
                <a:lnTo>
                  <a:pt x="228600" y="171450"/>
                </a:lnTo>
                <a:lnTo>
                  <a:pt x="234315" y="163860"/>
                </a:lnTo>
                <a:cubicBezTo>
                  <a:pt x="244227" y="150644"/>
                  <a:pt x="259765" y="142875"/>
                  <a:pt x="276195" y="142875"/>
                </a:cubicBezTo>
                <a:cubicBezTo>
                  <a:pt x="305127" y="142875"/>
                  <a:pt x="328613" y="166360"/>
                  <a:pt x="328613" y="195292"/>
                </a:cubicBezTo>
                <a:lnTo>
                  <a:pt x="328613" y="200025"/>
                </a:lnTo>
                <a:cubicBezTo>
                  <a:pt x="328613" y="243870"/>
                  <a:pt x="269855" y="287625"/>
                  <a:pt x="242441" y="305663"/>
                </a:cubicBezTo>
                <a:cubicBezTo>
                  <a:pt x="233958" y="311200"/>
                  <a:pt x="223242" y="311200"/>
                  <a:pt x="214848" y="305663"/>
                </a:cubicBezTo>
                <a:cubicBezTo>
                  <a:pt x="187434" y="287625"/>
                  <a:pt x="128677" y="243780"/>
                  <a:pt x="128677" y="200025"/>
                </a:cubicBezTo>
                <a:lnTo>
                  <a:pt x="128677" y="195292"/>
                </a:lnTo>
                <a:cubicBezTo>
                  <a:pt x="128677" y="166360"/>
                  <a:pt x="152162" y="142875"/>
                  <a:pt x="181094" y="142875"/>
                </a:cubicBezTo>
                <a:cubicBezTo>
                  <a:pt x="197614" y="142875"/>
                  <a:pt x="213152" y="150644"/>
                  <a:pt x="222974" y="163860"/>
                </a:cubicBezTo>
                <a:close/>
              </a:path>
            </a:pathLst>
          </a:custGeom>
          <a:solidFill>
            <a:srgbClr val="94826E"/>
          </a:solidFill>
        </p:spPr>
      </p:sp>
      <p:sp>
        <p:nvSpPr>
          <p:cNvPr id="8" name="Text 4"/>
          <p:cNvSpPr/>
          <p:nvPr/>
        </p:nvSpPr>
        <p:spPr>
          <a:xfrm>
            <a:off x="910147" y="3962242"/>
            <a:ext cx="27432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94826E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复原</a:t>
            </a:r>
            <a:endParaRPr lang="en-US" sz="1600" dirty="0"/>
          </a:p>
        </p:txBody>
      </p:sp>
      <p:sp>
        <p:nvSpPr>
          <p:cNvPr id="9" name="Text 5"/>
          <p:cNvSpPr/>
          <p:nvPr/>
        </p:nvSpPr>
        <p:spPr>
          <a:xfrm>
            <a:off x="935547" y="4317913"/>
            <a:ext cx="26924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从打击中恢复</a:t>
            </a:r>
            <a:endParaRPr lang="en-US" sz="1600" dirty="0"/>
          </a:p>
        </p:txBody>
      </p:sp>
      <p:sp>
        <p:nvSpPr>
          <p:cNvPr id="10" name="Shape 6"/>
          <p:cNvSpPr/>
          <p:nvPr/>
        </p:nvSpPr>
        <p:spPr>
          <a:xfrm>
            <a:off x="4148618" y="2845082"/>
            <a:ext cx="3898900" cy="1930400"/>
          </a:xfrm>
          <a:custGeom>
            <a:avLst/>
            <a:gdLst/>
            <a:ahLst/>
            <a:cxnLst/>
            <a:rect l="l" t="t" r="r" b="b"/>
            <a:pathLst>
              <a:path w="3898900" h="1930400">
                <a:moveTo>
                  <a:pt x="101597" y="0"/>
                </a:moveTo>
                <a:lnTo>
                  <a:pt x="3797303" y="0"/>
                </a:lnTo>
                <a:cubicBezTo>
                  <a:pt x="3853413" y="0"/>
                  <a:pt x="3898900" y="45487"/>
                  <a:pt x="3898900" y="101597"/>
                </a:cubicBezTo>
                <a:lnTo>
                  <a:pt x="3898900" y="1828803"/>
                </a:lnTo>
                <a:cubicBezTo>
                  <a:pt x="3898900" y="1884913"/>
                  <a:pt x="3853413" y="1930400"/>
                  <a:pt x="3797303" y="1930400"/>
                </a:cubicBezTo>
                <a:lnTo>
                  <a:pt x="101597" y="1930400"/>
                </a:lnTo>
                <a:cubicBezTo>
                  <a:pt x="45487" y="1930400"/>
                  <a:pt x="0" y="1884913"/>
                  <a:pt x="0" y="18288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A33C2F">
              <a:alpha val="10196"/>
            </a:srgbClr>
          </a:solidFill>
        </p:spPr>
      </p:sp>
      <p:sp>
        <p:nvSpPr>
          <p:cNvPr id="11" name="Shape 7"/>
          <p:cNvSpPr/>
          <p:nvPr/>
        </p:nvSpPr>
        <p:spPr>
          <a:xfrm>
            <a:off x="5791172" y="3149789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255865" y="16788"/>
                </a:moveTo>
                <a:cubicBezTo>
                  <a:pt x="240506" y="18098"/>
                  <a:pt x="228600" y="30956"/>
                  <a:pt x="228600" y="46434"/>
                </a:cubicBezTo>
                <a:cubicBezTo>
                  <a:pt x="228600" y="62865"/>
                  <a:pt x="241935" y="76200"/>
                  <a:pt x="258366" y="76200"/>
                </a:cubicBezTo>
                <a:lnTo>
                  <a:pt x="438150" y="76200"/>
                </a:lnTo>
                <a:cubicBezTo>
                  <a:pt x="448628" y="76200"/>
                  <a:pt x="457200" y="67628"/>
                  <a:pt x="457200" y="57150"/>
                </a:cubicBezTo>
                <a:lnTo>
                  <a:pt x="457200" y="20717"/>
                </a:lnTo>
                <a:cubicBezTo>
                  <a:pt x="457200" y="9525"/>
                  <a:pt x="447675" y="833"/>
                  <a:pt x="436602" y="1667"/>
                </a:cubicBezTo>
                <a:lnTo>
                  <a:pt x="255865" y="16788"/>
                </a:lnTo>
                <a:close/>
                <a:moveTo>
                  <a:pt x="247650" y="133350"/>
                </a:moveTo>
                <a:cubicBezTo>
                  <a:pt x="247650" y="185976"/>
                  <a:pt x="290274" y="228600"/>
                  <a:pt x="342900" y="228600"/>
                </a:cubicBezTo>
                <a:cubicBezTo>
                  <a:pt x="395526" y="228600"/>
                  <a:pt x="438150" y="185976"/>
                  <a:pt x="438150" y="133350"/>
                </a:cubicBezTo>
                <a:cubicBezTo>
                  <a:pt x="438150" y="126802"/>
                  <a:pt x="437436" y="120491"/>
                  <a:pt x="436245" y="114300"/>
                </a:cubicBezTo>
                <a:lnTo>
                  <a:pt x="249555" y="114300"/>
                </a:lnTo>
                <a:cubicBezTo>
                  <a:pt x="248364" y="120491"/>
                  <a:pt x="247650" y="126802"/>
                  <a:pt x="247650" y="133350"/>
                </a:cubicBezTo>
                <a:close/>
                <a:moveTo>
                  <a:pt x="47625" y="266700"/>
                </a:moveTo>
                <a:cubicBezTo>
                  <a:pt x="21312" y="266700"/>
                  <a:pt x="0" y="288012"/>
                  <a:pt x="0" y="314325"/>
                </a:cubicBezTo>
                <a:cubicBezTo>
                  <a:pt x="0" y="340638"/>
                  <a:pt x="21312" y="361950"/>
                  <a:pt x="47625" y="361950"/>
                </a:cubicBezTo>
                <a:lnTo>
                  <a:pt x="228600" y="361950"/>
                </a:lnTo>
                <a:lnTo>
                  <a:pt x="228600" y="468392"/>
                </a:lnTo>
                <a:lnTo>
                  <a:pt x="422434" y="274558"/>
                </a:lnTo>
                <a:cubicBezTo>
                  <a:pt x="406598" y="269438"/>
                  <a:pt x="389930" y="266819"/>
                  <a:pt x="372904" y="266819"/>
                </a:cubicBezTo>
                <a:lnTo>
                  <a:pt x="47625" y="266700"/>
                </a:lnTo>
                <a:close/>
                <a:moveTo>
                  <a:pt x="459224" y="291584"/>
                </a:moveTo>
                <a:lnTo>
                  <a:pt x="255508" y="495300"/>
                </a:lnTo>
                <a:lnTo>
                  <a:pt x="457200" y="495300"/>
                </a:lnTo>
                <a:lnTo>
                  <a:pt x="457200" y="440174"/>
                </a:lnTo>
                <a:lnTo>
                  <a:pt x="521018" y="548045"/>
                </a:lnTo>
                <a:cubicBezTo>
                  <a:pt x="534353" y="570667"/>
                  <a:pt x="563642" y="578167"/>
                  <a:pt x="586264" y="564833"/>
                </a:cubicBezTo>
                <a:cubicBezTo>
                  <a:pt x="608886" y="551498"/>
                  <a:pt x="616387" y="522208"/>
                  <a:pt x="603052" y="499586"/>
                </a:cubicBezTo>
                <a:lnTo>
                  <a:pt x="512326" y="346234"/>
                </a:lnTo>
                <a:cubicBezTo>
                  <a:pt x="498991" y="323612"/>
                  <a:pt x="480655" y="305157"/>
                  <a:pt x="459224" y="291584"/>
                </a:cubicBezTo>
                <a:close/>
                <a:moveTo>
                  <a:pt x="228600" y="533400"/>
                </a:moveTo>
                <a:lnTo>
                  <a:pt x="228600" y="571500"/>
                </a:lnTo>
                <a:cubicBezTo>
                  <a:pt x="228600" y="592574"/>
                  <a:pt x="245626" y="609600"/>
                  <a:pt x="266700" y="609600"/>
                </a:cubicBezTo>
                <a:lnTo>
                  <a:pt x="419100" y="609600"/>
                </a:lnTo>
                <a:cubicBezTo>
                  <a:pt x="440174" y="609600"/>
                  <a:pt x="457200" y="592574"/>
                  <a:pt x="457200" y="571500"/>
                </a:cubicBezTo>
                <a:lnTo>
                  <a:pt x="457200" y="533400"/>
                </a:lnTo>
                <a:lnTo>
                  <a:pt x="228600" y="533400"/>
                </a:lnTo>
                <a:close/>
              </a:path>
            </a:pathLst>
          </a:custGeom>
          <a:solidFill>
            <a:srgbClr val="A33C2F"/>
          </a:solidFill>
        </p:spPr>
      </p:sp>
      <p:sp>
        <p:nvSpPr>
          <p:cNvPr id="12" name="Text 8"/>
          <p:cNvSpPr/>
          <p:nvPr/>
        </p:nvSpPr>
        <p:spPr>
          <a:xfrm>
            <a:off x="4326322" y="3860856"/>
            <a:ext cx="35433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A33C2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抗逆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4364422" y="4216388"/>
            <a:ext cx="3467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在压力下坚韧</a:t>
            </a:r>
            <a:endParaRPr lang="en-US" sz="1600" dirty="0"/>
          </a:p>
        </p:txBody>
      </p:sp>
      <p:sp>
        <p:nvSpPr>
          <p:cNvPr id="14" name="Shape 10"/>
          <p:cNvSpPr/>
          <p:nvPr/>
        </p:nvSpPr>
        <p:spPr>
          <a:xfrm>
            <a:off x="8449723" y="3200347"/>
            <a:ext cx="2921000" cy="1574800"/>
          </a:xfrm>
          <a:custGeom>
            <a:avLst/>
            <a:gdLst/>
            <a:ahLst/>
            <a:cxnLst/>
            <a:rect l="l" t="t" r="r" b="b"/>
            <a:pathLst>
              <a:path w="2921000" h="1574800">
                <a:moveTo>
                  <a:pt x="101606" y="0"/>
                </a:moveTo>
                <a:lnTo>
                  <a:pt x="2819394" y="0"/>
                </a:lnTo>
                <a:cubicBezTo>
                  <a:pt x="2875509" y="0"/>
                  <a:pt x="2921000" y="45491"/>
                  <a:pt x="2921000" y="101606"/>
                </a:cubicBezTo>
                <a:lnTo>
                  <a:pt x="2921000" y="1473194"/>
                </a:lnTo>
                <a:cubicBezTo>
                  <a:pt x="2921000" y="1529309"/>
                  <a:pt x="2875509" y="1574800"/>
                  <a:pt x="2819394" y="1574800"/>
                </a:cubicBezTo>
                <a:lnTo>
                  <a:pt x="101606" y="1574800"/>
                </a:lnTo>
                <a:cubicBezTo>
                  <a:pt x="45491" y="1574800"/>
                  <a:pt x="0" y="1529309"/>
                  <a:pt x="0" y="1473194"/>
                </a:cubicBezTo>
                <a:lnTo>
                  <a:pt x="0" y="101606"/>
                </a:lnTo>
                <a:cubicBezTo>
                  <a:pt x="0" y="45528"/>
                  <a:pt x="45528" y="0"/>
                  <a:pt x="101606" y="0"/>
                </a:cubicBezTo>
                <a:close/>
              </a:path>
            </a:pathLst>
          </a:custGeom>
          <a:solidFill>
            <a:srgbClr val="C49C5D">
              <a:alpha val="10196"/>
            </a:srgbClr>
          </a:solidFill>
        </p:spPr>
      </p:sp>
      <p:sp>
        <p:nvSpPr>
          <p:cNvPr id="15" name="Shape 11"/>
          <p:cNvSpPr/>
          <p:nvPr/>
        </p:nvSpPr>
        <p:spPr>
          <a:xfrm>
            <a:off x="9681639" y="3403529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457200" y="28575"/>
                </a:moveTo>
                <a:cubicBezTo>
                  <a:pt x="457200" y="125105"/>
                  <a:pt x="388799" y="205651"/>
                  <a:pt x="297894" y="224492"/>
                </a:cubicBezTo>
                <a:cubicBezTo>
                  <a:pt x="290840" y="172611"/>
                  <a:pt x="267533" y="125909"/>
                  <a:pt x="233154" y="89743"/>
                </a:cubicBezTo>
                <a:cubicBezTo>
                  <a:pt x="268962" y="35719"/>
                  <a:pt x="330309" y="0"/>
                  <a:pt x="400050" y="0"/>
                </a:cubicBezTo>
                <a:lnTo>
                  <a:pt x="428625" y="0"/>
                </a:lnTo>
                <a:cubicBezTo>
                  <a:pt x="444431" y="0"/>
                  <a:pt x="457200" y="12769"/>
                  <a:pt x="457200" y="28575"/>
                </a:cubicBezTo>
                <a:close/>
                <a:moveTo>
                  <a:pt x="0" y="85725"/>
                </a:moveTo>
                <a:cubicBezTo>
                  <a:pt x="0" y="69919"/>
                  <a:pt x="12769" y="57150"/>
                  <a:pt x="28575" y="57150"/>
                </a:cubicBezTo>
                <a:lnTo>
                  <a:pt x="57150" y="57150"/>
                </a:lnTo>
                <a:cubicBezTo>
                  <a:pt x="167610" y="57150"/>
                  <a:pt x="257175" y="146715"/>
                  <a:pt x="257175" y="257175"/>
                </a:cubicBezTo>
                <a:lnTo>
                  <a:pt x="257175" y="428625"/>
                </a:lnTo>
                <a:cubicBezTo>
                  <a:pt x="257175" y="444431"/>
                  <a:pt x="244406" y="457200"/>
                  <a:pt x="228600" y="457200"/>
                </a:cubicBezTo>
                <a:cubicBezTo>
                  <a:pt x="212794" y="457200"/>
                  <a:pt x="200025" y="444431"/>
                  <a:pt x="200025" y="428625"/>
                </a:cubicBezTo>
                <a:lnTo>
                  <a:pt x="200025" y="285750"/>
                </a:lnTo>
                <a:cubicBezTo>
                  <a:pt x="89565" y="285750"/>
                  <a:pt x="0" y="196185"/>
                  <a:pt x="0" y="85725"/>
                </a:cubicBezTo>
                <a:close/>
              </a:path>
            </a:pathLst>
          </a:custGeom>
          <a:solidFill>
            <a:srgbClr val="C49C5D"/>
          </a:solidFill>
        </p:spPr>
      </p:sp>
      <p:sp>
        <p:nvSpPr>
          <p:cNvPr id="16" name="Text 12"/>
          <p:cNvSpPr/>
          <p:nvPr/>
        </p:nvSpPr>
        <p:spPr>
          <a:xfrm>
            <a:off x="8538604" y="3962242"/>
            <a:ext cx="27432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C49C5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成长</a:t>
            </a:r>
            <a:endParaRPr lang="en-US" sz="1600" dirty="0"/>
          </a:p>
        </p:txBody>
      </p:sp>
      <p:sp>
        <p:nvSpPr>
          <p:cNvPr id="17" name="Text 13"/>
          <p:cNvSpPr/>
          <p:nvPr/>
        </p:nvSpPr>
        <p:spPr>
          <a:xfrm>
            <a:off x="8564004" y="4317913"/>
            <a:ext cx="26924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因挫折而更强</a:t>
            </a:r>
            <a:endParaRPr lang="en-US" sz="1600" dirty="0"/>
          </a:p>
        </p:txBody>
      </p:sp>
      <p:sp>
        <p:nvSpPr>
          <p:cNvPr id="18" name="Shape 14"/>
          <p:cNvSpPr/>
          <p:nvPr/>
        </p:nvSpPr>
        <p:spPr>
          <a:xfrm>
            <a:off x="3354461" y="5181467"/>
            <a:ext cx="5486400" cy="609600"/>
          </a:xfrm>
          <a:custGeom>
            <a:avLst/>
            <a:gdLst/>
            <a:ahLst/>
            <a:cxnLst/>
            <a:rect l="l" t="t" r="r" b="b"/>
            <a:pathLst>
              <a:path w="5486400" h="609600">
                <a:moveTo>
                  <a:pt x="101602" y="0"/>
                </a:moveTo>
                <a:lnTo>
                  <a:pt x="5384798" y="0"/>
                </a:lnTo>
                <a:cubicBezTo>
                  <a:pt x="5440911" y="0"/>
                  <a:pt x="5486400" y="45489"/>
                  <a:pt x="5486400" y="101602"/>
                </a:cubicBezTo>
                <a:lnTo>
                  <a:pt x="5486400" y="507998"/>
                </a:lnTo>
                <a:cubicBezTo>
                  <a:pt x="5486400" y="564111"/>
                  <a:pt x="5440911" y="609600"/>
                  <a:pt x="5384798" y="609600"/>
                </a:cubicBezTo>
                <a:lnTo>
                  <a:pt x="101602" y="609600"/>
                </a:lnTo>
                <a:cubicBezTo>
                  <a:pt x="45489" y="609600"/>
                  <a:pt x="0" y="564111"/>
                  <a:pt x="0" y="5079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A33C2F">
              <a:alpha val="80000"/>
            </a:srgbClr>
          </a:solidFill>
        </p:spPr>
      </p:sp>
      <p:sp>
        <p:nvSpPr>
          <p:cNvPr id="19" name="Text 15"/>
          <p:cNvSpPr/>
          <p:nvPr/>
        </p:nvSpPr>
        <p:spPr>
          <a:xfrm>
            <a:off x="3405213" y="5333820"/>
            <a:ext cx="5384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韧性并非天生，而是可以后天习得的“心理免疫系统”。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53744" y="1980912"/>
            <a:ext cx="10711600" cy="4419983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2025064" y="1523792"/>
            <a:ext cx="76581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32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韧性如水：如何行动</a:t>
            </a:r>
            <a:endParaRPr lang="zh-CN" altLang="en-US" sz="3200" b="1" dirty="0">
              <a:solidFill>
                <a:srgbClr val="A53835"/>
              </a:solidFill>
              <a:latin typeface="思源宋体 CN Heavy" panose="02020900000000000000" charset="-122"/>
              <a:ea typeface="思源宋体 CN Heavy" panose="02020900000000000000" charset="-122"/>
              <a:cs typeface="微软雅黑" pitchFamily="34" charset="-120"/>
            </a:endParaRPr>
          </a:p>
        </p:txBody>
      </p:sp>
      <p:sp>
        <p:nvSpPr>
          <p:cNvPr id="6" name="Text 1"/>
          <p:cNvSpPr/>
          <p:nvPr/>
        </p:nvSpPr>
        <p:spPr>
          <a:xfrm>
            <a:off x="2419399" y="2158767"/>
            <a:ext cx="787146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四种主要的情绪调节策略：情境改变、注意力部署、认知改变和反应调节。</a:t>
            </a:r>
            <a:endParaRPr lang="en-US" sz="1800" b="1" dirty="0">
              <a:solidFill>
                <a:srgbClr val="3D3D3D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7" name="Shape 2"/>
          <p:cNvSpPr/>
          <p:nvPr/>
        </p:nvSpPr>
        <p:spPr>
          <a:xfrm>
            <a:off x="4656504" y="284454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94826E">
              <a:alpha val="20000"/>
            </a:srgbClr>
          </a:solidFill>
        </p:spPr>
      </p:sp>
      <p:sp>
        <p:nvSpPr>
          <p:cNvPr id="8" name="Shape 3"/>
          <p:cNvSpPr/>
          <p:nvPr/>
        </p:nvSpPr>
        <p:spPr>
          <a:xfrm>
            <a:off x="4770768" y="2996893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190500" y="9525"/>
                </a:moveTo>
                <a:cubicBezTo>
                  <a:pt x="224670" y="9525"/>
                  <a:pt x="252413" y="37267"/>
                  <a:pt x="252413" y="71438"/>
                </a:cubicBezTo>
                <a:cubicBezTo>
                  <a:pt x="252413" y="105608"/>
                  <a:pt x="224670" y="133350"/>
                  <a:pt x="190500" y="133350"/>
                </a:cubicBezTo>
                <a:cubicBezTo>
                  <a:pt x="156330" y="133350"/>
                  <a:pt x="128588" y="105608"/>
                  <a:pt x="128588" y="71438"/>
                </a:cubicBezTo>
                <a:cubicBezTo>
                  <a:pt x="128588" y="37267"/>
                  <a:pt x="156330" y="9525"/>
                  <a:pt x="190500" y="9525"/>
                </a:cubicBezTo>
                <a:close/>
                <a:moveTo>
                  <a:pt x="57150" y="52388"/>
                </a:moveTo>
                <a:cubicBezTo>
                  <a:pt x="80806" y="52388"/>
                  <a:pt x="100013" y="71594"/>
                  <a:pt x="100013" y="95250"/>
                </a:cubicBezTo>
                <a:cubicBezTo>
                  <a:pt x="100013" y="118906"/>
                  <a:pt x="80806" y="138113"/>
                  <a:pt x="57150" y="138113"/>
                </a:cubicBezTo>
                <a:cubicBezTo>
                  <a:pt x="33494" y="138113"/>
                  <a:pt x="14288" y="118906"/>
                  <a:pt x="14288" y="95250"/>
                </a:cubicBezTo>
                <a:cubicBezTo>
                  <a:pt x="14288" y="71594"/>
                  <a:pt x="33494" y="52388"/>
                  <a:pt x="57150" y="52388"/>
                </a:cubicBezTo>
                <a:close/>
                <a:moveTo>
                  <a:pt x="0" y="247650"/>
                </a:moveTo>
                <a:cubicBezTo>
                  <a:pt x="0" y="205561"/>
                  <a:pt x="34111" y="171450"/>
                  <a:pt x="76200" y="171450"/>
                </a:cubicBezTo>
                <a:cubicBezTo>
                  <a:pt x="83820" y="171450"/>
                  <a:pt x="91202" y="172581"/>
                  <a:pt x="98167" y="174665"/>
                </a:cubicBezTo>
                <a:cubicBezTo>
                  <a:pt x="78581" y="196572"/>
                  <a:pt x="66675" y="225504"/>
                  <a:pt x="66675" y="257175"/>
                </a:cubicBezTo>
                <a:lnTo>
                  <a:pt x="66675" y="266700"/>
                </a:lnTo>
                <a:cubicBezTo>
                  <a:pt x="66675" y="273487"/>
                  <a:pt x="68104" y="279916"/>
                  <a:pt x="70664" y="285750"/>
                </a:cubicBezTo>
                <a:lnTo>
                  <a:pt x="19050" y="285750"/>
                </a:lnTo>
                <a:cubicBezTo>
                  <a:pt x="8513" y="285750"/>
                  <a:pt x="0" y="277237"/>
                  <a:pt x="0" y="266700"/>
                </a:cubicBezTo>
                <a:lnTo>
                  <a:pt x="0" y="247650"/>
                </a:lnTo>
                <a:close/>
                <a:moveTo>
                  <a:pt x="310336" y="285750"/>
                </a:moveTo>
                <a:cubicBezTo>
                  <a:pt x="312896" y="279916"/>
                  <a:pt x="314325" y="273487"/>
                  <a:pt x="314325" y="266700"/>
                </a:cubicBezTo>
                <a:lnTo>
                  <a:pt x="314325" y="257175"/>
                </a:lnTo>
                <a:cubicBezTo>
                  <a:pt x="314325" y="225504"/>
                  <a:pt x="302419" y="196572"/>
                  <a:pt x="282833" y="174665"/>
                </a:cubicBezTo>
                <a:cubicBezTo>
                  <a:pt x="289798" y="172581"/>
                  <a:pt x="297180" y="171450"/>
                  <a:pt x="304800" y="171450"/>
                </a:cubicBezTo>
                <a:cubicBezTo>
                  <a:pt x="346889" y="171450"/>
                  <a:pt x="381000" y="205561"/>
                  <a:pt x="381000" y="247650"/>
                </a:cubicBezTo>
                <a:lnTo>
                  <a:pt x="381000" y="266700"/>
                </a:lnTo>
                <a:cubicBezTo>
                  <a:pt x="381000" y="277237"/>
                  <a:pt x="372487" y="285750"/>
                  <a:pt x="361950" y="285750"/>
                </a:cubicBezTo>
                <a:lnTo>
                  <a:pt x="310336" y="285750"/>
                </a:lnTo>
                <a:close/>
                <a:moveTo>
                  <a:pt x="280987" y="95250"/>
                </a:moveTo>
                <a:cubicBezTo>
                  <a:pt x="280987" y="71594"/>
                  <a:pt x="300194" y="52388"/>
                  <a:pt x="323850" y="52388"/>
                </a:cubicBezTo>
                <a:cubicBezTo>
                  <a:pt x="347506" y="52388"/>
                  <a:pt x="366712" y="71594"/>
                  <a:pt x="366712" y="95250"/>
                </a:cubicBezTo>
                <a:cubicBezTo>
                  <a:pt x="366712" y="118906"/>
                  <a:pt x="347506" y="138113"/>
                  <a:pt x="323850" y="138113"/>
                </a:cubicBezTo>
                <a:cubicBezTo>
                  <a:pt x="300194" y="138113"/>
                  <a:pt x="280987" y="118906"/>
                  <a:pt x="280987" y="95250"/>
                </a:cubicBezTo>
                <a:close/>
                <a:moveTo>
                  <a:pt x="95250" y="257175"/>
                </a:moveTo>
                <a:cubicBezTo>
                  <a:pt x="95250" y="204549"/>
                  <a:pt x="137874" y="161925"/>
                  <a:pt x="190500" y="161925"/>
                </a:cubicBezTo>
                <a:cubicBezTo>
                  <a:pt x="243126" y="161925"/>
                  <a:pt x="285750" y="204549"/>
                  <a:pt x="285750" y="257175"/>
                </a:cubicBezTo>
                <a:lnTo>
                  <a:pt x="285750" y="266700"/>
                </a:lnTo>
                <a:cubicBezTo>
                  <a:pt x="285750" y="277237"/>
                  <a:pt x="277237" y="285750"/>
                  <a:pt x="266700" y="285750"/>
                </a:cubicBezTo>
                <a:lnTo>
                  <a:pt x="114300" y="285750"/>
                </a:lnTo>
                <a:cubicBezTo>
                  <a:pt x="103763" y="285750"/>
                  <a:pt x="95250" y="277237"/>
                  <a:pt x="95250" y="266700"/>
                </a:cubicBezTo>
                <a:lnTo>
                  <a:pt x="95250" y="257175"/>
                </a:lnTo>
                <a:close/>
              </a:path>
            </a:pathLst>
          </a:custGeom>
          <a:solidFill>
            <a:srgbClr val="94826E"/>
          </a:solidFill>
        </p:spPr>
      </p:sp>
      <p:sp>
        <p:nvSpPr>
          <p:cNvPr id="9" name="Text 4"/>
          <p:cNvSpPr/>
          <p:nvPr/>
        </p:nvSpPr>
        <p:spPr>
          <a:xfrm>
            <a:off x="5469230" y="2844540"/>
            <a:ext cx="66929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rgbClr val="94826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情景改变</a:t>
            </a:r>
            <a:r>
              <a:rPr lang="en-US" sz="1800" b="1" dirty="0">
                <a:solidFill>
                  <a:srgbClr val="94826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(就下·汇聚)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 5"/>
          <p:cNvSpPr/>
          <p:nvPr/>
        </p:nvSpPr>
        <p:spPr>
          <a:xfrm>
            <a:off x="5469230" y="3098611"/>
            <a:ext cx="64643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主动改变或选择环境，以减少负面情绪或增加积极情绪</a:t>
            </a:r>
            <a:endParaRPr lang="en-US" sz="1400" dirty="0">
              <a:solidFill>
                <a:srgbClr val="3D3D3D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1" name="Shape 6"/>
          <p:cNvSpPr/>
          <p:nvPr/>
        </p:nvSpPr>
        <p:spPr>
          <a:xfrm>
            <a:off x="4656504" y="3708214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A33C2F">
              <a:alpha val="20000"/>
            </a:srgbClr>
          </a:solidFill>
        </p:spPr>
      </p:sp>
      <p:sp>
        <p:nvSpPr>
          <p:cNvPr id="12" name="Shape 7"/>
          <p:cNvSpPr/>
          <p:nvPr/>
        </p:nvSpPr>
        <p:spPr>
          <a:xfrm>
            <a:off x="4808868" y="3860564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71438" y="33338"/>
                </a:moveTo>
                <a:cubicBezTo>
                  <a:pt x="71438" y="14942"/>
                  <a:pt x="86380" y="0"/>
                  <a:pt x="104775" y="0"/>
                </a:cubicBezTo>
                <a:lnTo>
                  <a:pt x="119062" y="0"/>
                </a:lnTo>
                <a:cubicBezTo>
                  <a:pt x="129600" y="0"/>
                  <a:pt x="138113" y="8513"/>
                  <a:pt x="138113" y="19050"/>
                </a:cubicBezTo>
                <a:lnTo>
                  <a:pt x="138113" y="285750"/>
                </a:lnTo>
                <a:cubicBezTo>
                  <a:pt x="138113" y="296287"/>
                  <a:pt x="129600" y="304800"/>
                  <a:pt x="119062" y="304800"/>
                </a:cubicBezTo>
                <a:lnTo>
                  <a:pt x="100013" y="304800"/>
                </a:lnTo>
                <a:cubicBezTo>
                  <a:pt x="82272" y="304800"/>
                  <a:pt x="67330" y="292656"/>
                  <a:pt x="63103" y="276225"/>
                </a:cubicBezTo>
                <a:cubicBezTo>
                  <a:pt x="62686" y="276225"/>
                  <a:pt x="62329" y="276225"/>
                  <a:pt x="61912" y="276225"/>
                </a:cubicBezTo>
                <a:cubicBezTo>
                  <a:pt x="35600" y="276225"/>
                  <a:pt x="14288" y="254913"/>
                  <a:pt x="14288" y="228600"/>
                </a:cubicBezTo>
                <a:cubicBezTo>
                  <a:pt x="14288" y="217884"/>
                  <a:pt x="17859" y="208002"/>
                  <a:pt x="23813" y="200025"/>
                </a:cubicBezTo>
                <a:cubicBezTo>
                  <a:pt x="12263" y="191333"/>
                  <a:pt x="4763" y="177522"/>
                  <a:pt x="4763" y="161925"/>
                </a:cubicBezTo>
                <a:cubicBezTo>
                  <a:pt x="4763" y="143530"/>
                  <a:pt x="15240" y="127516"/>
                  <a:pt x="30480" y="119598"/>
                </a:cubicBezTo>
                <a:cubicBezTo>
                  <a:pt x="26253" y="112455"/>
                  <a:pt x="23813" y="104120"/>
                  <a:pt x="23813" y="95250"/>
                </a:cubicBezTo>
                <a:cubicBezTo>
                  <a:pt x="23813" y="68937"/>
                  <a:pt x="45125" y="47625"/>
                  <a:pt x="71438" y="47625"/>
                </a:cubicBezTo>
                <a:lnTo>
                  <a:pt x="71438" y="33338"/>
                </a:lnTo>
                <a:close/>
                <a:moveTo>
                  <a:pt x="233363" y="33338"/>
                </a:moveTo>
                <a:lnTo>
                  <a:pt x="233363" y="47625"/>
                </a:lnTo>
                <a:cubicBezTo>
                  <a:pt x="259675" y="47625"/>
                  <a:pt x="280987" y="68937"/>
                  <a:pt x="280987" y="95250"/>
                </a:cubicBezTo>
                <a:cubicBezTo>
                  <a:pt x="280987" y="104180"/>
                  <a:pt x="278547" y="112514"/>
                  <a:pt x="274320" y="119598"/>
                </a:cubicBezTo>
                <a:cubicBezTo>
                  <a:pt x="289620" y="127516"/>
                  <a:pt x="300038" y="143470"/>
                  <a:pt x="300038" y="161925"/>
                </a:cubicBezTo>
                <a:cubicBezTo>
                  <a:pt x="300038" y="177522"/>
                  <a:pt x="292537" y="191333"/>
                  <a:pt x="280987" y="200025"/>
                </a:cubicBezTo>
                <a:cubicBezTo>
                  <a:pt x="286941" y="208002"/>
                  <a:pt x="290513" y="217884"/>
                  <a:pt x="290513" y="228600"/>
                </a:cubicBezTo>
                <a:cubicBezTo>
                  <a:pt x="290513" y="254913"/>
                  <a:pt x="269200" y="276225"/>
                  <a:pt x="242888" y="276225"/>
                </a:cubicBezTo>
                <a:cubicBezTo>
                  <a:pt x="242471" y="276225"/>
                  <a:pt x="242114" y="276225"/>
                  <a:pt x="241697" y="276225"/>
                </a:cubicBezTo>
                <a:cubicBezTo>
                  <a:pt x="237470" y="292656"/>
                  <a:pt x="222528" y="304800"/>
                  <a:pt x="204787" y="304800"/>
                </a:cubicBezTo>
                <a:lnTo>
                  <a:pt x="185738" y="304800"/>
                </a:lnTo>
                <a:cubicBezTo>
                  <a:pt x="175200" y="304800"/>
                  <a:pt x="166688" y="296287"/>
                  <a:pt x="166688" y="285750"/>
                </a:cubicBezTo>
                <a:lnTo>
                  <a:pt x="166688" y="19050"/>
                </a:lnTo>
                <a:cubicBezTo>
                  <a:pt x="166688" y="8513"/>
                  <a:pt x="175200" y="0"/>
                  <a:pt x="185738" y="0"/>
                </a:cubicBezTo>
                <a:lnTo>
                  <a:pt x="200025" y="0"/>
                </a:lnTo>
                <a:cubicBezTo>
                  <a:pt x="218420" y="0"/>
                  <a:pt x="233363" y="14942"/>
                  <a:pt x="233363" y="33338"/>
                </a:cubicBezTo>
                <a:close/>
              </a:path>
            </a:pathLst>
          </a:custGeom>
          <a:solidFill>
            <a:srgbClr val="A33C2F"/>
          </a:solidFill>
        </p:spPr>
      </p:sp>
      <p:sp>
        <p:nvSpPr>
          <p:cNvPr id="13" name="Text 8"/>
          <p:cNvSpPr/>
          <p:nvPr/>
        </p:nvSpPr>
        <p:spPr>
          <a:xfrm>
            <a:off x="5469230" y="3784414"/>
            <a:ext cx="6273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A33C2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注意力部署，</a:t>
            </a:r>
            <a:r>
              <a:rPr lang="zh-CN" altLang="en-US" sz="1800" b="1" dirty="0">
                <a:solidFill>
                  <a:srgbClr val="A33C2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反应调节</a:t>
            </a:r>
            <a:r>
              <a:rPr lang="en-US" sz="1800" b="1" dirty="0">
                <a:solidFill>
                  <a:srgbClr val="A33C2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(渗透·适应)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 9"/>
          <p:cNvSpPr/>
          <p:nvPr/>
        </p:nvSpPr>
        <p:spPr>
          <a:xfrm>
            <a:off x="5469230" y="4267082"/>
            <a:ext cx="62230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指将注意力从情绪刺激转移开，或将注意力集中在情绪刺激的某些方面。</a:t>
            </a:r>
            <a:endParaRPr lang="en-US" sz="1400" dirty="0">
              <a:solidFill>
                <a:srgbClr val="3D3D3D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在情绪反应已经产生后，试图改变其表达或体验。</a:t>
            </a:r>
            <a:endParaRPr lang="en-US" sz="1400" dirty="0">
              <a:solidFill>
                <a:srgbClr val="3D3D3D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5" name="Shape 10"/>
          <p:cNvSpPr/>
          <p:nvPr/>
        </p:nvSpPr>
        <p:spPr>
          <a:xfrm>
            <a:off x="4656504" y="4724276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C49C5D">
              <a:alpha val="20000"/>
            </a:srgbClr>
          </a:solidFill>
        </p:spPr>
      </p:sp>
      <p:sp>
        <p:nvSpPr>
          <p:cNvPr id="16" name="Shape 11"/>
          <p:cNvSpPr/>
          <p:nvPr/>
        </p:nvSpPr>
        <p:spPr>
          <a:xfrm>
            <a:off x="4808868" y="4876626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69473" y="20122"/>
                </a:moveTo>
                <a:cubicBezTo>
                  <a:pt x="72152" y="16490"/>
                  <a:pt x="76438" y="14287"/>
                  <a:pt x="80962" y="14287"/>
                </a:cubicBezTo>
                <a:lnTo>
                  <a:pt x="223838" y="14287"/>
                </a:lnTo>
                <a:cubicBezTo>
                  <a:pt x="228362" y="14287"/>
                  <a:pt x="232648" y="16431"/>
                  <a:pt x="235327" y="20122"/>
                </a:cubicBezTo>
                <a:lnTo>
                  <a:pt x="302002" y="110609"/>
                </a:lnTo>
                <a:cubicBezTo>
                  <a:pt x="306050" y="116086"/>
                  <a:pt x="305633" y="123646"/>
                  <a:pt x="301109" y="128707"/>
                </a:cubicBezTo>
                <a:lnTo>
                  <a:pt x="162997" y="281107"/>
                </a:lnTo>
                <a:cubicBezTo>
                  <a:pt x="160318" y="284083"/>
                  <a:pt x="156448" y="285810"/>
                  <a:pt x="152400" y="285810"/>
                </a:cubicBezTo>
                <a:cubicBezTo>
                  <a:pt x="148352" y="285810"/>
                  <a:pt x="144542" y="284083"/>
                  <a:pt x="141803" y="281107"/>
                </a:cubicBezTo>
                <a:lnTo>
                  <a:pt x="3691" y="128707"/>
                </a:lnTo>
                <a:cubicBezTo>
                  <a:pt x="-893" y="123646"/>
                  <a:pt x="-1250" y="116086"/>
                  <a:pt x="2798" y="110609"/>
                </a:cubicBezTo>
                <a:lnTo>
                  <a:pt x="69473" y="20122"/>
                </a:lnTo>
                <a:close/>
                <a:moveTo>
                  <a:pt x="92393" y="43815"/>
                </a:moveTo>
                <a:cubicBezTo>
                  <a:pt x="90428" y="45303"/>
                  <a:pt x="89892" y="47982"/>
                  <a:pt x="91142" y="50066"/>
                </a:cubicBezTo>
                <a:lnTo>
                  <a:pt x="125313" y="107037"/>
                </a:lnTo>
                <a:lnTo>
                  <a:pt x="37683" y="114300"/>
                </a:lnTo>
                <a:cubicBezTo>
                  <a:pt x="35243" y="114479"/>
                  <a:pt x="33338" y="116562"/>
                  <a:pt x="33338" y="119062"/>
                </a:cubicBezTo>
                <a:cubicBezTo>
                  <a:pt x="33338" y="121563"/>
                  <a:pt x="35243" y="123587"/>
                  <a:pt x="37683" y="123825"/>
                </a:cubicBezTo>
                <a:lnTo>
                  <a:pt x="151983" y="133350"/>
                </a:lnTo>
                <a:cubicBezTo>
                  <a:pt x="152221" y="133350"/>
                  <a:pt x="152519" y="133350"/>
                  <a:pt x="152757" y="133350"/>
                </a:cubicBezTo>
                <a:lnTo>
                  <a:pt x="267057" y="123825"/>
                </a:lnTo>
                <a:cubicBezTo>
                  <a:pt x="269498" y="123646"/>
                  <a:pt x="271403" y="121563"/>
                  <a:pt x="271403" y="119062"/>
                </a:cubicBezTo>
                <a:cubicBezTo>
                  <a:pt x="271403" y="116562"/>
                  <a:pt x="269498" y="114538"/>
                  <a:pt x="267057" y="114300"/>
                </a:cubicBezTo>
                <a:lnTo>
                  <a:pt x="179427" y="106978"/>
                </a:lnTo>
                <a:lnTo>
                  <a:pt x="213598" y="50066"/>
                </a:lnTo>
                <a:cubicBezTo>
                  <a:pt x="214848" y="47982"/>
                  <a:pt x="214313" y="45244"/>
                  <a:pt x="212348" y="43815"/>
                </a:cubicBezTo>
                <a:cubicBezTo>
                  <a:pt x="210383" y="42386"/>
                  <a:pt x="207645" y="42624"/>
                  <a:pt x="205978" y="44410"/>
                </a:cubicBezTo>
                <a:lnTo>
                  <a:pt x="152400" y="102513"/>
                </a:lnTo>
                <a:lnTo>
                  <a:pt x="98762" y="44410"/>
                </a:lnTo>
                <a:cubicBezTo>
                  <a:pt x="97095" y="42624"/>
                  <a:pt x="94357" y="42386"/>
                  <a:pt x="92393" y="43815"/>
                </a:cubicBezTo>
                <a:close/>
              </a:path>
            </a:pathLst>
          </a:custGeom>
          <a:solidFill>
            <a:srgbClr val="C49C5D"/>
          </a:solidFill>
        </p:spPr>
      </p:sp>
      <p:sp>
        <p:nvSpPr>
          <p:cNvPr id="17" name="Text 12"/>
          <p:cNvSpPr/>
          <p:nvPr/>
        </p:nvSpPr>
        <p:spPr>
          <a:xfrm>
            <a:off x="5469230" y="4724276"/>
            <a:ext cx="6096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rgbClr val="C49C5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认知改变</a:t>
            </a:r>
            <a:r>
              <a:rPr lang="en-US" sz="1800" b="1" dirty="0">
                <a:solidFill>
                  <a:srgbClr val="C49C5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(润养·升华)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13"/>
          <p:cNvSpPr/>
          <p:nvPr/>
        </p:nvSpPr>
        <p:spPr>
          <a:xfrm>
            <a:off x="5469230" y="5079944"/>
            <a:ext cx="60452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这种策略涉及改变对情境的看法或解释，从而改变其情绪影响。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88060" y="223520"/>
            <a:ext cx="105771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Troy AS, Willroth EC, Shallcross AJ, Giuliani NR, Gross JJ, Mauss IB. Psychological Resilience: An Affect-Regulation Framework.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Annu Rev Psychol.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2023 Jan 18;74:547-576. doi: 10.1146/annurev-psych-020122-041854. Epub 2022 Sep 14. PMID: 36103999; PMCID: PMC12009612.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2997200"/>
            <a:ext cx="3310255" cy="220726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220" y="0"/>
            <a:ext cx="1237615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14629" y="2238087"/>
            <a:ext cx="10711600" cy="4419983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13-15:56:23-d3mb19os8jdo4os5evj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82990" y="0"/>
            <a:ext cx="3566160" cy="6858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3620135" y="2238375"/>
            <a:ext cx="6041390" cy="193230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>
              <a:lnSpc>
                <a:spcPct val="100000"/>
              </a:lnSpc>
            </a:pPr>
            <a:r>
              <a:rPr lang="zh-CN" altLang="en-US" sz="44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融古汇今：如水前行</a:t>
            </a:r>
            <a:endParaRPr lang="en-US" altLang="zh-CN" sz="4400" b="1" dirty="0">
              <a:solidFill>
                <a:srgbClr val="A53835"/>
              </a:solidFill>
              <a:latin typeface="思源宋体 CN Heavy" panose="02020900000000000000" charset="-122"/>
              <a:ea typeface="思源宋体 CN Heavy" panose="02020900000000000000" charset="-122"/>
              <a:cs typeface="微软雅黑" pitchFamily="34" charset="-120"/>
            </a:endParaRPr>
          </a:p>
        </p:txBody>
      </p:sp>
      <p:sp>
        <p:nvSpPr>
          <p:cNvPr id="6" name="Shape 1"/>
          <p:cNvSpPr/>
          <p:nvPr/>
        </p:nvSpPr>
        <p:spPr>
          <a:xfrm>
            <a:off x="796925" y="2237105"/>
            <a:ext cx="1932940" cy="1932940"/>
          </a:xfrm>
          <a:prstGeom prst="ellipse">
            <a:avLst/>
          </a:prstGeom>
          <a:solidFill>
            <a:srgbClr val="000000">
              <a:alpha val="0"/>
            </a:srgbClr>
          </a:solidFill>
          <a:ln w="38100">
            <a:solidFill>
              <a:srgbClr val="9C2111"/>
            </a:solidFill>
            <a:prstDash val="solid"/>
          </a:ln>
        </p:spPr>
      </p:sp>
      <p:sp>
        <p:nvSpPr>
          <p:cNvPr id="7" name="Text 2"/>
          <p:cNvSpPr/>
          <p:nvPr/>
        </p:nvSpPr>
        <p:spPr>
          <a:xfrm>
            <a:off x="796925" y="2237105"/>
            <a:ext cx="1932940" cy="193294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796925" y="2542540"/>
            <a:ext cx="1862455" cy="1330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8000" dirty="0">
                <a:solidFill>
                  <a:srgbClr val="73654D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04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3182600" y="2507490"/>
            <a:ext cx="237852" cy="1356870"/>
          </a:xfrm>
          <a:prstGeom prst="rect">
            <a:avLst/>
          </a:prstGeom>
          <a:solidFill>
            <a:srgbClr val="A53835"/>
          </a:solidFill>
        </p:spPr>
      </p:sp>
      <p:sp>
        <p:nvSpPr>
          <p:cNvPr id="10" name="Text 5"/>
          <p:cNvSpPr/>
          <p:nvPr/>
        </p:nvSpPr>
        <p:spPr>
          <a:xfrm>
            <a:off x="3182600" y="2507490"/>
            <a:ext cx="237852" cy="13568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1" name="Image 3" descr="https://kimi-img.moonshot.cn/pub/slides/slides_tmpl/image/25-10-13-15:56:21-d3mb198s8jdo4os5ev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7315" y="2540"/>
            <a:ext cx="61341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04" y="2646392"/>
            <a:ext cx="10711600" cy="4419983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574797" y="1109294"/>
            <a:ext cx="50419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32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核心回顾</a:t>
            </a:r>
            <a:endParaRPr lang="zh-CN" altLang="en-US" sz="3000" b="1" dirty="0">
              <a:solidFill>
                <a:srgbClr val="A33C2F"/>
              </a:solidFill>
              <a:latin typeface="Noto Sans SC" panose="020B0500000000000000" pitchFamily="34" charset="-122"/>
              <a:ea typeface="Noto Sans SC" panose="020B0500000000000000" pitchFamily="34" charset="-122"/>
              <a:cs typeface="Noto Sans SC" panose="020B0500000000000000" pitchFamily="34" charset="-120"/>
            </a:endParaRPr>
          </a:p>
        </p:txBody>
      </p:sp>
      <p:sp>
        <p:nvSpPr>
          <p:cNvPr id="5" name="Text 1"/>
          <p:cNvSpPr/>
          <p:nvPr/>
        </p:nvSpPr>
        <p:spPr>
          <a:xfrm>
            <a:off x="2781478" y="1735379"/>
            <a:ext cx="6702552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将“我不行”的缺陷叙事，转化为“我正在修炼”的成长叙事。</a:t>
            </a:r>
            <a:endParaRPr lang="en-US" sz="1800" b="1" dirty="0">
              <a:solidFill>
                <a:srgbClr val="3D3D3D"/>
              </a:solidFill>
              <a:latin typeface="微软雅黑" panose="020B0503020204020204" charset="-122"/>
              <a:ea typeface="微软雅黑" panose="020B0503020204020204" charset="-122"/>
              <a:cs typeface="微软雅黑" pitchFamily="34" charset="-120"/>
            </a:endParaRPr>
          </a:p>
        </p:txBody>
      </p:sp>
      <p:sp>
        <p:nvSpPr>
          <p:cNvPr id="14" name="Shape 10"/>
          <p:cNvSpPr/>
          <p:nvPr/>
        </p:nvSpPr>
        <p:spPr>
          <a:xfrm>
            <a:off x="253875" y="5173470"/>
            <a:ext cx="11684000" cy="609600"/>
          </a:xfrm>
          <a:custGeom>
            <a:avLst/>
            <a:gdLst/>
            <a:ahLst/>
            <a:cxnLst/>
            <a:rect l="l" t="t" r="r" b="b"/>
            <a:pathLst>
              <a:path w="11684000" h="609600">
                <a:moveTo>
                  <a:pt x="101602" y="0"/>
                </a:moveTo>
                <a:lnTo>
                  <a:pt x="11582398" y="0"/>
                </a:lnTo>
                <a:cubicBezTo>
                  <a:pt x="11638511" y="0"/>
                  <a:pt x="11684000" y="45489"/>
                  <a:pt x="11684000" y="101602"/>
                </a:cubicBezTo>
                <a:lnTo>
                  <a:pt x="11684000" y="507998"/>
                </a:lnTo>
                <a:cubicBezTo>
                  <a:pt x="11684000" y="564111"/>
                  <a:pt x="11638511" y="609600"/>
                  <a:pt x="11582398" y="609600"/>
                </a:cubicBezTo>
                <a:lnTo>
                  <a:pt x="101602" y="609600"/>
                </a:lnTo>
                <a:cubicBezTo>
                  <a:pt x="45489" y="609600"/>
                  <a:pt x="0" y="564111"/>
                  <a:pt x="0" y="5079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C49C5D">
              <a:alpha val="80000"/>
            </a:srgbClr>
          </a:solidFill>
        </p:spPr>
      </p:sp>
      <p:sp>
        <p:nvSpPr>
          <p:cNvPr id="15" name="Text 11"/>
          <p:cNvSpPr/>
          <p:nvPr/>
        </p:nvSpPr>
        <p:spPr>
          <a:xfrm>
            <a:off x="304628" y="5325827"/>
            <a:ext cx="11582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坎卦云：“险之时用大矣哉！” 挫折的意义，由你自己定义。</a:t>
            </a:r>
            <a:endParaRPr lang="en-US" sz="1600" dirty="0"/>
          </a:p>
        </p:txBody>
      </p:sp>
      <p:sp>
        <p:nvSpPr>
          <p:cNvPr id="102" name="文本框 101"/>
          <p:cNvSpPr txBox="1"/>
          <p:nvPr/>
        </p:nvSpPr>
        <p:spPr>
          <a:xfrm>
            <a:off x="3536950" y="2726690"/>
            <a:ext cx="5665216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200" b="0">
                <a:solidFill>
                  <a:srgbClr val="111111"/>
                </a:solidFill>
                <a:latin typeface="思源宋体 CN Medium" panose="02020500000000000000" charset="-122"/>
                <a:ea typeface="思源宋体 CN Medium" panose="02020500000000000000" charset="-122"/>
              </a:rPr>
              <a:t>坎卦卦辞的核心精神是什么？心理韧性有那些方面？</a:t>
            </a:r>
            <a:endParaRPr lang="zh-CN" sz="3200" b="0">
              <a:solidFill>
                <a:srgbClr val="111111"/>
              </a:solidFill>
              <a:latin typeface="思源宋体 CN Medium" panose="02020500000000000000" charset="-122"/>
              <a:ea typeface="思源宋体 CN Medium" panose="02020500000000000000" charset="-122"/>
            </a:endParaRPr>
          </a:p>
          <a:p>
            <a:pPr indent="0"/>
            <a:r>
              <a:rPr lang="zh-CN" sz="3200" b="0">
                <a:solidFill>
                  <a:srgbClr val="111111"/>
                </a:solidFill>
                <a:latin typeface="思源宋体 CN Medium" panose="02020500000000000000" charset="-122"/>
                <a:ea typeface="思源宋体 CN Medium" panose="02020500000000000000" charset="-122"/>
              </a:rPr>
              <a:t>水给了我们哪些启示？</a:t>
            </a:r>
            <a:endParaRPr lang="zh-CN" altLang="en-US" sz="3200" b="0">
              <a:solidFill>
                <a:srgbClr val="111111"/>
              </a:solidFill>
              <a:latin typeface="思源宋体 CN Medium" panose="02020500000000000000" charset="-122"/>
              <a:ea typeface="思源宋体 CN Medium" panose="02020500000000000000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220" y="0"/>
            <a:ext cx="1237615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06399" y="2140297"/>
            <a:ext cx="10711600" cy="4419983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13-15:56:23-d3mb19os8jdo4os5evj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82990" y="0"/>
            <a:ext cx="3566160" cy="6858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3620135" y="2238375"/>
            <a:ext cx="6041390" cy="193230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>
              <a:lnSpc>
                <a:spcPct val="100000"/>
              </a:lnSpc>
            </a:pPr>
            <a:r>
              <a:rPr lang="zh-CN" altLang="en-US" sz="44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收束远航:积极行动</a:t>
            </a:r>
            <a:endParaRPr lang="zh-CN" altLang="en-US" sz="4600" kern="0" spc="300" dirty="0">
              <a:solidFill>
                <a:srgbClr val="A53835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6" name="Shape 1"/>
          <p:cNvSpPr/>
          <p:nvPr/>
        </p:nvSpPr>
        <p:spPr>
          <a:xfrm>
            <a:off x="796925" y="2237105"/>
            <a:ext cx="1932940" cy="1932940"/>
          </a:xfrm>
          <a:prstGeom prst="ellipse">
            <a:avLst/>
          </a:prstGeom>
          <a:solidFill>
            <a:srgbClr val="000000">
              <a:alpha val="0"/>
            </a:srgbClr>
          </a:solidFill>
          <a:ln w="38100">
            <a:solidFill>
              <a:srgbClr val="9C2111"/>
            </a:solidFill>
            <a:prstDash val="solid"/>
          </a:ln>
        </p:spPr>
      </p:sp>
      <p:sp>
        <p:nvSpPr>
          <p:cNvPr id="7" name="Text 2"/>
          <p:cNvSpPr/>
          <p:nvPr/>
        </p:nvSpPr>
        <p:spPr>
          <a:xfrm>
            <a:off x="796925" y="2237105"/>
            <a:ext cx="1932940" cy="193294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796925" y="2542540"/>
            <a:ext cx="1862455" cy="1330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8000" dirty="0">
                <a:solidFill>
                  <a:srgbClr val="73654D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05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3182600" y="2507490"/>
            <a:ext cx="237852" cy="1356870"/>
          </a:xfrm>
          <a:prstGeom prst="rect">
            <a:avLst/>
          </a:prstGeom>
          <a:solidFill>
            <a:srgbClr val="A53835"/>
          </a:solidFill>
        </p:spPr>
      </p:sp>
      <p:sp>
        <p:nvSpPr>
          <p:cNvPr id="10" name="Text 5"/>
          <p:cNvSpPr/>
          <p:nvPr/>
        </p:nvSpPr>
        <p:spPr>
          <a:xfrm>
            <a:off x="3182600" y="2507490"/>
            <a:ext cx="237852" cy="13568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1" name="Image 3" descr="https://kimi-img.moonshot.cn/pub/slides/slides_tmpl/image/25-10-13-15:56:21-d3mb198s8jdo4os5ev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7315" y="2540"/>
            <a:ext cx="61341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660096" y="1963767"/>
            <a:ext cx="10711600" cy="4419983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53875" y="1016310"/>
            <a:ext cx="6328664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带走一张“自救卡”（行动指南）</a:t>
            </a:r>
            <a:endParaRPr lang="zh-CN" altLang="en-US" sz="3000" b="1" dirty="0">
              <a:solidFill>
                <a:srgbClr val="A33C2F"/>
              </a:solidFill>
              <a:latin typeface="Noto Sans SC" panose="020B0500000000000000" pitchFamily="34" charset="-122"/>
              <a:ea typeface="Noto Sans SC" panose="020B0500000000000000" pitchFamily="34" charset="-122"/>
              <a:cs typeface="Noto Sans SC" panose="020B0500000000000000" pitchFamily="34" charset="-120"/>
            </a:endParaRPr>
          </a:p>
        </p:txBody>
      </p:sp>
      <p:sp>
        <p:nvSpPr>
          <p:cNvPr id="5" name="Text 1"/>
          <p:cNvSpPr/>
          <p:nvPr/>
        </p:nvSpPr>
        <p:spPr>
          <a:xfrm>
            <a:off x="253875" y="1676685"/>
            <a:ext cx="5728208" cy="711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将课堂所学，凝练成一张随身携带的“韧性自救卡”，在需要时给自己力量。</a:t>
            </a:r>
            <a:endParaRPr 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hape 2"/>
          <p:cNvSpPr/>
          <p:nvPr/>
        </p:nvSpPr>
        <p:spPr>
          <a:xfrm>
            <a:off x="253875" y="2692729"/>
            <a:ext cx="5435600" cy="914400"/>
          </a:xfrm>
          <a:custGeom>
            <a:avLst/>
            <a:gdLst/>
            <a:ahLst/>
            <a:cxnLst/>
            <a:rect l="l" t="t" r="r" b="b"/>
            <a:pathLst>
              <a:path w="5435600" h="914400">
                <a:moveTo>
                  <a:pt x="101599" y="0"/>
                </a:moveTo>
                <a:lnTo>
                  <a:pt x="5334001" y="0"/>
                </a:lnTo>
                <a:cubicBezTo>
                  <a:pt x="5390113" y="0"/>
                  <a:pt x="5435600" y="45487"/>
                  <a:pt x="5435600" y="101599"/>
                </a:cubicBezTo>
                <a:lnTo>
                  <a:pt x="5435600" y="812801"/>
                </a:lnTo>
                <a:cubicBezTo>
                  <a:pt x="5435600" y="868913"/>
                  <a:pt x="5390113" y="914400"/>
                  <a:pt x="5334001" y="914400"/>
                </a:cubicBezTo>
                <a:lnTo>
                  <a:pt x="101599" y="914400"/>
                </a:lnTo>
                <a:cubicBezTo>
                  <a:pt x="45487" y="914400"/>
                  <a:pt x="0" y="868913"/>
                  <a:pt x="0" y="812801"/>
                </a:cubicBezTo>
                <a:lnTo>
                  <a:pt x="0" y="101599"/>
                </a:lnTo>
                <a:cubicBezTo>
                  <a:pt x="0" y="45525"/>
                  <a:pt x="45525" y="0"/>
                  <a:pt x="101599" y="0"/>
                </a:cubicBezTo>
                <a:close/>
              </a:path>
            </a:pathLst>
          </a:custGeom>
          <a:solidFill>
            <a:srgbClr val="A33C2F">
              <a:alpha val="10196"/>
            </a:srgbClr>
          </a:solidFill>
        </p:spPr>
      </p:sp>
      <p:sp>
        <p:nvSpPr>
          <p:cNvPr id="7" name="Shape 3"/>
          <p:cNvSpPr/>
          <p:nvPr/>
        </p:nvSpPr>
        <p:spPr>
          <a:xfrm>
            <a:off x="466964" y="2946605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0025" y="209550"/>
                </a:moveTo>
                <a:cubicBezTo>
                  <a:pt x="257889" y="209550"/>
                  <a:pt x="304800" y="162639"/>
                  <a:pt x="304800" y="104775"/>
                </a:cubicBezTo>
                <a:cubicBezTo>
                  <a:pt x="304800" y="46911"/>
                  <a:pt x="257889" y="0"/>
                  <a:pt x="200025" y="0"/>
                </a:cubicBezTo>
                <a:cubicBezTo>
                  <a:pt x="142161" y="0"/>
                  <a:pt x="95250" y="46911"/>
                  <a:pt x="95250" y="104775"/>
                </a:cubicBezTo>
                <a:cubicBezTo>
                  <a:pt x="95250" y="115907"/>
                  <a:pt x="96976" y="126683"/>
                  <a:pt x="100191" y="136743"/>
                </a:cubicBezTo>
                <a:lnTo>
                  <a:pt x="4167" y="232767"/>
                </a:lnTo>
                <a:cubicBezTo>
                  <a:pt x="1488" y="235446"/>
                  <a:pt x="0" y="239078"/>
                  <a:pt x="0" y="242888"/>
                </a:cubicBezTo>
                <a:lnTo>
                  <a:pt x="0" y="290513"/>
                </a:lnTo>
                <a:cubicBezTo>
                  <a:pt x="0" y="298430"/>
                  <a:pt x="6370" y="304800"/>
                  <a:pt x="14288" y="304800"/>
                </a:cubicBezTo>
                <a:lnTo>
                  <a:pt x="61912" y="304800"/>
                </a:lnTo>
                <a:cubicBezTo>
                  <a:pt x="69830" y="304800"/>
                  <a:pt x="76200" y="298430"/>
                  <a:pt x="76200" y="290513"/>
                </a:cubicBezTo>
                <a:lnTo>
                  <a:pt x="76200" y="266700"/>
                </a:lnTo>
                <a:lnTo>
                  <a:pt x="100013" y="266700"/>
                </a:lnTo>
                <a:cubicBezTo>
                  <a:pt x="107930" y="266700"/>
                  <a:pt x="114300" y="260330"/>
                  <a:pt x="114300" y="252413"/>
                </a:cubicBezTo>
                <a:lnTo>
                  <a:pt x="114300" y="228600"/>
                </a:lnTo>
                <a:lnTo>
                  <a:pt x="138113" y="228600"/>
                </a:lnTo>
                <a:cubicBezTo>
                  <a:pt x="141923" y="228600"/>
                  <a:pt x="145554" y="227112"/>
                  <a:pt x="148233" y="224433"/>
                </a:cubicBezTo>
                <a:lnTo>
                  <a:pt x="168057" y="204609"/>
                </a:lnTo>
                <a:cubicBezTo>
                  <a:pt x="178117" y="207824"/>
                  <a:pt x="188893" y="209550"/>
                  <a:pt x="200025" y="209550"/>
                </a:cubicBezTo>
                <a:close/>
                <a:moveTo>
                  <a:pt x="223838" y="57150"/>
                </a:moveTo>
                <a:cubicBezTo>
                  <a:pt x="236980" y="57150"/>
                  <a:pt x="247650" y="67820"/>
                  <a:pt x="247650" y="80962"/>
                </a:cubicBezTo>
                <a:cubicBezTo>
                  <a:pt x="247650" y="94105"/>
                  <a:pt x="236980" y="104775"/>
                  <a:pt x="223838" y="104775"/>
                </a:cubicBezTo>
                <a:cubicBezTo>
                  <a:pt x="210695" y="104775"/>
                  <a:pt x="200025" y="94105"/>
                  <a:pt x="200025" y="80962"/>
                </a:cubicBezTo>
                <a:cubicBezTo>
                  <a:pt x="200025" y="67820"/>
                  <a:pt x="210695" y="57150"/>
                  <a:pt x="223838" y="57150"/>
                </a:cubicBezTo>
                <a:close/>
              </a:path>
            </a:pathLst>
          </a:custGeom>
          <a:solidFill>
            <a:srgbClr val="A33C2F"/>
          </a:solidFill>
        </p:spPr>
      </p:sp>
      <p:sp>
        <p:nvSpPr>
          <p:cNvPr id="8" name="Text 4"/>
          <p:cNvSpPr/>
          <p:nvPr/>
        </p:nvSpPr>
        <p:spPr>
          <a:xfrm>
            <a:off x="984868" y="2845079"/>
            <a:ext cx="4546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A33C2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信念句 (有孚维心):</a:t>
            </a:r>
            <a:r>
              <a:rPr lang="en-US" sz="16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“困难只是暂时的，我有能力度过。”</a:t>
            </a:r>
            <a:endParaRPr lang="en-US" sz="1600" dirty="0"/>
          </a:p>
        </p:txBody>
      </p:sp>
      <p:sp>
        <p:nvSpPr>
          <p:cNvPr id="9" name="Shape 5"/>
          <p:cNvSpPr/>
          <p:nvPr/>
        </p:nvSpPr>
        <p:spPr>
          <a:xfrm>
            <a:off x="253875" y="3810025"/>
            <a:ext cx="5435600" cy="914400"/>
          </a:xfrm>
          <a:custGeom>
            <a:avLst/>
            <a:gdLst/>
            <a:ahLst/>
            <a:cxnLst/>
            <a:rect l="l" t="t" r="r" b="b"/>
            <a:pathLst>
              <a:path w="5435600" h="914400">
                <a:moveTo>
                  <a:pt x="101599" y="0"/>
                </a:moveTo>
                <a:lnTo>
                  <a:pt x="5334001" y="0"/>
                </a:lnTo>
                <a:cubicBezTo>
                  <a:pt x="5390113" y="0"/>
                  <a:pt x="5435600" y="45487"/>
                  <a:pt x="5435600" y="101599"/>
                </a:cubicBezTo>
                <a:lnTo>
                  <a:pt x="5435600" y="812801"/>
                </a:lnTo>
                <a:cubicBezTo>
                  <a:pt x="5435600" y="868913"/>
                  <a:pt x="5390113" y="914400"/>
                  <a:pt x="5334001" y="914400"/>
                </a:cubicBezTo>
                <a:lnTo>
                  <a:pt x="101599" y="914400"/>
                </a:lnTo>
                <a:cubicBezTo>
                  <a:pt x="45487" y="914400"/>
                  <a:pt x="0" y="868913"/>
                  <a:pt x="0" y="812801"/>
                </a:cubicBezTo>
                <a:lnTo>
                  <a:pt x="0" y="101599"/>
                </a:lnTo>
                <a:cubicBezTo>
                  <a:pt x="0" y="45525"/>
                  <a:pt x="45525" y="0"/>
                  <a:pt x="101599" y="0"/>
                </a:cubicBezTo>
                <a:close/>
              </a:path>
            </a:pathLst>
          </a:custGeom>
          <a:solidFill>
            <a:srgbClr val="94826E">
              <a:alpha val="10196"/>
            </a:srgbClr>
          </a:solidFill>
        </p:spPr>
      </p:sp>
      <p:sp>
        <p:nvSpPr>
          <p:cNvPr id="10" name="Shape 6"/>
          <p:cNvSpPr/>
          <p:nvPr/>
        </p:nvSpPr>
        <p:spPr>
          <a:xfrm>
            <a:off x="506074" y="4063901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152698" y="-19050"/>
                </a:moveTo>
                <a:cubicBezTo>
                  <a:pt x="171097" y="-19050"/>
                  <a:pt x="186035" y="-4112"/>
                  <a:pt x="186035" y="14288"/>
                </a:cubicBezTo>
                <a:cubicBezTo>
                  <a:pt x="186035" y="32687"/>
                  <a:pt x="171097" y="47625"/>
                  <a:pt x="152698" y="47625"/>
                </a:cubicBezTo>
                <a:cubicBezTo>
                  <a:pt x="134298" y="47625"/>
                  <a:pt x="119360" y="32687"/>
                  <a:pt x="119360" y="14288"/>
                </a:cubicBezTo>
                <a:cubicBezTo>
                  <a:pt x="119360" y="-4112"/>
                  <a:pt x="134298" y="-19050"/>
                  <a:pt x="152698" y="-19050"/>
                </a:cubicBezTo>
                <a:close/>
                <a:moveTo>
                  <a:pt x="73581" y="104775"/>
                </a:moveTo>
                <a:cubicBezTo>
                  <a:pt x="71616" y="104775"/>
                  <a:pt x="69890" y="105966"/>
                  <a:pt x="69175" y="107752"/>
                </a:cubicBezTo>
                <a:lnTo>
                  <a:pt x="56078" y="140434"/>
                </a:lnTo>
                <a:cubicBezTo>
                  <a:pt x="52149" y="150197"/>
                  <a:pt x="41077" y="154960"/>
                  <a:pt x="31313" y="151031"/>
                </a:cubicBezTo>
                <a:cubicBezTo>
                  <a:pt x="21550" y="147102"/>
                  <a:pt x="16788" y="136029"/>
                  <a:pt x="20717" y="126266"/>
                </a:cubicBezTo>
                <a:lnTo>
                  <a:pt x="33754" y="93583"/>
                </a:lnTo>
                <a:cubicBezTo>
                  <a:pt x="40303" y="77331"/>
                  <a:pt x="56019" y="66675"/>
                  <a:pt x="73581" y="66675"/>
                </a:cubicBezTo>
                <a:lnTo>
                  <a:pt x="131505" y="66675"/>
                </a:lnTo>
                <a:cubicBezTo>
                  <a:pt x="148471" y="66675"/>
                  <a:pt x="164128" y="75664"/>
                  <a:pt x="172641" y="90309"/>
                </a:cubicBezTo>
                <a:lnTo>
                  <a:pt x="192167" y="123825"/>
                </a:lnTo>
                <a:lnTo>
                  <a:pt x="228838" y="123825"/>
                </a:lnTo>
                <a:cubicBezTo>
                  <a:pt x="239375" y="123825"/>
                  <a:pt x="247888" y="132338"/>
                  <a:pt x="247888" y="142875"/>
                </a:cubicBezTo>
                <a:cubicBezTo>
                  <a:pt x="247888" y="153412"/>
                  <a:pt x="239375" y="161925"/>
                  <a:pt x="228838" y="161925"/>
                </a:cubicBezTo>
                <a:lnTo>
                  <a:pt x="192167" y="161925"/>
                </a:lnTo>
                <a:cubicBezTo>
                  <a:pt x="178594" y="161925"/>
                  <a:pt x="166092" y="154722"/>
                  <a:pt x="159246" y="142994"/>
                </a:cubicBezTo>
                <a:lnTo>
                  <a:pt x="153293" y="132814"/>
                </a:lnTo>
                <a:lnTo>
                  <a:pt x="140970" y="174724"/>
                </a:lnTo>
                <a:lnTo>
                  <a:pt x="185857" y="188178"/>
                </a:lnTo>
                <a:cubicBezTo>
                  <a:pt x="202347" y="193119"/>
                  <a:pt x="210741" y="211395"/>
                  <a:pt x="203775" y="227171"/>
                </a:cubicBezTo>
                <a:lnTo>
                  <a:pt x="170081" y="303014"/>
                </a:lnTo>
                <a:cubicBezTo>
                  <a:pt x="165795" y="312658"/>
                  <a:pt x="154543" y="316944"/>
                  <a:pt x="144959" y="312658"/>
                </a:cubicBezTo>
                <a:cubicBezTo>
                  <a:pt x="135374" y="308372"/>
                  <a:pt x="131028" y="297120"/>
                  <a:pt x="135315" y="287536"/>
                </a:cubicBezTo>
                <a:lnTo>
                  <a:pt x="164604" y="221575"/>
                </a:lnTo>
                <a:lnTo>
                  <a:pt x="107513" y="204430"/>
                </a:lnTo>
                <a:cubicBezTo>
                  <a:pt x="88047" y="198596"/>
                  <a:pt x="76557" y="178415"/>
                  <a:pt x="81498" y="158710"/>
                </a:cubicBezTo>
                <a:lnTo>
                  <a:pt x="95012" y="104775"/>
                </a:lnTo>
                <a:lnTo>
                  <a:pt x="73640" y="104775"/>
                </a:lnTo>
                <a:close/>
                <a:moveTo>
                  <a:pt x="68818" y="212527"/>
                </a:moveTo>
                <a:cubicBezTo>
                  <a:pt x="76736" y="221397"/>
                  <a:pt x="87094" y="228183"/>
                  <a:pt x="99298" y="231815"/>
                </a:cubicBezTo>
                <a:lnTo>
                  <a:pt x="102096" y="232648"/>
                </a:lnTo>
                <a:lnTo>
                  <a:pt x="97988" y="244138"/>
                </a:lnTo>
                <a:cubicBezTo>
                  <a:pt x="94536" y="253841"/>
                  <a:pt x="88463" y="262473"/>
                  <a:pt x="80546" y="269022"/>
                </a:cubicBezTo>
                <a:lnTo>
                  <a:pt x="31492" y="309443"/>
                </a:lnTo>
                <a:cubicBezTo>
                  <a:pt x="23396" y="316111"/>
                  <a:pt x="11370" y="314980"/>
                  <a:pt x="4703" y="306884"/>
                </a:cubicBezTo>
                <a:cubicBezTo>
                  <a:pt x="-1965" y="298787"/>
                  <a:pt x="-833" y="286762"/>
                  <a:pt x="7263" y="280095"/>
                </a:cubicBezTo>
                <a:lnTo>
                  <a:pt x="56317" y="239673"/>
                </a:lnTo>
                <a:cubicBezTo>
                  <a:pt x="58995" y="237470"/>
                  <a:pt x="60960" y="234613"/>
                  <a:pt x="62151" y="231398"/>
                </a:cubicBezTo>
                <a:lnTo>
                  <a:pt x="68818" y="212527"/>
                </a:lnTo>
                <a:close/>
              </a:path>
            </a:pathLst>
          </a:custGeom>
          <a:solidFill>
            <a:srgbClr val="94826E"/>
          </a:solidFill>
        </p:spPr>
      </p:sp>
      <p:sp>
        <p:nvSpPr>
          <p:cNvPr id="11" name="Text 7"/>
          <p:cNvSpPr/>
          <p:nvPr/>
        </p:nvSpPr>
        <p:spPr>
          <a:xfrm>
            <a:off x="1024854" y="3962375"/>
            <a:ext cx="4947412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94826E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行动句 (小步渗透):</a:t>
            </a:r>
            <a:r>
              <a:rPr lang="en-US" sz="16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“先做5分钟，完成就打个勾。”</a:t>
            </a:r>
            <a:endParaRPr lang="en-US" sz="1600" dirty="0"/>
          </a:p>
        </p:txBody>
      </p:sp>
      <p:sp>
        <p:nvSpPr>
          <p:cNvPr id="12" name="Shape 8"/>
          <p:cNvSpPr/>
          <p:nvPr/>
        </p:nvSpPr>
        <p:spPr>
          <a:xfrm>
            <a:off x="253875" y="4927321"/>
            <a:ext cx="5435600" cy="914400"/>
          </a:xfrm>
          <a:custGeom>
            <a:avLst/>
            <a:gdLst/>
            <a:ahLst/>
            <a:cxnLst/>
            <a:rect l="l" t="t" r="r" b="b"/>
            <a:pathLst>
              <a:path w="5435600" h="914400">
                <a:moveTo>
                  <a:pt x="101599" y="0"/>
                </a:moveTo>
                <a:lnTo>
                  <a:pt x="5334001" y="0"/>
                </a:lnTo>
                <a:cubicBezTo>
                  <a:pt x="5390113" y="0"/>
                  <a:pt x="5435600" y="45487"/>
                  <a:pt x="5435600" y="101599"/>
                </a:cubicBezTo>
                <a:lnTo>
                  <a:pt x="5435600" y="812801"/>
                </a:lnTo>
                <a:cubicBezTo>
                  <a:pt x="5435600" y="868913"/>
                  <a:pt x="5390113" y="914400"/>
                  <a:pt x="5334001" y="914400"/>
                </a:cubicBezTo>
                <a:lnTo>
                  <a:pt x="101599" y="914400"/>
                </a:lnTo>
                <a:cubicBezTo>
                  <a:pt x="45487" y="914400"/>
                  <a:pt x="0" y="868913"/>
                  <a:pt x="0" y="812801"/>
                </a:cubicBezTo>
                <a:lnTo>
                  <a:pt x="0" y="101599"/>
                </a:lnTo>
                <a:cubicBezTo>
                  <a:pt x="0" y="45525"/>
                  <a:pt x="45525" y="0"/>
                  <a:pt x="101599" y="0"/>
                </a:cubicBezTo>
                <a:close/>
              </a:path>
            </a:pathLst>
          </a:custGeom>
          <a:solidFill>
            <a:srgbClr val="C49C5D">
              <a:alpha val="10196"/>
            </a:srgbClr>
          </a:solidFill>
        </p:spPr>
      </p:sp>
      <p:sp>
        <p:nvSpPr>
          <p:cNvPr id="13" name="Shape 9"/>
          <p:cNvSpPr/>
          <p:nvPr/>
        </p:nvSpPr>
        <p:spPr>
          <a:xfrm>
            <a:off x="447914" y="5181197"/>
            <a:ext cx="342900" cy="304800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33350" y="76200"/>
                </a:moveTo>
                <a:cubicBezTo>
                  <a:pt x="133350" y="55172"/>
                  <a:pt x="150422" y="38100"/>
                  <a:pt x="171450" y="38100"/>
                </a:cubicBezTo>
                <a:cubicBezTo>
                  <a:pt x="192478" y="38100"/>
                  <a:pt x="209550" y="55172"/>
                  <a:pt x="209550" y="76200"/>
                </a:cubicBezTo>
                <a:cubicBezTo>
                  <a:pt x="209550" y="97228"/>
                  <a:pt x="192478" y="114300"/>
                  <a:pt x="171450" y="114300"/>
                </a:cubicBezTo>
                <a:cubicBezTo>
                  <a:pt x="150422" y="114300"/>
                  <a:pt x="133350" y="97228"/>
                  <a:pt x="133350" y="76200"/>
                </a:cubicBezTo>
                <a:close/>
                <a:moveTo>
                  <a:pt x="104775" y="200025"/>
                </a:moveTo>
                <a:cubicBezTo>
                  <a:pt x="104775" y="163175"/>
                  <a:pt x="134600" y="133350"/>
                  <a:pt x="171450" y="133350"/>
                </a:cubicBezTo>
                <a:cubicBezTo>
                  <a:pt x="208300" y="133350"/>
                  <a:pt x="238125" y="163175"/>
                  <a:pt x="238125" y="200025"/>
                </a:cubicBezTo>
                <a:lnTo>
                  <a:pt x="238125" y="204787"/>
                </a:lnTo>
                <a:cubicBezTo>
                  <a:pt x="238125" y="212705"/>
                  <a:pt x="231755" y="219075"/>
                  <a:pt x="223838" y="219075"/>
                </a:cubicBezTo>
                <a:lnTo>
                  <a:pt x="119062" y="219075"/>
                </a:lnTo>
                <a:cubicBezTo>
                  <a:pt x="111145" y="219075"/>
                  <a:pt x="104775" y="212705"/>
                  <a:pt x="104775" y="204787"/>
                </a:cubicBezTo>
                <a:lnTo>
                  <a:pt x="104775" y="200025"/>
                </a:lnTo>
                <a:close/>
                <a:moveTo>
                  <a:pt x="233363" y="85725"/>
                </a:moveTo>
                <a:cubicBezTo>
                  <a:pt x="233363" y="67326"/>
                  <a:pt x="248301" y="52388"/>
                  <a:pt x="266700" y="52388"/>
                </a:cubicBezTo>
                <a:cubicBezTo>
                  <a:pt x="285099" y="52388"/>
                  <a:pt x="300038" y="67326"/>
                  <a:pt x="300038" y="85725"/>
                </a:cubicBezTo>
                <a:cubicBezTo>
                  <a:pt x="300038" y="104124"/>
                  <a:pt x="285099" y="119062"/>
                  <a:pt x="266700" y="119062"/>
                </a:cubicBezTo>
                <a:cubicBezTo>
                  <a:pt x="248301" y="119062"/>
                  <a:pt x="233363" y="104124"/>
                  <a:pt x="233363" y="85725"/>
                </a:cubicBezTo>
                <a:close/>
                <a:moveTo>
                  <a:pt x="249555" y="145494"/>
                </a:moveTo>
                <a:cubicBezTo>
                  <a:pt x="254972" y="143768"/>
                  <a:pt x="260747" y="142875"/>
                  <a:pt x="266700" y="142875"/>
                </a:cubicBezTo>
                <a:cubicBezTo>
                  <a:pt x="298252" y="142875"/>
                  <a:pt x="323850" y="168473"/>
                  <a:pt x="323850" y="200025"/>
                </a:cubicBezTo>
                <a:lnTo>
                  <a:pt x="323850" y="206395"/>
                </a:lnTo>
                <a:cubicBezTo>
                  <a:pt x="323850" y="213420"/>
                  <a:pt x="318135" y="219075"/>
                  <a:pt x="311170" y="219075"/>
                </a:cubicBezTo>
                <a:lnTo>
                  <a:pt x="264259" y="219075"/>
                </a:lnTo>
                <a:cubicBezTo>
                  <a:pt x="265867" y="214610"/>
                  <a:pt x="266700" y="209788"/>
                  <a:pt x="266700" y="204787"/>
                </a:cubicBezTo>
                <a:lnTo>
                  <a:pt x="266700" y="200025"/>
                </a:lnTo>
                <a:cubicBezTo>
                  <a:pt x="266700" y="179725"/>
                  <a:pt x="260390" y="160913"/>
                  <a:pt x="249555" y="145494"/>
                </a:cubicBezTo>
                <a:close/>
                <a:moveTo>
                  <a:pt x="93345" y="145494"/>
                </a:moveTo>
                <a:cubicBezTo>
                  <a:pt x="82510" y="160973"/>
                  <a:pt x="76200" y="179725"/>
                  <a:pt x="76200" y="200025"/>
                </a:cubicBezTo>
                <a:lnTo>
                  <a:pt x="76200" y="204787"/>
                </a:lnTo>
                <a:cubicBezTo>
                  <a:pt x="76200" y="209788"/>
                  <a:pt x="77033" y="214610"/>
                  <a:pt x="78641" y="219075"/>
                </a:cubicBezTo>
                <a:lnTo>
                  <a:pt x="31730" y="219075"/>
                </a:lnTo>
                <a:cubicBezTo>
                  <a:pt x="24765" y="219075"/>
                  <a:pt x="19050" y="213360"/>
                  <a:pt x="19050" y="206395"/>
                </a:cubicBezTo>
                <a:lnTo>
                  <a:pt x="19050" y="200025"/>
                </a:lnTo>
                <a:cubicBezTo>
                  <a:pt x="19050" y="168473"/>
                  <a:pt x="44648" y="142875"/>
                  <a:pt x="76200" y="142875"/>
                </a:cubicBezTo>
                <a:cubicBezTo>
                  <a:pt x="82153" y="142875"/>
                  <a:pt x="87928" y="143768"/>
                  <a:pt x="93345" y="145494"/>
                </a:cubicBezTo>
                <a:close/>
                <a:moveTo>
                  <a:pt x="42863" y="85725"/>
                </a:moveTo>
                <a:cubicBezTo>
                  <a:pt x="42863" y="67326"/>
                  <a:pt x="57801" y="52388"/>
                  <a:pt x="76200" y="52388"/>
                </a:cubicBezTo>
                <a:cubicBezTo>
                  <a:pt x="94599" y="52388"/>
                  <a:pt x="109537" y="67326"/>
                  <a:pt x="109537" y="85725"/>
                </a:cubicBezTo>
                <a:cubicBezTo>
                  <a:pt x="109537" y="104124"/>
                  <a:pt x="94599" y="119062"/>
                  <a:pt x="76200" y="119062"/>
                </a:cubicBezTo>
                <a:cubicBezTo>
                  <a:pt x="57801" y="119062"/>
                  <a:pt x="42863" y="104124"/>
                  <a:pt x="42863" y="85725"/>
                </a:cubicBezTo>
                <a:close/>
                <a:moveTo>
                  <a:pt x="0" y="261937"/>
                </a:moveTo>
                <a:cubicBezTo>
                  <a:pt x="0" y="254020"/>
                  <a:pt x="6370" y="247650"/>
                  <a:pt x="14288" y="247650"/>
                </a:cubicBezTo>
                <a:lnTo>
                  <a:pt x="328613" y="247650"/>
                </a:lnTo>
                <a:cubicBezTo>
                  <a:pt x="336530" y="247650"/>
                  <a:pt x="342900" y="254020"/>
                  <a:pt x="342900" y="261937"/>
                </a:cubicBezTo>
                <a:cubicBezTo>
                  <a:pt x="342900" y="269855"/>
                  <a:pt x="336530" y="276225"/>
                  <a:pt x="328613" y="276225"/>
                </a:cubicBezTo>
                <a:lnTo>
                  <a:pt x="14288" y="276225"/>
                </a:lnTo>
                <a:cubicBezTo>
                  <a:pt x="6370" y="276225"/>
                  <a:pt x="0" y="269855"/>
                  <a:pt x="0" y="261937"/>
                </a:cubicBezTo>
                <a:close/>
              </a:path>
            </a:pathLst>
          </a:custGeom>
          <a:solidFill>
            <a:srgbClr val="C49C5D"/>
          </a:solidFill>
        </p:spPr>
      </p:sp>
      <p:sp>
        <p:nvSpPr>
          <p:cNvPr id="14" name="Text 10"/>
          <p:cNvSpPr/>
          <p:nvPr/>
        </p:nvSpPr>
        <p:spPr>
          <a:xfrm>
            <a:off x="984868" y="5079671"/>
            <a:ext cx="4546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C49C5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资源句 (汇流成川):</a:t>
            </a:r>
            <a:r>
              <a:rPr lang="en-US" sz="16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“</a:t>
            </a:r>
            <a:r>
              <a:rPr lang="zh-CN" altLang="en-US" sz="16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我学到了什么</a:t>
            </a:r>
            <a:r>
              <a:rPr lang="en-US" sz="16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。”</a:t>
            </a:r>
            <a:endParaRPr lang="en-US" sz="1600" dirty="0"/>
          </a:p>
        </p:txBody>
      </p:sp>
      <p:sp>
        <p:nvSpPr>
          <p:cNvPr id="15" name="Shape 11"/>
          <p:cNvSpPr/>
          <p:nvPr/>
        </p:nvSpPr>
        <p:spPr>
          <a:xfrm rot="-180000">
            <a:off x="7048177" y="2060997"/>
            <a:ext cx="3771900" cy="2501900"/>
          </a:xfrm>
          <a:custGeom>
            <a:avLst/>
            <a:gdLst/>
            <a:ahLst/>
            <a:cxnLst/>
            <a:rect l="l" t="t" r="r" b="b"/>
            <a:pathLst>
              <a:path w="3771900" h="2501900">
                <a:moveTo>
                  <a:pt x="152391" y="0"/>
                </a:moveTo>
                <a:lnTo>
                  <a:pt x="3619509" y="0"/>
                </a:lnTo>
                <a:cubicBezTo>
                  <a:pt x="3703672" y="0"/>
                  <a:pt x="3771900" y="68228"/>
                  <a:pt x="3771900" y="152391"/>
                </a:cubicBezTo>
                <a:lnTo>
                  <a:pt x="3771900" y="2349509"/>
                </a:lnTo>
                <a:cubicBezTo>
                  <a:pt x="3771900" y="2433672"/>
                  <a:pt x="3703672" y="2501900"/>
                  <a:pt x="3619509" y="2501900"/>
                </a:cubicBezTo>
                <a:lnTo>
                  <a:pt x="152391" y="2501900"/>
                </a:lnTo>
                <a:cubicBezTo>
                  <a:pt x="68284" y="2501900"/>
                  <a:pt x="0" y="2433616"/>
                  <a:pt x="0" y="2349509"/>
                </a:cubicBezTo>
                <a:lnTo>
                  <a:pt x="0" y="152391"/>
                </a:lnTo>
                <a:cubicBezTo>
                  <a:pt x="0" y="68284"/>
                  <a:pt x="68284" y="0"/>
                  <a:pt x="152391" y="0"/>
                </a:cubicBezTo>
                <a:close/>
              </a:path>
            </a:pathLst>
          </a:custGeom>
          <a:solidFill>
            <a:srgbClr val="A33C2F">
              <a:alpha val="5098"/>
            </a:srgbClr>
          </a:solidFill>
          <a:ln w="17350">
            <a:solidFill>
              <a:srgbClr val="A33C2F">
                <a:alpha val="30196"/>
              </a:srgbClr>
            </a:solidFill>
            <a:prstDash val="solid"/>
          </a:ln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6" name="Text 12"/>
          <p:cNvSpPr/>
          <p:nvPr/>
        </p:nvSpPr>
        <p:spPr>
          <a:xfrm rot="-180000">
            <a:off x="7152947" y="2292765"/>
            <a:ext cx="36195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A33C2F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我的自救卡</a:t>
            </a:r>
            <a:endParaRPr lang="en-US" sz="1600" dirty="0"/>
          </a:p>
        </p:txBody>
      </p:sp>
      <p:sp>
        <p:nvSpPr>
          <p:cNvPr id="17" name="Shape 13"/>
          <p:cNvSpPr/>
          <p:nvPr/>
        </p:nvSpPr>
        <p:spPr>
          <a:xfrm>
            <a:off x="7303868" y="2749203"/>
            <a:ext cx="3365500" cy="0"/>
          </a:xfrm>
          <a:prstGeom prst="line">
            <a:avLst/>
          </a:prstGeom>
          <a:noFill/>
          <a:ln w="8675">
            <a:solidFill>
              <a:srgbClr val="A33C2F">
                <a:alpha val="30196"/>
              </a:srgbClr>
            </a:solidFill>
            <a:prstDash val="solid"/>
            <a:headEnd type="none"/>
            <a:tailEnd type="none"/>
          </a:ln>
        </p:spPr>
      </p:sp>
      <p:sp>
        <p:nvSpPr>
          <p:cNvPr id="18" name="Text 14"/>
          <p:cNvSpPr/>
          <p:nvPr/>
        </p:nvSpPr>
        <p:spPr>
          <a:xfrm rot="-180000">
            <a:off x="7309635" y="2859243"/>
            <a:ext cx="3365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b="1" dirty="0">
                <a:solidFill>
                  <a:srgbClr val="A33C2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信念:</a:t>
            </a:r>
            <a:r>
              <a:rPr lang="en-US" sz="1400" dirty="0">
                <a:solidFill>
                  <a:srgbClr val="A33C2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___________________</a:t>
            </a:r>
            <a:endParaRPr lang="en-US" sz="1600" dirty="0"/>
          </a:p>
        </p:txBody>
      </p:sp>
      <p:sp>
        <p:nvSpPr>
          <p:cNvPr id="19" name="Text 15"/>
          <p:cNvSpPr/>
          <p:nvPr/>
        </p:nvSpPr>
        <p:spPr>
          <a:xfrm rot="-180000">
            <a:off x="7328243" y="3214291"/>
            <a:ext cx="3365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b="1" dirty="0">
                <a:solidFill>
                  <a:srgbClr val="94826E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行动:</a:t>
            </a:r>
            <a:r>
              <a:rPr lang="en-US" sz="1400" dirty="0">
                <a:solidFill>
                  <a:srgbClr val="94826E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___________________</a:t>
            </a:r>
            <a:endParaRPr lang="en-US" sz="1600" dirty="0"/>
          </a:p>
        </p:txBody>
      </p:sp>
      <p:sp>
        <p:nvSpPr>
          <p:cNvPr id="20" name="Text 16"/>
          <p:cNvSpPr/>
          <p:nvPr/>
        </p:nvSpPr>
        <p:spPr>
          <a:xfrm rot="-180000">
            <a:off x="7346849" y="3569339"/>
            <a:ext cx="3365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b="1" dirty="0">
                <a:solidFill>
                  <a:srgbClr val="6B4E1B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资源:</a:t>
            </a:r>
            <a:r>
              <a:rPr lang="en-US" sz="1400" dirty="0">
                <a:solidFill>
                  <a:srgbClr val="6B4E1B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___________________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8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692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m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1040" y="1077595"/>
            <a:ext cx="342900" cy="349885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13-15:56:22-d3mb19gs8jdo4os5evj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445" y="2540"/>
            <a:ext cx="12192000" cy="6858000"/>
          </a:xfrm>
          <a:prstGeom prst="rect">
            <a:avLst/>
          </a:prstGeom>
        </p:spPr>
      </p:pic>
      <p:pic>
        <p:nvPicPr>
          <p:cNvPr id="5" name="Image 3" descr="https://kimi-img.moonshot.cn/pub/slides/slides_tmpl/image/25-10-13-15:56:35-d3mb1cos8jdo4os5f03g.png"/>
          <p:cNvPicPr>
            <a:picLocks noChangeAspect="1"/>
          </p:cNvPicPr>
          <p:nvPr/>
        </p:nvPicPr>
        <p:blipFill>
          <a:blip r:embed="rId4"/>
          <a:srcRect t="5" b="5"/>
          <a:stretch>
            <a:fillRect/>
          </a:stretch>
        </p:blipFill>
        <p:spPr>
          <a:xfrm flipH="1">
            <a:off x="-108585" y="0"/>
            <a:ext cx="6089650" cy="6858000"/>
          </a:xfrm>
          <a:prstGeom prst="rect">
            <a:avLst/>
          </a:prstGeom>
        </p:spPr>
      </p:pic>
      <p:pic>
        <p:nvPicPr>
          <p:cNvPr id="6" name="Image 4" descr="https://kimi-img.moonshot.cn/pub/slides/slides_tmpl/image/25-10-13-15:56:22-d3mb19gs8jdo4os5evi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1339" y="3223356"/>
            <a:ext cx="2762850" cy="2613384"/>
          </a:xfrm>
          <a:prstGeom prst="rect">
            <a:avLst/>
          </a:prstGeom>
        </p:spPr>
      </p:pic>
      <p:pic>
        <p:nvPicPr>
          <p:cNvPr id="7" name="Image 5" descr="https://kimi-img.moonshot.cn/pub/slides/slides_tmpl/image/25-10-13-15:56:26-d3mb1ags8jdo4os5evm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8027" y="681485"/>
            <a:ext cx="1070407" cy="1012500"/>
          </a:xfrm>
          <a:prstGeom prst="rect">
            <a:avLst/>
          </a:prstGeom>
        </p:spPr>
      </p:pic>
      <p:sp>
        <p:nvSpPr>
          <p:cNvPr id="8" name="Text 0"/>
          <p:cNvSpPr/>
          <p:nvPr/>
        </p:nvSpPr>
        <p:spPr>
          <a:xfrm>
            <a:off x="9537700" y="466090"/>
            <a:ext cx="1099820" cy="6325870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t"/>
          <a:lstStyle/>
          <a:p>
            <a:pPr>
              <a:lnSpc>
                <a:spcPct val="100000"/>
              </a:lnSpc>
            </a:pPr>
            <a:r>
              <a:rPr lang="en-US" sz="5400" kern="0" spc="2000" dirty="0">
                <a:solidFill>
                  <a:srgbClr val="73654D"/>
                </a:solidFill>
                <a:latin typeface="楷体" pitchFamily="34" charset="0"/>
                <a:ea typeface="楷体" pitchFamily="34" charset="-122"/>
                <a:cs typeface="楷体" pitchFamily="34" charset="-120"/>
              </a:rPr>
              <a:t>感谢您的观看</a:t>
            </a:r>
            <a:endParaRPr lang="en-US" sz="1600" dirty="0"/>
          </a:p>
        </p:txBody>
      </p:sp>
      <p:pic>
        <p:nvPicPr>
          <p:cNvPr id="9" name="Image 6" descr="https://kimi-img.moonshot.cn/pub/slides/slides_tmpl/image/25-10-13-15:56:22-d3mb19gs8jdo4os5evh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9638" y="1095034"/>
            <a:ext cx="1920387" cy="1816497"/>
          </a:xfrm>
          <a:prstGeom prst="rect">
            <a:avLst/>
          </a:prstGeom>
        </p:spPr>
      </p:pic>
      <p:sp>
        <p:nvSpPr>
          <p:cNvPr id="10" name="Shape 1"/>
          <p:cNvSpPr/>
          <p:nvPr/>
        </p:nvSpPr>
        <p:spPr>
          <a:xfrm>
            <a:off x="3983990" y="4907280"/>
            <a:ext cx="2289175" cy="464185"/>
          </a:xfrm>
          <a:prstGeom prst="rect">
            <a:avLst/>
          </a:prstGeom>
          <a:solidFill>
            <a:srgbClr val="000000">
              <a:alpha val="0"/>
            </a:srgbClr>
          </a:solidFill>
        </p:spPr>
      </p:sp>
      <p:sp>
        <p:nvSpPr>
          <p:cNvPr id="13" name="Shape 4"/>
          <p:cNvSpPr/>
          <p:nvPr/>
        </p:nvSpPr>
        <p:spPr>
          <a:xfrm>
            <a:off x="11776075" y="2432917"/>
            <a:ext cx="468000" cy="12700"/>
          </a:xfrm>
          <a:prstGeom prst="curvedConnector3">
            <a:avLst>
              <a:gd name="adj1" fmla="val 61770"/>
            </a:avLst>
          </a:prstGeom>
          <a:noFill/>
          <a:ln w="38100">
            <a:solidFill>
              <a:srgbClr val="594529"/>
            </a:solidFill>
            <a:prstDash val="solid"/>
            <a:headEnd type="none"/>
            <a:tailEnd type="none"/>
          </a:ln>
        </p:spPr>
      </p:sp>
      <p:sp>
        <p:nvSpPr>
          <p:cNvPr id="14" name="Shape 5"/>
          <p:cNvSpPr/>
          <p:nvPr/>
        </p:nvSpPr>
        <p:spPr>
          <a:xfrm flipV="1">
            <a:off x="11776075" y="4356310"/>
            <a:ext cx="487261" cy="31531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rgbClr val="594529"/>
            </a:solidFill>
            <a:prstDash val="solid"/>
            <a:headEnd type="none"/>
            <a:tailEnd type="none"/>
          </a:ln>
        </p:spPr>
      </p:sp>
      <p:sp>
        <p:nvSpPr>
          <p:cNvPr id="15" name="Shape 6"/>
          <p:cNvSpPr/>
          <p:nvPr/>
        </p:nvSpPr>
        <p:spPr>
          <a:xfrm>
            <a:off x="11776075" y="6279703"/>
            <a:ext cx="468000" cy="12700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rgbClr val="594529"/>
            </a:solidFill>
            <a:prstDash val="solid"/>
            <a:headEnd type="none"/>
            <a:tailEnd type="none"/>
          </a:ln>
        </p:spPr>
      </p:sp>
      <p:sp>
        <p:nvSpPr>
          <p:cNvPr id="16" name="Shape 7"/>
          <p:cNvSpPr/>
          <p:nvPr/>
        </p:nvSpPr>
        <p:spPr>
          <a:xfrm>
            <a:off x="12240026" y="-12587"/>
            <a:ext cx="46621" cy="6880634"/>
          </a:xfrm>
          <a:custGeom>
            <a:avLst/>
            <a:gdLst/>
            <a:ahLst/>
            <a:cxnLst/>
            <a:rect l="l" t="t" r="r" b="b"/>
            <a:pathLst>
              <a:path w="46621" h="6880634">
                <a:moveTo>
                  <a:pt x="9839" y="0"/>
                </a:moveTo>
                <a:cubicBezTo>
                  <a:pt x="14437" y="188613"/>
                  <a:pt x="19035" y="377227"/>
                  <a:pt x="19035" y="570368"/>
                </a:cubicBezTo>
                <a:cubicBezTo>
                  <a:pt x="19035" y="763509"/>
                  <a:pt x="9839" y="961177"/>
                  <a:pt x="9839" y="1158844"/>
                </a:cubicBezTo>
                <a:cubicBezTo>
                  <a:pt x="9839" y="1356511"/>
                  <a:pt x="20568" y="1542107"/>
                  <a:pt x="19035" y="1756372"/>
                </a:cubicBezTo>
                <a:cubicBezTo>
                  <a:pt x="17502" y="1970637"/>
                  <a:pt x="-3954" y="2169814"/>
                  <a:pt x="644" y="2444436"/>
                </a:cubicBezTo>
                <a:cubicBezTo>
                  <a:pt x="5242" y="2719058"/>
                  <a:pt x="42023" y="3001224"/>
                  <a:pt x="46621" y="3404103"/>
                </a:cubicBezTo>
                <a:cubicBezTo>
                  <a:pt x="51219" y="3806982"/>
                  <a:pt x="32828" y="4282289"/>
                  <a:pt x="28230" y="4861711"/>
                </a:cubicBezTo>
                <a:cubicBezTo>
                  <a:pt x="23632" y="5441133"/>
                  <a:pt x="21333" y="6160883"/>
                  <a:pt x="19035" y="6880634"/>
                </a:cubicBezTo>
              </a:path>
            </a:pathLst>
          </a:custGeom>
          <a:solidFill>
            <a:srgbClr val="000000">
              <a:alpha val="0"/>
            </a:srgbClr>
          </a:solidFill>
          <a:ln w="38100">
            <a:solidFill>
              <a:srgbClr val="594529"/>
            </a:solidFill>
            <a:prstDash val="solid"/>
          </a:ln>
        </p:spPr>
      </p:sp>
      <p:sp>
        <p:nvSpPr>
          <p:cNvPr id="17" name="Text 8"/>
          <p:cNvSpPr/>
          <p:nvPr/>
        </p:nvSpPr>
        <p:spPr>
          <a:xfrm>
            <a:off x="12240026" y="-12587"/>
            <a:ext cx="46621" cy="6880634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18" name="Shape 9"/>
          <p:cNvSpPr/>
          <p:nvPr/>
        </p:nvSpPr>
        <p:spPr>
          <a:xfrm>
            <a:off x="11776075" y="984362"/>
            <a:ext cx="468000" cy="12700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rgbClr val="594529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22-d3mb19gs8jdo4os5evj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3175"/>
            <a:ext cx="12240260" cy="6885305"/>
          </a:xfrm>
          <a:prstGeom prst="rect">
            <a:avLst/>
          </a:prstGeom>
        </p:spPr>
      </p:pic>
      <p:sp>
        <p:nvSpPr>
          <p:cNvPr id="3" name="Shape 0"/>
          <p:cNvSpPr/>
          <p:nvPr>
            <p:custDataLst>
              <p:tags r:id="rId2"/>
            </p:custDataLst>
          </p:nvPr>
        </p:nvSpPr>
        <p:spPr>
          <a:xfrm>
            <a:off x="8101274" y="706187"/>
            <a:ext cx="0" cy="3234524"/>
          </a:xfrm>
          <a:prstGeom prst="line">
            <a:avLst/>
          </a:prstGeom>
          <a:noFill/>
          <a:ln w="6350">
            <a:solidFill>
              <a:srgbClr val="B9AE9D"/>
            </a:solidFill>
            <a:prstDash val="solid"/>
            <a:headEnd type="none"/>
            <a:tailEnd type="none"/>
          </a:ln>
        </p:spPr>
      </p:sp>
      <p:sp>
        <p:nvSpPr>
          <p:cNvPr id="4" name="Shape 1"/>
          <p:cNvSpPr/>
          <p:nvPr>
            <p:custDataLst>
              <p:tags r:id="rId3"/>
            </p:custDataLst>
          </p:nvPr>
        </p:nvSpPr>
        <p:spPr>
          <a:xfrm>
            <a:off x="6239431" y="706187"/>
            <a:ext cx="0" cy="3234524"/>
          </a:xfrm>
          <a:prstGeom prst="line">
            <a:avLst/>
          </a:prstGeom>
          <a:noFill/>
          <a:ln w="6350">
            <a:solidFill>
              <a:srgbClr val="B9AE9D"/>
            </a:solidFill>
            <a:prstDash val="solid"/>
            <a:headEnd type="none"/>
            <a:tailEnd type="none"/>
          </a:ln>
        </p:spPr>
      </p:sp>
      <p:sp>
        <p:nvSpPr>
          <p:cNvPr id="5" name="Shape 2"/>
          <p:cNvSpPr/>
          <p:nvPr>
            <p:custDataLst>
              <p:tags r:id="rId4"/>
            </p:custDataLst>
          </p:nvPr>
        </p:nvSpPr>
        <p:spPr>
          <a:xfrm>
            <a:off x="2512338" y="706187"/>
            <a:ext cx="0" cy="3234524"/>
          </a:xfrm>
          <a:prstGeom prst="line">
            <a:avLst/>
          </a:prstGeom>
          <a:noFill/>
          <a:ln w="6350">
            <a:solidFill>
              <a:srgbClr val="B9AE9D"/>
            </a:solidFill>
            <a:prstDash val="solid"/>
            <a:headEnd type="none"/>
            <a:tailEnd type="none"/>
          </a:ln>
        </p:spPr>
      </p:sp>
      <p:pic>
        <p:nvPicPr>
          <p:cNvPr id="6" name="Image 1" descr="https://kimi-img.moonshot.cn/pub/slides/slides_tmpl/image/25-10-13-15:56:22-d3mb19gs8jdo4os5evi0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479840" y="1369759"/>
            <a:ext cx="1847497" cy="37491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030220" y="1339407"/>
            <a:ext cx="1536700" cy="5506721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8800" dirty="0">
                <a:solidFill>
                  <a:srgbClr val="263457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" panose="02020500000000000000" pitchFamily="34" charset="-120"/>
              </a:rPr>
              <a:t>目录</a:t>
            </a:r>
            <a:endParaRPr lang="en-US" sz="1600" dirty="0"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pic>
        <p:nvPicPr>
          <p:cNvPr id="8" name="Image 2" descr="https://kimi-img.moonshot.cn/pub/slides/slides_tmpl/image/25-10-13-15:56:22-d3mb19gs8jdo4os5evi0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259327" y="3409023"/>
            <a:ext cx="1847497" cy="374919"/>
          </a:xfrm>
          <a:prstGeom prst="rect">
            <a:avLst/>
          </a:prstGeom>
        </p:spPr>
      </p:pic>
      <p:sp>
        <p:nvSpPr>
          <p:cNvPr id="9" name="Shape 4"/>
          <p:cNvSpPr/>
          <p:nvPr>
            <p:custDataLst>
              <p:tags r:id="rId8"/>
            </p:custDataLst>
          </p:nvPr>
        </p:nvSpPr>
        <p:spPr>
          <a:xfrm>
            <a:off x="4308364" y="725240"/>
            <a:ext cx="0" cy="3234524"/>
          </a:xfrm>
          <a:prstGeom prst="line">
            <a:avLst/>
          </a:prstGeom>
          <a:noFill/>
          <a:ln w="6350">
            <a:solidFill>
              <a:srgbClr val="B9AE9D"/>
            </a:solidFill>
            <a:prstDash val="solid"/>
            <a:headEnd type="none"/>
            <a:tailEnd type="none"/>
          </a:ln>
        </p:spPr>
      </p:sp>
      <p:pic>
        <p:nvPicPr>
          <p:cNvPr id="10" name="Image 3" descr="https://kimi-img.moonshot.cn/pub/slides/slides_tmpl/image/25-10-13-15:56:22-d3mb19gs8jdo4os5evi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4775" y="5373978"/>
            <a:ext cx="1847244" cy="374868"/>
          </a:xfrm>
          <a:prstGeom prst="rect">
            <a:avLst/>
          </a:prstGeom>
        </p:spPr>
      </p:pic>
      <p:pic>
        <p:nvPicPr>
          <p:cNvPr id="11" name="Image 4" descr="https://kimi-img.moonshot.cn/pub/slides/slides_tmpl/image/25-10-13-15:56:22-d3mb19gs8jdo4os5evi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1940" y="710538"/>
            <a:ext cx="1847244" cy="374868"/>
          </a:xfrm>
          <a:prstGeom prst="rect">
            <a:avLst/>
          </a:prstGeom>
        </p:spPr>
      </p:pic>
      <p:pic>
        <p:nvPicPr>
          <p:cNvPr id="12" name="Image 5" descr="https://kimi-img.moonshot.cn/pub/slides/slides_tmpl/image/25-10-13-15:56:21-d3mb198s8jdo4os5evh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45" y="2540"/>
            <a:ext cx="613410" cy="6858000"/>
          </a:xfrm>
          <a:prstGeom prst="rect">
            <a:avLst/>
          </a:prstGeom>
        </p:spPr>
      </p:pic>
      <p:sp>
        <p:nvSpPr>
          <p:cNvPr id="13" name="Text 5"/>
          <p:cNvSpPr/>
          <p:nvPr>
            <p:custDataLst>
              <p:tags r:id="rId10"/>
            </p:custDataLst>
          </p:nvPr>
        </p:nvSpPr>
        <p:spPr>
          <a:xfrm>
            <a:off x="8130478" y="939739"/>
            <a:ext cx="1846198" cy="4298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kern="0" spc="600" dirty="0">
                <a:solidFill>
                  <a:srgbClr val="263457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" panose="02020500000000000000" pitchFamily="34" charset="-120"/>
              </a:rPr>
              <a:t>第一</a:t>
            </a:r>
            <a:r>
              <a:rPr lang="zh-CN" altLang="en-US" sz="2000" kern="0" spc="600" dirty="0">
                <a:solidFill>
                  <a:srgbClr val="263457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" panose="02020500000000000000" pitchFamily="34" charset="-120"/>
              </a:rPr>
              <a:t>部分</a:t>
            </a:r>
            <a:endParaRPr lang="zh-CN" altLang="en-US" sz="2000" kern="0" spc="600" dirty="0">
              <a:solidFill>
                <a:srgbClr val="263457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" panose="02020500000000000000" pitchFamily="34" charset="-120"/>
            </a:endParaRPr>
          </a:p>
        </p:txBody>
      </p:sp>
      <p:sp>
        <p:nvSpPr>
          <p:cNvPr id="14" name="Text 6"/>
          <p:cNvSpPr/>
          <p:nvPr>
            <p:custDataLst>
              <p:tags r:id="rId11"/>
            </p:custDataLst>
          </p:nvPr>
        </p:nvSpPr>
        <p:spPr>
          <a:xfrm>
            <a:off x="8557260" y="1634490"/>
            <a:ext cx="822325" cy="3924935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200" dirty="0">
                <a:solidFill>
                  <a:srgbClr val="957B45"/>
                </a:solidFill>
                <a:latin typeface="楷体" panose="02010600040101010101" charset="-122"/>
                <a:ea typeface="楷体" panose="02010600040101010101" charset="-122"/>
                <a:cs typeface="楷体" panose="02000000000000000000" pitchFamily="34" charset="-120"/>
              </a:rPr>
              <a:t>情境启思：遇坎一刻</a:t>
            </a:r>
            <a:endParaRPr lang="en-US" sz="3200" dirty="0">
              <a:solidFill>
                <a:srgbClr val="957B45"/>
              </a:solidFill>
              <a:latin typeface="楷体" panose="02010600040101010101" charset="-122"/>
              <a:ea typeface="楷体" panose="02010600040101010101" charset="-122"/>
              <a:cs typeface="楷体" panose="02000000000000000000" pitchFamily="34" charset="-120"/>
            </a:endParaRPr>
          </a:p>
        </p:txBody>
      </p:sp>
      <p:sp>
        <p:nvSpPr>
          <p:cNvPr id="15" name="Text 7"/>
          <p:cNvSpPr/>
          <p:nvPr>
            <p:custDataLst>
              <p:tags r:id="rId12"/>
            </p:custDataLst>
          </p:nvPr>
        </p:nvSpPr>
        <p:spPr>
          <a:xfrm>
            <a:off x="6339342" y="926495"/>
            <a:ext cx="1691236" cy="4298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kern="0" spc="600" dirty="0">
                <a:solidFill>
                  <a:srgbClr val="263457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" panose="02020500000000000000" pitchFamily="34" charset="-120"/>
              </a:rPr>
              <a:t>第二</a:t>
            </a:r>
            <a:r>
              <a:rPr lang="zh-CN" altLang="en-US" sz="2000" kern="0" spc="600" dirty="0">
                <a:solidFill>
                  <a:srgbClr val="263457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" panose="02020500000000000000" pitchFamily="34" charset="-120"/>
              </a:rPr>
              <a:t>部分</a:t>
            </a:r>
            <a:endParaRPr lang="zh-CN" altLang="en-US" sz="2000" kern="0" spc="600" dirty="0">
              <a:solidFill>
                <a:srgbClr val="263457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" panose="02020500000000000000" pitchFamily="34" charset="-120"/>
            </a:endParaRPr>
          </a:p>
        </p:txBody>
      </p:sp>
      <p:sp>
        <p:nvSpPr>
          <p:cNvPr id="16" name="Text 8"/>
          <p:cNvSpPr/>
          <p:nvPr>
            <p:custDataLst>
              <p:tags r:id="rId13"/>
            </p:custDataLst>
          </p:nvPr>
        </p:nvSpPr>
        <p:spPr>
          <a:xfrm>
            <a:off x="6647180" y="1634490"/>
            <a:ext cx="822325" cy="3800475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200" dirty="0">
                <a:solidFill>
                  <a:srgbClr val="957B45"/>
                </a:solidFill>
                <a:latin typeface="楷体" panose="02010600040101010101" charset="-122"/>
                <a:ea typeface="楷体" panose="02010600040101010101" charset="-122"/>
                <a:cs typeface="楷体" panose="02000000000000000000" pitchFamily="34" charset="-120"/>
              </a:rPr>
              <a:t>坎卦解码：</a:t>
            </a:r>
            <a:r>
              <a:rPr lang="zh-CN" altLang="en-US" sz="3200" dirty="0">
                <a:solidFill>
                  <a:srgbClr val="957B45"/>
                </a:solidFill>
                <a:latin typeface="楷体" panose="02010600040101010101" charset="-122"/>
                <a:ea typeface="楷体" panose="02010600040101010101" charset="-122"/>
                <a:cs typeface="楷体" panose="02000000000000000000" pitchFamily="34" charset="-120"/>
              </a:rPr>
              <a:t>古人智慧</a:t>
            </a:r>
            <a:endParaRPr lang="zh-CN" altLang="en-US" sz="3200" dirty="0">
              <a:solidFill>
                <a:srgbClr val="957B45"/>
              </a:solidFill>
              <a:latin typeface="楷体" panose="02010600040101010101" charset="-122"/>
              <a:ea typeface="楷体" panose="02010600040101010101" charset="-122"/>
              <a:cs typeface="楷体" panose="02000000000000000000" pitchFamily="34" charset="-120"/>
            </a:endParaRPr>
          </a:p>
        </p:txBody>
      </p:sp>
      <p:sp>
        <p:nvSpPr>
          <p:cNvPr id="17" name="Text 9"/>
          <p:cNvSpPr/>
          <p:nvPr>
            <p:custDataLst>
              <p:tags r:id="rId14"/>
            </p:custDataLst>
          </p:nvPr>
        </p:nvSpPr>
        <p:spPr>
          <a:xfrm>
            <a:off x="4470916" y="926495"/>
            <a:ext cx="1671549" cy="4298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kern="0" spc="600" dirty="0">
                <a:solidFill>
                  <a:srgbClr val="263457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" panose="02020500000000000000" pitchFamily="34" charset="-120"/>
              </a:rPr>
              <a:t>第三</a:t>
            </a:r>
            <a:r>
              <a:rPr lang="zh-CN" altLang="en-US" sz="2000" kern="0" spc="600" dirty="0">
                <a:solidFill>
                  <a:srgbClr val="263457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" panose="02020500000000000000" pitchFamily="34" charset="-120"/>
              </a:rPr>
              <a:t>部分</a:t>
            </a:r>
            <a:endParaRPr lang="zh-CN" altLang="en-US" sz="2000" kern="0" spc="600" dirty="0">
              <a:solidFill>
                <a:srgbClr val="263457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" panose="02020500000000000000" pitchFamily="34" charset="-120"/>
            </a:endParaRPr>
          </a:p>
        </p:txBody>
      </p:sp>
      <p:sp>
        <p:nvSpPr>
          <p:cNvPr id="18" name="Text 10"/>
          <p:cNvSpPr/>
          <p:nvPr>
            <p:custDataLst>
              <p:tags r:id="rId15"/>
            </p:custDataLst>
          </p:nvPr>
        </p:nvSpPr>
        <p:spPr>
          <a:xfrm>
            <a:off x="4777740" y="1634490"/>
            <a:ext cx="822325" cy="3994785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957B45"/>
                </a:solidFill>
                <a:latin typeface="楷体" panose="02010600040101010101" charset="-122"/>
                <a:ea typeface="楷体" panose="02010600040101010101" charset="-122"/>
                <a:cs typeface="楷体" panose="02000000000000000000" pitchFamily="34" charset="-120"/>
              </a:rPr>
              <a:t>现代</a:t>
            </a:r>
            <a:r>
              <a:rPr lang="en-US" sz="3200" dirty="0">
                <a:solidFill>
                  <a:srgbClr val="957B45"/>
                </a:solidFill>
                <a:latin typeface="楷体" panose="02010600040101010101" charset="-122"/>
                <a:ea typeface="楷体" panose="02010600040101010101" charset="-122"/>
                <a:cs typeface="楷体" panose="02000000000000000000" pitchFamily="34" charset="-120"/>
              </a:rPr>
              <a:t>新语：</a:t>
            </a:r>
            <a:r>
              <a:rPr lang="zh-CN" altLang="en-US" sz="3200" dirty="0">
                <a:solidFill>
                  <a:srgbClr val="957B45"/>
                </a:solidFill>
                <a:latin typeface="楷体" panose="02010600040101010101" charset="-122"/>
                <a:ea typeface="楷体" panose="02010600040101010101" charset="-122"/>
                <a:cs typeface="楷体" panose="02000000000000000000" pitchFamily="34" charset="-120"/>
              </a:rPr>
              <a:t>心理韧性</a:t>
            </a:r>
            <a:endParaRPr lang="zh-CN" altLang="en-US" sz="3200" dirty="0">
              <a:solidFill>
                <a:srgbClr val="957B45"/>
              </a:solidFill>
              <a:latin typeface="楷体" panose="02010600040101010101" charset="-122"/>
              <a:ea typeface="楷体" panose="02010600040101010101" charset="-122"/>
              <a:cs typeface="楷体" panose="02000000000000000000" pitchFamily="34" charset="-120"/>
            </a:endParaRPr>
          </a:p>
        </p:txBody>
      </p:sp>
      <p:sp>
        <p:nvSpPr>
          <p:cNvPr id="19" name="Text 11"/>
          <p:cNvSpPr/>
          <p:nvPr>
            <p:custDataLst>
              <p:tags r:id="rId16"/>
            </p:custDataLst>
          </p:nvPr>
        </p:nvSpPr>
        <p:spPr>
          <a:xfrm>
            <a:off x="2601855" y="939832"/>
            <a:ext cx="1706479" cy="4298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kern="0" spc="600" dirty="0">
                <a:solidFill>
                  <a:srgbClr val="263457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" panose="02020500000000000000" pitchFamily="34" charset="-120"/>
              </a:rPr>
              <a:t>第四</a:t>
            </a:r>
            <a:r>
              <a:rPr lang="zh-CN" altLang="en-US" sz="2000" kern="0" spc="600" dirty="0">
                <a:solidFill>
                  <a:srgbClr val="263457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" panose="02020500000000000000" pitchFamily="34" charset="-120"/>
              </a:rPr>
              <a:t>部分</a:t>
            </a:r>
            <a:endParaRPr lang="zh-CN" altLang="en-US" sz="2000" kern="0" spc="600" dirty="0">
              <a:solidFill>
                <a:srgbClr val="263457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" panose="02020500000000000000" pitchFamily="34" charset="-120"/>
            </a:endParaRPr>
          </a:p>
        </p:txBody>
      </p:sp>
      <p:sp>
        <p:nvSpPr>
          <p:cNvPr id="20" name="Text 12"/>
          <p:cNvSpPr/>
          <p:nvPr>
            <p:custDataLst>
              <p:tags r:id="rId17"/>
            </p:custDataLst>
          </p:nvPr>
        </p:nvSpPr>
        <p:spPr>
          <a:xfrm>
            <a:off x="2974975" y="1634490"/>
            <a:ext cx="822325" cy="3893820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200" dirty="0">
                <a:solidFill>
                  <a:srgbClr val="957B45"/>
                </a:solidFill>
                <a:latin typeface="楷体" panose="02010600040101010101" charset="-122"/>
                <a:ea typeface="楷体" panose="02010600040101010101" charset="-122"/>
                <a:cs typeface="楷体" panose="02000000000000000000" pitchFamily="34" charset="-120"/>
              </a:rPr>
              <a:t>融</a:t>
            </a:r>
            <a:r>
              <a:rPr lang="zh-CN" altLang="en-US" sz="3200" dirty="0">
                <a:solidFill>
                  <a:srgbClr val="957B45"/>
                </a:solidFill>
                <a:latin typeface="楷体" panose="02010600040101010101" charset="-122"/>
                <a:ea typeface="楷体" panose="02010600040101010101" charset="-122"/>
                <a:cs typeface="楷体" panose="02000000000000000000" pitchFamily="34" charset="-120"/>
              </a:rPr>
              <a:t>古汇今：如水前行</a:t>
            </a:r>
            <a:endParaRPr lang="zh-CN" altLang="en-US" sz="3200" dirty="0">
              <a:solidFill>
                <a:srgbClr val="957B45"/>
              </a:solidFill>
              <a:latin typeface="楷体" panose="02010600040101010101" charset="-122"/>
              <a:ea typeface="楷体" panose="02010600040101010101" charset="-122"/>
              <a:cs typeface="楷体" panose="02000000000000000000" pitchFamily="34" charset="-120"/>
            </a:endParaRPr>
          </a:p>
        </p:txBody>
      </p:sp>
      <p:sp>
        <p:nvSpPr>
          <p:cNvPr id="21" name="Text 13"/>
          <p:cNvSpPr/>
          <p:nvPr>
            <p:custDataLst>
              <p:tags r:id="rId18"/>
            </p:custDataLst>
          </p:nvPr>
        </p:nvSpPr>
        <p:spPr>
          <a:xfrm>
            <a:off x="700405" y="939832"/>
            <a:ext cx="1613121" cy="4298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kern="0" spc="600" dirty="0">
                <a:solidFill>
                  <a:srgbClr val="263457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" panose="02020500000000000000" pitchFamily="34" charset="-120"/>
              </a:rPr>
              <a:t>第五</a:t>
            </a:r>
            <a:r>
              <a:rPr lang="zh-CN" altLang="en-US" sz="2000" kern="0" spc="600" dirty="0">
                <a:solidFill>
                  <a:srgbClr val="263457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" panose="02020500000000000000" pitchFamily="34" charset="-120"/>
              </a:rPr>
              <a:t>部分</a:t>
            </a:r>
            <a:endParaRPr lang="zh-CN" altLang="en-US" sz="2000" kern="0" spc="600" dirty="0">
              <a:solidFill>
                <a:srgbClr val="263457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" panose="02020500000000000000" pitchFamily="34" charset="-120"/>
            </a:endParaRPr>
          </a:p>
        </p:txBody>
      </p:sp>
      <p:sp>
        <p:nvSpPr>
          <p:cNvPr id="22" name="Text 14"/>
          <p:cNvSpPr/>
          <p:nvPr>
            <p:custDataLst>
              <p:tags r:id="rId19"/>
            </p:custDataLst>
          </p:nvPr>
        </p:nvSpPr>
        <p:spPr>
          <a:xfrm>
            <a:off x="1005205" y="1722120"/>
            <a:ext cx="822325" cy="3837305"/>
          </a:xfrm>
          <a:prstGeom prst="rect">
            <a:avLst/>
          </a:prstGeom>
          <a:noFill/>
        </p:spPr>
        <p:txBody>
          <a:bodyPr vert="eaVert" wrap="square" lIns="91440" tIns="45720" rIns="91440" bIns="457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957B45"/>
                </a:solidFill>
                <a:latin typeface="楷体" panose="02010600040101010101" charset="-122"/>
                <a:ea typeface="楷体" panose="02010600040101010101" charset="-122"/>
                <a:cs typeface="楷体" panose="02000000000000000000" pitchFamily="34" charset="-120"/>
              </a:rPr>
              <a:t>收束远航：积极行动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220" y="0"/>
            <a:ext cx="1237615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75591" y="4368512"/>
            <a:ext cx="10711600" cy="4419983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13-15:56:23-d3mb19os8jdo4os5evj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82990" y="0"/>
            <a:ext cx="3566160" cy="6858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3620135" y="2238375"/>
            <a:ext cx="6041390" cy="193230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>
              <a:lnSpc>
                <a:spcPct val="100000"/>
              </a:lnSpc>
            </a:pPr>
            <a:r>
              <a:rPr lang="zh-CN" altLang="en-US" sz="44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情境启思：遇坎一刻</a:t>
            </a:r>
            <a:endParaRPr lang="zh-CN" altLang="en-US" sz="4400" b="1" dirty="0">
              <a:solidFill>
                <a:srgbClr val="A53835"/>
              </a:solidFill>
              <a:latin typeface="思源宋体 CN Heavy" panose="02020900000000000000" charset="-122"/>
              <a:ea typeface="思源宋体 CN Heavy" panose="02020900000000000000" charset="-122"/>
              <a:cs typeface="微软雅黑" pitchFamily="34" charset="-120"/>
            </a:endParaRPr>
          </a:p>
        </p:txBody>
      </p:sp>
      <p:sp>
        <p:nvSpPr>
          <p:cNvPr id="6" name="Shape 1"/>
          <p:cNvSpPr/>
          <p:nvPr/>
        </p:nvSpPr>
        <p:spPr>
          <a:xfrm>
            <a:off x="796925" y="2237105"/>
            <a:ext cx="1932940" cy="1932940"/>
          </a:xfrm>
          <a:prstGeom prst="ellipse">
            <a:avLst/>
          </a:prstGeom>
          <a:solidFill>
            <a:srgbClr val="000000">
              <a:alpha val="0"/>
            </a:srgbClr>
          </a:solidFill>
          <a:ln w="38100">
            <a:solidFill>
              <a:srgbClr val="9C2111"/>
            </a:solidFill>
            <a:prstDash val="solid"/>
          </a:ln>
        </p:spPr>
      </p:sp>
      <p:sp>
        <p:nvSpPr>
          <p:cNvPr id="7" name="Text 2"/>
          <p:cNvSpPr/>
          <p:nvPr/>
        </p:nvSpPr>
        <p:spPr>
          <a:xfrm>
            <a:off x="796925" y="2237105"/>
            <a:ext cx="1932940" cy="193294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796925" y="2542540"/>
            <a:ext cx="1862455" cy="1330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8000" dirty="0">
                <a:solidFill>
                  <a:srgbClr val="73654D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01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3182600" y="2507490"/>
            <a:ext cx="237852" cy="1356870"/>
          </a:xfrm>
          <a:prstGeom prst="rect">
            <a:avLst/>
          </a:prstGeom>
          <a:solidFill>
            <a:srgbClr val="A53835"/>
          </a:solidFill>
        </p:spPr>
      </p:sp>
      <p:sp>
        <p:nvSpPr>
          <p:cNvPr id="10" name="Text 5"/>
          <p:cNvSpPr/>
          <p:nvPr/>
        </p:nvSpPr>
        <p:spPr>
          <a:xfrm>
            <a:off x="3182600" y="2507490"/>
            <a:ext cx="237852" cy="13568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1" name="Image 3" descr="https://kimi-img.moonshot.cn/pub/slides/slides_tmpl/image/25-10-13-15:56:21-d3mb198s8jdo4os5ev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7315" y="2540"/>
            <a:ext cx="61341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54000" y="1955800"/>
            <a:ext cx="4665980" cy="1016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当“过不去”的坎袭来</a:t>
            </a:r>
            <a:endParaRPr lang="zh-CN" altLang="en-US" sz="3600" b="1" dirty="0">
              <a:solidFill>
                <a:srgbClr val="A53835"/>
              </a:solidFill>
              <a:latin typeface="思源宋体 CN Heavy" panose="02020900000000000000" charset="-122"/>
              <a:ea typeface="思源宋体 CN Heavy" panose="02020900000000000000" charset="-122"/>
              <a:cs typeface="微软雅黑" pitchFamily="34" charset="-120"/>
            </a:endParaRPr>
          </a:p>
        </p:txBody>
      </p:sp>
      <p:sp>
        <p:nvSpPr>
          <p:cNvPr id="5" name="Text 1"/>
          <p:cNvSpPr/>
          <p:nvPr/>
        </p:nvSpPr>
        <p:spPr>
          <a:xfrm>
            <a:off x="352935" y="2971683"/>
            <a:ext cx="4368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94826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每个人都会遇到感觉“过不去”的坎，你的第一反应是什么？</a:t>
            </a:r>
            <a:endParaRPr lang="en-US" b="1" dirty="0">
              <a:solidFill>
                <a:srgbClr val="94826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hape 2"/>
          <p:cNvSpPr/>
          <p:nvPr/>
        </p:nvSpPr>
        <p:spPr>
          <a:xfrm>
            <a:off x="4927457" y="1701900"/>
            <a:ext cx="2197100" cy="1930400"/>
          </a:xfrm>
          <a:custGeom>
            <a:avLst/>
            <a:gdLst/>
            <a:ahLst/>
            <a:cxnLst/>
            <a:rect l="l" t="t" r="r" b="b"/>
            <a:pathLst>
              <a:path w="2197100" h="1930400">
                <a:moveTo>
                  <a:pt x="101597" y="0"/>
                </a:moveTo>
                <a:lnTo>
                  <a:pt x="2095503" y="0"/>
                </a:lnTo>
                <a:cubicBezTo>
                  <a:pt x="2151613" y="0"/>
                  <a:pt x="2197100" y="45487"/>
                  <a:pt x="2197100" y="101597"/>
                </a:cubicBezTo>
                <a:lnTo>
                  <a:pt x="2197100" y="1828803"/>
                </a:lnTo>
                <a:cubicBezTo>
                  <a:pt x="2197100" y="1884913"/>
                  <a:pt x="2151613" y="1930400"/>
                  <a:pt x="2095503" y="1930400"/>
                </a:cubicBezTo>
                <a:lnTo>
                  <a:pt x="101597" y="1930400"/>
                </a:lnTo>
                <a:cubicBezTo>
                  <a:pt x="45487" y="1930400"/>
                  <a:pt x="0" y="1884913"/>
                  <a:pt x="0" y="18288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A33C2F">
              <a:alpha val="10196"/>
            </a:srgbClr>
          </a:solidFill>
        </p:spPr>
      </p:sp>
      <p:sp>
        <p:nvSpPr>
          <p:cNvPr id="8" name="Text 3"/>
          <p:cNvSpPr/>
          <p:nvPr/>
        </p:nvSpPr>
        <p:spPr>
          <a:xfrm>
            <a:off x="5512256" y="3174864"/>
            <a:ext cx="10287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A33C2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考试失利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7332021" y="1701900"/>
            <a:ext cx="2197100" cy="1930400"/>
          </a:xfrm>
          <a:custGeom>
            <a:avLst/>
            <a:gdLst/>
            <a:ahLst/>
            <a:cxnLst/>
            <a:rect l="l" t="t" r="r" b="b"/>
            <a:pathLst>
              <a:path w="2197100" h="1930400">
                <a:moveTo>
                  <a:pt x="101597" y="0"/>
                </a:moveTo>
                <a:lnTo>
                  <a:pt x="2095503" y="0"/>
                </a:lnTo>
                <a:cubicBezTo>
                  <a:pt x="2151613" y="0"/>
                  <a:pt x="2197100" y="45487"/>
                  <a:pt x="2197100" y="101597"/>
                </a:cubicBezTo>
                <a:lnTo>
                  <a:pt x="2197100" y="1828803"/>
                </a:lnTo>
                <a:cubicBezTo>
                  <a:pt x="2197100" y="1884913"/>
                  <a:pt x="2151613" y="1930400"/>
                  <a:pt x="2095503" y="1930400"/>
                </a:cubicBezTo>
                <a:lnTo>
                  <a:pt x="101597" y="1930400"/>
                </a:lnTo>
                <a:cubicBezTo>
                  <a:pt x="45487" y="1930400"/>
                  <a:pt x="0" y="1884913"/>
                  <a:pt x="0" y="18288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A33C2F">
              <a:alpha val="10196"/>
            </a:srgbClr>
          </a:solidFill>
        </p:spPr>
      </p:sp>
      <p:sp>
        <p:nvSpPr>
          <p:cNvPr id="11" name="Text 5"/>
          <p:cNvSpPr/>
          <p:nvPr/>
        </p:nvSpPr>
        <p:spPr>
          <a:xfrm>
            <a:off x="7916820" y="3174864"/>
            <a:ext cx="10287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A33C2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人际冲突</a:t>
            </a:r>
            <a:endParaRPr lang="en-US" sz="1600" dirty="0"/>
          </a:p>
        </p:txBody>
      </p:sp>
      <p:sp>
        <p:nvSpPr>
          <p:cNvPr id="12" name="Shape 6"/>
          <p:cNvSpPr/>
          <p:nvPr/>
        </p:nvSpPr>
        <p:spPr>
          <a:xfrm>
            <a:off x="9736585" y="1701900"/>
            <a:ext cx="2197100" cy="1930400"/>
          </a:xfrm>
          <a:custGeom>
            <a:avLst/>
            <a:gdLst/>
            <a:ahLst/>
            <a:cxnLst/>
            <a:rect l="l" t="t" r="r" b="b"/>
            <a:pathLst>
              <a:path w="2197100" h="1930400">
                <a:moveTo>
                  <a:pt x="101597" y="0"/>
                </a:moveTo>
                <a:lnTo>
                  <a:pt x="2095503" y="0"/>
                </a:lnTo>
                <a:cubicBezTo>
                  <a:pt x="2151613" y="0"/>
                  <a:pt x="2197100" y="45487"/>
                  <a:pt x="2197100" y="101597"/>
                </a:cubicBezTo>
                <a:lnTo>
                  <a:pt x="2197100" y="1828803"/>
                </a:lnTo>
                <a:cubicBezTo>
                  <a:pt x="2197100" y="1884913"/>
                  <a:pt x="2151613" y="1930400"/>
                  <a:pt x="2095503" y="1930400"/>
                </a:cubicBezTo>
                <a:lnTo>
                  <a:pt x="101597" y="1930400"/>
                </a:lnTo>
                <a:cubicBezTo>
                  <a:pt x="45487" y="1930400"/>
                  <a:pt x="0" y="1884913"/>
                  <a:pt x="0" y="18288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A33C2F">
              <a:alpha val="10196"/>
            </a:srgbClr>
          </a:solidFill>
        </p:spPr>
      </p:sp>
      <p:sp>
        <p:nvSpPr>
          <p:cNvPr id="14" name="Text 7"/>
          <p:cNvSpPr/>
          <p:nvPr/>
        </p:nvSpPr>
        <p:spPr>
          <a:xfrm>
            <a:off x="10321383" y="3174864"/>
            <a:ext cx="10287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A33C2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比赛落选</a:t>
            </a:r>
            <a:endParaRPr lang="en-US" sz="1600" dirty="0"/>
          </a:p>
        </p:txBody>
      </p:sp>
      <p:sp>
        <p:nvSpPr>
          <p:cNvPr id="15" name="Shape 8"/>
          <p:cNvSpPr/>
          <p:nvPr/>
        </p:nvSpPr>
        <p:spPr>
          <a:xfrm>
            <a:off x="253875" y="4038284"/>
            <a:ext cx="11684000" cy="1117600"/>
          </a:xfrm>
          <a:custGeom>
            <a:avLst/>
            <a:gdLst/>
            <a:ahLst/>
            <a:cxnLst/>
            <a:rect l="l" t="t" r="r" b="b"/>
            <a:pathLst>
              <a:path w="11684000" h="1117600">
                <a:moveTo>
                  <a:pt x="101601" y="0"/>
                </a:moveTo>
                <a:lnTo>
                  <a:pt x="11582399" y="0"/>
                </a:lnTo>
                <a:cubicBezTo>
                  <a:pt x="11638512" y="0"/>
                  <a:pt x="11684000" y="45488"/>
                  <a:pt x="11684000" y="101601"/>
                </a:cubicBezTo>
                <a:lnTo>
                  <a:pt x="11684000" y="1015999"/>
                </a:lnTo>
                <a:cubicBezTo>
                  <a:pt x="11684000" y="1072112"/>
                  <a:pt x="11638512" y="1117600"/>
                  <a:pt x="11582399" y="1117600"/>
                </a:cubicBezTo>
                <a:lnTo>
                  <a:pt x="101601" y="1117600"/>
                </a:lnTo>
                <a:cubicBezTo>
                  <a:pt x="45488" y="1117600"/>
                  <a:pt x="0" y="1072112"/>
                  <a:pt x="0" y="10159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94826E">
              <a:alpha val="20000"/>
            </a:srgbClr>
          </a:solidFill>
        </p:spPr>
      </p:sp>
      <p:sp>
        <p:nvSpPr>
          <p:cNvPr id="16" name="Text 9"/>
          <p:cNvSpPr/>
          <p:nvPr/>
        </p:nvSpPr>
        <p:spPr>
          <a:xfrm>
            <a:off x="457057" y="4241466"/>
            <a:ext cx="11277600" cy="711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这些瞬间，恰似《易经》中的</a:t>
            </a:r>
            <a:r>
              <a:rPr lang="en-US" sz="1800" b="1" dirty="0">
                <a:solidFill>
                  <a:srgbClr val="A33C2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“坎”</a:t>
            </a:r>
            <a:r>
              <a:rPr lang="en-US" sz="18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，象征险陷与挑战。今天，我们将以</a:t>
            </a:r>
            <a:r>
              <a:rPr lang="en-US" sz="1800" dirty="0">
                <a:solidFill>
                  <a:srgbClr val="FFFFFF"/>
                </a:solidFill>
                <a:highlight>
                  <a:srgbClr val="C49C5D">
                    <a:alpha val="100000"/>
                  </a:srgbClr>
                </a:highlight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坎卦 </a:t>
            </a:r>
            <a:r>
              <a:rPr lang="en-US" sz="18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的古籍智慧，</a:t>
            </a:r>
            <a:r>
              <a:rPr lang="zh-CN" altLang="en-US" sz="18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加以</a:t>
            </a:r>
            <a:r>
              <a:rPr lang="en-US" sz="18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现代</a:t>
            </a:r>
            <a:r>
              <a:rPr lang="zh-CN" altLang="en-US" sz="18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心理学视角之</a:t>
            </a:r>
            <a:r>
              <a:rPr lang="en-US" sz="1800" dirty="0">
                <a:solidFill>
                  <a:srgbClr val="FFFFFF"/>
                </a:solidFill>
                <a:highlight>
                  <a:srgbClr val="C49C5D">
                    <a:alpha val="100000"/>
                  </a:srgbClr>
                </a:highlight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 心理韧性 </a:t>
            </a:r>
            <a:r>
              <a:rPr lang="en-US" sz="18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，为你提供一份</a:t>
            </a:r>
            <a:r>
              <a:rPr lang="zh-CN" altLang="en-US" sz="18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可操作的方法论</a:t>
            </a:r>
            <a:r>
              <a:rPr lang="en-US" sz="18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。</a:t>
            </a:r>
            <a:endParaRPr lang="en-US" sz="1600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355" y="1854200"/>
            <a:ext cx="1800000" cy="120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48350" y="-4533900"/>
            <a:ext cx="3600000" cy="2400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48350" y="-4533900"/>
            <a:ext cx="3600000" cy="2400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0465" y="1873250"/>
            <a:ext cx="1800000" cy="1200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3940" y="1873250"/>
            <a:ext cx="1800000" cy="1200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220" y="0"/>
            <a:ext cx="1237615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75895" y="4368800"/>
            <a:ext cx="10711815" cy="2490470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13-15:56:23-d3mb19os8jdo4os5evj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82990" y="0"/>
            <a:ext cx="3566160" cy="6858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3620135" y="2238375"/>
            <a:ext cx="6041390" cy="193230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>
              <a:lnSpc>
                <a:spcPct val="100000"/>
              </a:lnSpc>
            </a:pPr>
            <a:r>
              <a:rPr lang="zh-CN" altLang="en-US" sz="44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坎卦解码：古人智慧</a:t>
            </a:r>
            <a:endParaRPr lang="en-US" sz="1600" dirty="0"/>
          </a:p>
        </p:txBody>
      </p:sp>
      <p:sp>
        <p:nvSpPr>
          <p:cNvPr id="6" name="Shape 1"/>
          <p:cNvSpPr/>
          <p:nvPr/>
        </p:nvSpPr>
        <p:spPr>
          <a:xfrm>
            <a:off x="796925" y="2237105"/>
            <a:ext cx="1932940" cy="1932940"/>
          </a:xfrm>
          <a:prstGeom prst="ellipse">
            <a:avLst/>
          </a:prstGeom>
          <a:solidFill>
            <a:srgbClr val="000000">
              <a:alpha val="0"/>
            </a:srgbClr>
          </a:solidFill>
          <a:ln w="38100">
            <a:solidFill>
              <a:srgbClr val="9C2111"/>
            </a:solidFill>
            <a:prstDash val="solid"/>
          </a:ln>
        </p:spPr>
      </p:sp>
      <p:sp>
        <p:nvSpPr>
          <p:cNvPr id="7" name="Text 2"/>
          <p:cNvSpPr/>
          <p:nvPr/>
        </p:nvSpPr>
        <p:spPr>
          <a:xfrm>
            <a:off x="796925" y="2237105"/>
            <a:ext cx="1932940" cy="193294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796925" y="2542540"/>
            <a:ext cx="1862455" cy="1330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8000" dirty="0">
                <a:solidFill>
                  <a:srgbClr val="73654D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02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3182600" y="2507490"/>
            <a:ext cx="237852" cy="1356870"/>
          </a:xfrm>
          <a:prstGeom prst="rect">
            <a:avLst/>
          </a:prstGeom>
          <a:solidFill>
            <a:srgbClr val="A53835"/>
          </a:solidFill>
        </p:spPr>
      </p:sp>
      <p:sp>
        <p:nvSpPr>
          <p:cNvPr id="10" name="Text 5"/>
          <p:cNvSpPr/>
          <p:nvPr/>
        </p:nvSpPr>
        <p:spPr>
          <a:xfrm>
            <a:off x="3182600" y="2507490"/>
            <a:ext cx="237852" cy="13568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1" name="Image 3" descr="https://kimi-img.moonshot.cn/pub/slides/slides_tmpl/image/25-10-13-15:56:21-d3mb198s8jdo4os5ev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7315" y="2540"/>
            <a:ext cx="61341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rcRect b="46631"/>
          <a:stretch>
            <a:fillRect/>
          </a:stretch>
        </p:blipFill>
        <p:spPr>
          <a:xfrm flipH="1">
            <a:off x="347345" y="4013200"/>
            <a:ext cx="10711815" cy="23590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253875" y="1524064"/>
            <a:ext cx="58166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有孚维心：信念是暗夜明灯</a:t>
            </a:r>
            <a:endParaRPr lang="zh-CN" altLang="en-US" sz="3600" b="1" dirty="0">
              <a:solidFill>
                <a:srgbClr val="A53835"/>
              </a:solidFill>
              <a:latin typeface="思源宋体 CN Heavy" panose="02020900000000000000" charset="-122"/>
              <a:ea typeface="思源宋体 CN Heavy" panose="02020900000000000000" charset="-122"/>
              <a:cs typeface="微软雅黑" pitchFamily="34" charset="-120"/>
            </a:endParaRPr>
          </a:p>
        </p:txBody>
      </p:sp>
      <p:sp>
        <p:nvSpPr>
          <p:cNvPr id="5" name="Text 1"/>
          <p:cNvSpPr/>
          <p:nvPr/>
        </p:nvSpPr>
        <p:spPr>
          <a:xfrm>
            <a:off x="253875" y="2184439"/>
            <a:ext cx="5508752" cy="711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94826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坎卦卦辞云：</a:t>
            </a:r>
            <a:r>
              <a:rPr lang="en-US" sz="1800" b="1" dirty="0">
                <a:solidFill>
                  <a:srgbClr val="A5383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“有孚，维心亨”</a:t>
            </a:r>
            <a:r>
              <a:rPr lang="en-US" sz="1800" b="1" dirty="0">
                <a:solidFill>
                  <a:srgbClr val="94826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。身处险境，“孚”（诚信与希望）是维系内心通达的基石。</a:t>
            </a:r>
            <a:endParaRPr lang="en-US" sz="1800" b="1" dirty="0">
              <a:solidFill>
                <a:srgbClr val="94826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hape 2"/>
          <p:cNvSpPr/>
          <p:nvPr/>
        </p:nvSpPr>
        <p:spPr>
          <a:xfrm>
            <a:off x="253875" y="3098959"/>
            <a:ext cx="5435600" cy="1320800"/>
          </a:xfrm>
          <a:custGeom>
            <a:avLst/>
            <a:gdLst/>
            <a:ahLst/>
            <a:cxnLst/>
            <a:rect l="l" t="t" r="r" b="b"/>
            <a:pathLst>
              <a:path w="5435600" h="1320800">
                <a:moveTo>
                  <a:pt x="101596" y="0"/>
                </a:moveTo>
                <a:lnTo>
                  <a:pt x="5334004" y="0"/>
                </a:lnTo>
                <a:cubicBezTo>
                  <a:pt x="5390114" y="0"/>
                  <a:pt x="5435600" y="45486"/>
                  <a:pt x="5435600" y="101596"/>
                </a:cubicBezTo>
                <a:lnTo>
                  <a:pt x="5435600" y="1219204"/>
                </a:lnTo>
                <a:cubicBezTo>
                  <a:pt x="5435600" y="1275314"/>
                  <a:pt x="5390114" y="1320800"/>
                  <a:pt x="5334004" y="1320800"/>
                </a:cubicBezTo>
                <a:lnTo>
                  <a:pt x="101596" y="1320800"/>
                </a:lnTo>
                <a:cubicBezTo>
                  <a:pt x="45486" y="1320800"/>
                  <a:pt x="0" y="1275314"/>
                  <a:pt x="0" y="1219204"/>
                </a:cubicBezTo>
                <a:lnTo>
                  <a:pt x="0" y="101596"/>
                </a:lnTo>
                <a:cubicBezTo>
                  <a:pt x="0" y="45486"/>
                  <a:pt x="45486" y="0"/>
                  <a:pt x="101596" y="0"/>
                </a:cubicBezTo>
                <a:close/>
              </a:path>
            </a:pathLst>
          </a:custGeom>
          <a:solidFill>
            <a:srgbClr val="A33C2F">
              <a:alpha val="10196"/>
            </a:srgbClr>
          </a:solidFill>
        </p:spPr>
      </p:sp>
      <p:sp>
        <p:nvSpPr>
          <p:cNvPr id="8" name="Text 4"/>
          <p:cNvSpPr/>
          <p:nvPr/>
        </p:nvSpPr>
        <p:spPr>
          <a:xfrm>
            <a:off x="347345" y="3350895"/>
            <a:ext cx="5285232" cy="10241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600" b="1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希望感由目标、路径思维和</a:t>
            </a:r>
            <a:r>
              <a:rPr lang="en-US" sz="1600" b="1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能动性构成，与“孚”高度同构。想想红军长征，不正是靠信念维系的伟大胜利吗？</a:t>
            </a:r>
            <a:endParaRPr lang="en-US" sz="1600" b="1" dirty="0">
              <a:solidFill>
                <a:srgbClr val="3D3D3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Shape 5"/>
          <p:cNvSpPr/>
          <p:nvPr/>
        </p:nvSpPr>
        <p:spPr>
          <a:xfrm>
            <a:off x="253875" y="4724276"/>
            <a:ext cx="0" cy="609600"/>
          </a:xfrm>
          <a:prstGeom prst="line">
            <a:avLst/>
          </a:prstGeom>
          <a:noFill/>
          <a:ln w="43374">
            <a:solidFill>
              <a:srgbClr val="C49C5D"/>
            </a:solidFill>
            <a:prstDash val="solid"/>
            <a:headEnd type="none"/>
            <a:tailEnd type="none"/>
          </a:ln>
        </p:spPr>
      </p:sp>
      <p:sp>
        <p:nvSpPr>
          <p:cNvPr id="10" name="Text 6"/>
          <p:cNvSpPr/>
          <p:nvPr/>
        </p:nvSpPr>
        <p:spPr>
          <a:xfrm>
            <a:off x="500431" y="4724276"/>
            <a:ext cx="53975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此刻，请回想：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500431" y="5028981"/>
            <a:ext cx="53975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最近一次，你是靠什么信念撑过来的？</a:t>
            </a:r>
            <a:endParaRPr lang="en-US" sz="1600" dirty="0"/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525" y="1738630"/>
            <a:ext cx="3827145" cy="254825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804" y="3352512"/>
            <a:ext cx="10711600" cy="4419983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63375" y="1803423"/>
            <a:ext cx="120650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36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行险而不失其信</a:t>
            </a:r>
            <a:endParaRPr lang="zh-CN" altLang="en-US" sz="3600" b="1" dirty="0">
              <a:solidFill>
                <a:srgbClr val="A53835"/>
              </a:solidFill>
              <a:latin typeface="思源宋体 CN Heavy" panose="02020900000000000000" charset="-122"/>
              <a:ea typeface="思源宋体 CN Heavy" panose="02020900000000000000" charset="-122"/>
              <a:cs typeface="微软雅黑" pitchFamily="34" charset="-120"/>
            </a:endParaRPr>
          </a:p>
        </p:txBody>
      </p:sp>
      <p:sp>
        <p:nvSpPr>
          <p:cNvPr id="5" name="Text 1"/>
          <p:cNvSpPr/>
          <p:nvPr/>
        </p:nvSpPr>
        <p:spPr>
          <a:xfrm>
            <a:off x="152275" y="2362138"/>
            <a:ext cx="118872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94826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面对逆境，将宏大困境分解为</a:t>
            </a:r>
            <a:r>
              <a:rPr lang="en-US" sz="1800" b="1" dirty="0">
                <a:solidFill>
                  <a:srgbClr val="C49D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可控制的“小步”</a:t>
            </a:r>
            <a:r>
              <a:rPr lang="en-US" sz="1800" b="1" dirty="0">
                <a:solidFill>
                  <a:srgbClr val="94826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，在每一步中兑现</a:t>
            </a:r>
            <a:r>
              <a:rPr lang="en-US" sz="1800" b="1" dirty="0">
                <a:solidFill>
                  <a:srgbClr val="C49D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对自己的承诺，</a:t>
            </a:r>
            <a:r>
              <a:rPr lang="en-US" sz="1800" b="1" dirty="0">
                <a:solidFill>
                  <a:srgbClr val="94826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积累掌控感。</a:t>
            </a:r>
            <a:endParaRPr lang="en-US" sz="1800" b="1" dirty="0">
              <a:solidFill>
                <a:srgbClr val="94826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hape 2"/>
          <p:cNvSpPr/>
          <p:nvPr/>
        </p:nvSpPr>
        <p:spPr>
          <a:xfrm>
            <a:off x="890664" y="3073206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A33C2F">
              <a:alpha val="10196"/>
            </a:srgbClr>
          </a:solidFill>
        </p:spPr>
      </p:sp>
      <p:sp>
        <p:nvSpPr>
          <p:cNvPr id="7" name="Shape 3"/>
          <p:cNvSpPr/>
          <p:nvPr/>
        </p:nvSpPr>
        <p:spPr>
          <a:xfrm>
            <a:off x="1141397" y="3352563"/>
            <a:ext cx="514350" cy="457200"/>
          </a:xfrm>
          <a:custGeom>
            <a:avLst/>
            <a:gdLst/>
            <a:ahLst/>
            <a:cxnLst/>
            <a:rect l="l" t="t" r="r" b="b"/>
            <a:pathLst>
              <a:path w="514350" h="457200">
                <a:moveTo>
                  <a:pt x="229046" y="0"/>
                </a:moveTo>
                <a:cubicBezTo>
                  <a:pt x="242173" y="0"/>
                  <a:pt x="254228" y="7233"/>
                  <a:pt x="260479" y="18752"/>
                </a:cubicBezTo>
                <a:lnTo>
                  <a:pt x="453360" y="375940"/>
                </a:lnTo>
                <a:cubicBezTo>
                  <a:pt x="459343" y="387013"/>
                  <a:pt x="459075" y="400407"/>
                  <a:pt x="452646" y="411212"/>
                </a:cubicBezTo>
                <a:cubicBezTo>
                  <a:pt x="446216" y="422017"/>
                  <a:pt x="434519" y="428625"/>
                  <a:pt x="422017" y="428625"/>
                </a:cubicBezTo>
                <a:lnTo>
                  <a:pt x="36255" y="428625"/>
                </a:lnTo>
                <a:cubicBezTo>
                  <a:pt x="23664" y="428625"/>
                  <a:pt x="12055" y="422017"/>
                  <a:pt x="5626" y="411212"/>
                </a:cubicBezTo>
                <a:cubicBezTo>
                  <a:pt x="-804" y="400407"/>
                  <a:pt x="-1072" y="387013"/>
                  <a:pt x="4911" y="375940"/>
                </a:cubicBezTo>
                <a:lnTo>
                  <a:pt x="197793" y="18752"/>
                </a:lnTo>
                <a:lnTo>
                  <a:pt x="200382" y="14645"/>
                </a:lnTo>
                <a:cubicBezTo>
                  <a:pt x="206901" y="5536"/>
                  <a:pt x="217527" y="0"/>
                  <a:pt x="229046" y="0"/>
                </a:cubicBezTo>
                <a:close/>
                <a:moveTo>
                  <a:pt x="152162" y="223153"/>
                </a:moveTo>
                <a:lnTo>
                  <a:pt x="176093" y="247084"/>
                </a:lnTo>
                <a:cubicBezTo>
                  <a:pt x="181630" y="252621"/>
                  <a:pt x="190738" y="252621"/>
                  <a:pt x="196275" y="247084"/>
                </a:cubicBezTo>
                <a:lnTo>
                  <a:pt x="234940" y="208419"/>
                </a:lnTo>
                <a:cubicBezTo>
                  <a:pt x="240298" y="203061"/>
                  <a:pt x="247531" y="200025"/>
                  <a:pt x="255121" y="200025"/>
                </a:cubicBezTo>
                <a:lnTo>
                  <a:pt x="293340" y="200025"/>
                </a:lnTo>
                <a:lnTo>
                  <a:pt x="228957" y="80814"/>
                </a:lnTo>
                <a:lnTo>
                  <a:pt x="152073" y="223153"/>
                </a:lnTo>
                <a:close/>
                <a:moveTo>
                  <a:pt x="443359" y="142875"/>
                </a:moveTo>
                <a:cubicBezTo>
                  <a:pt x="403932" y="142875"/>
                  <a:pt x="371921" y="110865"/>
                  <a:pt x="371921" y="71438"/>
                </a:cubicBezTo>
                <a:cubicBezTo>
                  <a:pt x="371921" y="32010"/>
                  <a:pt x="403932" y="0"/>
                  <a:pt x="443359" y="0"/>
                </a:cubicBezTo>
                <a:cubicBezTo>
                  <a:pt x="482786" y="0"/>
                  <a:pt x="514796" y="32010"/>
                  <a:pt x="514796" y="71438"/>
                </a:cubicBezTo>
                <a:cubicBezTo>
                  <a:pt x="514796" y="110865"/>
                  <a:pt x="482786" y="142875"/>
                  <a:pt x="443359" y="142875"/>
                </a:cubicBezTo>
                <a:close/>
              </a:path>
            </a:pathLst>
          </a:custGeom>
          <a:solidFill>
            <a:srgbClr val="A33C2F"/>
          </a:solidFill>
        </p:spPr>
      </p:sp>
      <p:sp>
        <p:nvSpPr>
          <p:cNvPr id="8" name="Text 4"/>
          <p:cNvSpPr/>
          <p:nvPr/>
        </p:nvSpPr>
        <p:spPr>
          <a:xfrm>
            <a:off x="818112" y="4190637"/>
            <a:ext cx="1155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A33C2F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宏大困境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5"/>
          <p:cNvSpPr/>
          <p:nvPr/>
        </p:nvSpPr>
        <p:spPr>
          <a:xfrm>
            <a:off x="254000" y="4546600"/>
            <a:ext cx="2830195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b="1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如“</a:t>
            </a:r>
            <a:r>
              <a:rPr lang="zh-CN" altLang="en-US" sz="1600" b="1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提升成绩</a:t>
            </a:r>
            <a:r>
              <a:rPr lang="en-US" sz="1600" b="1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sz="1600" b="1" dirty="0">
              <a:solidFill>
                <a:srgbClr val="3D3D3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 6"/>
          <p:cNvSpPr/>
          <p:nvPr/>
        </p:nvSpPr>
        <p:spPr>
          <a:xfrm>
            <a:off x="2848066" y="3758927"/>
            <a:ext cx="12192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4800" dirty="0">
                <a:solidFill>
                  <a:srgbClr val="C49C5D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→</a:t>
            </a:r>
            <a:endParaRPr lang="en-US" sz="1600" dirty="0"/>
          </a:p>
        </p:txBody>
      </p:sp>
      <p:sp>
        <p:nvSpPr>
          <p:cNvPr id="11" name="Shape 7"/>
          <p:cNvSpPr/>
          <p:nvPr/>
        </p:nvSpPr>
        <p:spPr>
          <a:xfrm>
            <a:off x="3762451" y="3073206"/>
            <a:ext cx="4660900" cy="1981200"/>
          </a:xfrm>
          <a:custGeom>
            <a:avLst/>
            <a:gdLst/>
            <a:ahLst/>
            <a:cxnLst/>
            <a:rect l="l" t="t" r="r" b="b"/>
            <a:pathLst>
              <a:path w="4660900" h="1981200">
                <a:moveTo>
                  <a:pt x="101596" y="0"/>
                </a:moveTo>
                <a:lnTo>
                  <a:pt x="4559304" y="0"/>
                </a:lnTo>
                <a:cubicBezTo>
                  <a:pt x="4615414" y="0"/>
                  <a:pt x="4660900" y="45486"/>
                  <a:pt x="4660900" y="101596"/>
                </a:cubicBezTo>
                <a:lnTo>
                  <a:pt x="4660900" y="1879604"/>
                </a:lnTo>
                <a:cubicBezTo>
                  <a:pt x="4660900" y="1935714"/>
                  <a:pt x="4615414" y="1981200"/>
                  <a:pt x="4559304" y="1981200"/>
                </a:cubicBezTo>
                <a:lnTo>
                  <a:pt x="101596" y="1981200"/>
                </a:lnTo>
                <a:cubicBezTo>
                  <a:pt x="45486" y="1981200"/>
                  <a:pt x="0" y="1935714"/>
                  <a:pt x="0" y="1879604"/>
                </a:cubicBezTo>
                <a:lnTo>
                  <a:pt x="0" y="101596"/>
                </a:lnTo>
                <a:cubicBezTo>
                  <a:pt x="0" y="45486"/>
                  <a:pt x="45486" y="0"/>
                  <a:pt x="101596" y="0"/>
                </a:cubicBezTo>
                <a:close/>
              </a:path>
            </a:pathLst>
          </a:custGeom>
          <a:solidFill>
            <a:srgbClr val="94826E">
              <a:alpha val="10196"/>
            </a:srgbClr>
          </a:solidFill>
        </p:spPr>
      </p:sp>
      <p:sp>
        <p:nvSpPr>
          <p:cNvPr id="12" name="Text 8"/>
          <p:cNvSpPr/>
          <p:nvPr/>
        </p:nvSpPr>
        <p:spPr>
          <a:xfrm>
            <a:off x="5049412" y="3276388"/>
            <a:ext cx="20955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94826E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分解为可执行步骤</a:t>
            </a:r>
            <a:endParaRPr lang="en-US" sz="1600" dirty="0"/>
          </a:p>
        </p:txBody>
      </p:sp>
      <p:sp>
        <p:nvSpPr>
          <p:cNvPr id="13" name="Shape 9"/>
          <p:cNvSpPr/>
          <p:nvPr/>
        </p:nvSpPr>
        <p:spPr>
          <a:xfrm>
            <a:off x="4086809" y="3733580"/>
            <a:ext cx="812800" cy="812800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lnTo>
                  <a:pt x="406400" y="0"/>
                </a:lnTo>
                <a:cubicBezTo>
                  <a:pt x="630698" y="0"/>
                  <a:pt x="812800" y="182102"/>
                  <a:pt x="812800" y="406400"/>
                </a:cubicBezTo>
                <a:lnTo>
                  <a:pt x="812800" y="406400"/>
                </a:lnTo>
                <a:cubicBezTo>
                  <a:pt x="812800" y="630698"/>
                  <a:pt x="630698" y="812800"/>
                  <a:pt x="406400" y="812800"/>
                </a:cubicBezTo>
                <a:lnTo>
                  <a:pt x="406400" y="812800"/>
                </a:lnTo>
                <a:cubicBezTo>
                  <a:pt x="182102" y="812800"/>
                  <a:pt x="0" y="630698"/>
                  <a:pt x="0" y="406400"/>
                </a:cubicBezTo>
                <a:lnTo>
                  <a:pt x="0" y="406400"/>
                </a:lnTo>
                <a:cubicBezTo>
                  <a:pt x="0" y="182102"/>
                  <a:pt x="182102" y="0"/>
                  <a:pt x="406400" y="0"/>
                </a:cubicBezTo>
                <a:close/>
              </a:path>
            </a:pathLst>
          </a:custGeom>
          <a:solidFill>
            <a:srgbClr val="C49C5D">
              <a:alpha val="20000"/>
            </a:srgbClr>
          </a:solidFill>
        </p:spPr>
      </p:sp>
      <p:sp>
        <p:nvSpPr>
          <p:cNvPr id="14" name="Shape 10"/>
          <p:cNvSpPr/>
          <p:nvPr/>
        </p:nvSpPr>
        <p:spPr>
          <a:xfrm>
            <a:off x="4299470" y="3949367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190500" y="105147"/>
                </a:moveTo>
                <a:lnTo>
                  <a:pt x="190500" y="335310"/>
                </a:lnTo>
                <a:lnTo>
                  <a:pt x="190872" y="335161"/>
                </a:lnTo>
                <a:cubicBezTo>
                  <a:pt x="231502" y="318269"/>
                  <a:pt x="275109" y="309563"/>
                  <a:pt x="319088" y="309563"/>
                </a:cubicBezTo>
                <a:lnTo>
                  <a:pt x="333375" y="309563"/>
                </a:lnTo>
                <a:lnTo>
                  <a:pt x="333375" y="71438"/>
                </a:lnTo>
                <a:lnTo>
                  <a:pt x="319088" y="71438"/>
                </a:lnTo>
                <a:cubicBezTo>
                  <a:pt x="287685" y="71438"/>
                  <a:pt x="256505" y="77688"/>
                  <a:pt x="227484" y="89743"/>
                </a:cubicBezTo>
                <a:cubicBezTo>
                  <a:pt x="214982" y="94952"/>
                  <a:pt x="202629" y="100087"/>
                  <a:pt x="190500" y="105147"/>
                </a:cubicBezTo>
                <a:close/>
                <a:moveTo>
                  <a:pt x="171822" y="45765"/>
                </a:moveTo>
                <a:lnTo>
                  <a:pt x="190500" y="53578"/>
                </a:lnTo>
                <a:lnTo>
                  <a:pt x="209178" y="45765"/>
                </a:lnTo>
                <a:cubicBezTo>
                  <a:pt x="244004" y="31254"/>
                  <a:pt x="281360" y="23812"/>
                  <a:pt x="319088" y="23812"/>
                </a:cubicBezTo>
                <a:lnTo>
                  <a:pt x="345281" y="23812"/>
                </a:lnTo>
                <a:cubicBezTo>
                  <a:pt x="365001" y="23812"/>
                  <a:pt x="381000" y="39812"/>
                  <a:pt x="381000" y="59531"/>
                </a:cubicBezTo>
                <a:lnTo>
                  <a:pt x="381000" y="321469"/>
                </a:lnTo>
                <a:cubicBezTo>
                  <a:pt x="381000" y="341188"/>
                  <a:pt x="365001" y="357188"/>
                  <a:pt x="345281" y="357188"/>
                </a:cubicBezTo>
                <a:lnTo>
                  <a:pt x="319088" y="357188"/>
                </a:lnTo>
                <a:cubicBezTo>
                  <a:pt x="281360" y="357188"/>
                  <a:pt x="244004" y="364629"/>
                  <a:pt x="209178" y="379140"/>
                </a:cubicBezTo>
                <a:lnTo>
                  <a:pt x="199653" y="383084"/>
                </a:lnTo>
                <a:cubicBezTo>
                  <a:pt x="193774" y="385539"/>
                  <a:pt x="187226" y="385539"/>
                  <a:pt x="181347" y="383084"/>
                </a:cubicBezTo>
                <a:lnTo>
                  <a:pt x="171822" y="379140"/>
                </a:lnTo>
                <a:cubicBezTo>
                  <a:pt x="136996" y="364629"/>
                  <a:pt x="99640" y="357188"/>
                  <a:pt x="61913" y="357188"/>
                </a:cubicBezTo>
                <a:lnTo>
                  <a:pt x="35719" y="357188"/>
                </a:lnTo>
                <a:cubicBezTo>
                  <a:pt x="15999" y="357188"/>
                  <a:pt x="0" y="341188"/>
                  <a:pt x="0" y="321469"/>
                </a:cubicBezTo>
                <a:lnTo>
                  <a:pt x="0" y="59531"/>
                </a:lnTo>
                <a:cubicBezTo>
                  <a:pt x="0" y="39812"/>
                  <a:pt x="15999" y="23812"/>
                  <a:pt x="35719" y="23812"/>
                </a:cubicBezTo>
                <a:lnTo>
                  <a:pt x="61913" y="23812"/>
                </a:lnTo>
                <a:cubicBezTo>
                  <a:pt x="99640" y="23812"/>
                  <a:pt x="136996" y="31254"/>
                  <a:pt x="171822" y="45765"/>
                </a:cubicBezTo>
                <a:close/>
              </a:path>
            </a:pathLst>
          </a:custGeom>
          <a:solidFill>
            <a:srgbClr val="C49C5D"/>
          </a:solidFill>
        </p:spPr>
      </p:sp>
      <p:sp>
        <p:nvSpPr>
          <p:cNvPr id="15" name="Text 11"/>
          <p:cNvSpPr/>
          <p:nvPr/>
        </p:nvSpPr>
        <p:spPr>
          <a:xfrm>
            <a:off x="4048739" y="4597000"/>
            <a:ext cx="8890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错题归因</a:t>
            </a:r>
            <a:endParaRPr lang="en-US" sz="1600" dirty="0"/>
          </a:p>
        </p:txBody>
      </p:sp>
      <p:sp>
        <p:nvSpPr>
          <p:cNvPr id="16" name="Text 12"/>
          <p:cNvSpPr/>
          <p:nvPr/>
        </p:nvSpPr>
        <p:spPr>
          <a:xfrm>
            <a:off x="4989625" y="4089113"/>
            <a:ext cx="6096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2400" dirty="0">
                <a:solidFill>
                  <a:srgbClr val="94826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→</a:t>
            </a:r>
            <a:endParaRPr lang="en-US" sz="1600" dirty="0"/>
          </a:p>
        </p:txBody>
      </p:sp>
      <p:sp>
        <p:nvSpPr>
          <p:cNvPr id="17" name="Shape 13"/>
          <p:cNvSpPr/>
          <p:nvPr/>
        </p:nvSpPr>
        <p:spPr>
          <a:xfrm>
            <a:off x="5689354" y="3733580"/>
            <a:ext cx="812800" cy="812800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lnTo>
                  <a:pt x="406400" y="0"/>
                </a:lnTo>
                <a:cubicBezTo>
                  <a:pt x="630698" y="0"/>
                  <a:pt x="812800" y="182102"/>
                  <a:pt x="812800" y="406400"/>
                </a:cubicBezTo>
                <a:lnTo>
                  <a:pt x="812800" y="406400"/>
                </a:lnTo>
                <a:cubicBezTo>
                  <a:pt x="812800" y="630698"/>
                  <a:pt x="630698" y="812800"/>
                  <a:pt x="406400" y="812800"/>
                </a:cubicBezTo>
                <a:lnTo>
                  <a:pt x="406400" y="812800"/>
                </a:lnTo>
                <a:cubicBezTo>
                  <a:pt x="182102" y="812800"/>
                  <a:pt x="0" y="630698"/>
                  <a:pt x="0" y="406400"/>
                </a:cubicBezTo>
                <a:lnTo>
                  <a:pt x="0" y="406400"/>
                </a:lnTo>
                <a:cubicBezTo>
                  <a:pt x="0" y="182102"/>
                  <a:pt x="182102" y="0"/>
                  <a:pt x="406400" y="0"/>
                </a:cubicBezTo>
                <a:close/>
              </a:path>
            </a:pathLst>
          </a:custGeom>
          <a:solidFill>
            <a:srgbClr val="C49C5D">
              <a:alpha val="20000"/>
            </a:srgbClr>
          </a:solidFill>
        </p:spPr>
      </p:sp>
      <p:sp>
        <p:nvSpPr>
          <p:cNvPr id="18" name="Shape 14"/>
          <p:cNvSpPr/>
          <p:nvPr/>
        </p:nvSpPr>
        <p:spPr>
          <a:xfrm>
            <a:off x="5902015" y="3949367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27087" y="262830"/>
                </a:moveTo>
                <a:cubicBezTo>
                  <a:pt x="30138" y="251966"/>
                  <a:pt x="35868" y="242069"/>
                  <a:pt x="43904" y="234032"/>
                </a:cubicBezTo>
                <a:lnTo>
                  <a:pt x="178743" y="99194"/>
                </a:lnTo>
                <a:lnTo>
                  <a:pt x="203969" y="73968"/>
                </a:lnTo>
                <a:cubicBezTo>
                  <a:pt x="216322" y="86320"/>
                  <a:pt x="242143" y="112142"/>
                  <a:pt x="281360" y="151358"/>
                </a:cubicBezTo>
                <a:lnTo>
                  <a:pt x="306586" y="176585"/>
                </a:lnTo>
                <a:lnTo>
                  <a:pt x="281360" y="201811"/>
                </a:lnTo>
                <a:lnTo>
                  <a:pt x="146521" y="336649"/>
                </a:lnTo>
                <a:cubicBezTo>
                  <a:pt x="138559" y="344612"/>
                  <a:pt x="128588" y="350416"/>
                  <a:pt x="117723" y="353467"/>
                </a:cubicBezTo>
                <a:lnTo>
                  <a:pt x="22622" y="379958"/>
                </a:lnTo>
                <a:cubicBezTo>
                  <a:pt x="16446" y="381670"/>
                  <a:pt x="9748" y="379958"/>
                  <a:pt x="5209" y="375345"/>
                </a:cubicBezTo>
                <a:cubicBezTo>
                  <a:pt x="670" y="370731"/>
                  <a:pt x="-1042" y="364108"/>
                  <a:pt x="670" y="357932"/>
                </a:cubicBezTo>
                <a:lnTo>
                  <a:pt x="27087" y="262830"/>
                </a:lnTo>
                <a:close/>
                <a:moveTo>
                  <a:pt x="68461" y="260077"/>
                </a:moveTo>
                <a:cubicBezTo>
                  <a:pt x="65187" y="263575"/>
                  <a:pt x="62805" y="267816"/>
                  <a:pt x="61540" y="272430"/>
                </a:cubicBezTo>
                <a:lnTo>
                  <a:pt x="43607" y="337096"/>
                </a:lnTo>
                <a:lnTo>
                  <a:pt x="108272" y="319162"/>
                </a:lnTo>
                <a:cubicBezTo>
                  <a:pt x="113035" y="317822"/>
                  <a:pt x="117351" y="315367"/>
                  <a:pt x="120923" y="311944"/>
                </a:cubicBezTo>
                <a:lnTo>
                  <a:pt x="68387" y="260077"/>
                </a:lnTo>
                <a:close/>
                <a:moveTo>
                  <a:pt x="331887" y="151358"/>
                </a:moveTo>
                <a:cubicBezTo>
                  <a:pt x="319534" y="139005"/>
                  <a:pt x="293712" y="113184"/>
                  <a:pt x="254496" y="73968"/>
                </a:cubicBezTo>
                <a:lnTo>
                  <a:pt x="229195" y="48741"/>
                </a:lnTo>
                <a:cubicBezTo>
                  <a:pt x="248915" y="29021"/>
                  <a:pt x="260003" y="17934"/>
                  <a:pt x="262607" y="15329"/>
                </a:cubicBezTo>
                <a:cubicBezTo>
                  <a:pt x="272653" y="5209"/>
                  <a:pt x="286345" y="-446"/>
                  <a:pt x="300633" y="-446"/>
                </a:cubicBezTo>
                <a:cubicBezTo>
                  <a:pt x="314920" y="-446"/>
                  <a:pt x="328613" y="5209"/>
                  <a:pt x="338658" y="15329"/>
                </a:cubicBezTo>
                <a:lnTo>
                  <a:pt x="365224" y="41895"/>
                </a:lnTo>
                <a:cubicBezTo>
                  <a:pt x="375345" y="52015"/>
                  <a:pt x="381000" y="65708"/>
                  <a:pt x="381000" y="79921"/>
                </a:cubicBezTo>
                <a:cubicBezTo>
                  <a:pt x="381000" y="94134"/>
                  <a:pt x="375345" y="107900"/>
                  <a:pt x="365224" y="117946"/>
                </a:cubicBezTo>
                <a:cubicBezTo>
                  <a:pt x="362620" y="120551"/>
                  <a:pt x="351532" y="131638"/>
                  <a:pt x="331812" y="151358"/>
                </a:cubicBezTo>
                <a:close/>
              </a:path>
            </a:pathLst>
          </a:custGeom>
          <a:solidFill>
            <a:srgbClr val="C49C5D"/>
          </a:solidFill>
        </p:spPr>
      </p:sp>
      <p:sp>
        <p:nvSpPr>
          <p:cNvPr id="19" name="Text 15"/>
          <p:cNvSpPr/>
          <p:nvPr/>
        </p:nvSpPr>
        <p:spPr>
          <a:xfrm>
            <a:off x="5651284" y="4597000"/>
            <a:ext cx="8890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重做两题</a:t>
            </a:r>
            <a:endParaRPr lang="en-US" sz="1600" dirty="0"/>
          </a:p>
        </p:txBody>
      </p:sp>
      <p:sp>
        <p:nvSpPr>
          <p:cNvPr id="20" name="Text 16"/>
          <p:cNvSpPr/>
          <p:nvPr/>
        </p:nvSpPr>
        <p:spPr>
          <a:xfrm>
            <a:off x="6592170" y="4089113"/>
            <a:ext cx="6096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2400" dirty="0">
                <a:solidFill>
                  <a:srgbClr val="94826E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→</a:t>
            </a:r>
            <a:endParaRPr lang="en-US" sz="1600" dirty="0"/>
          </a:p>
        </p:txBody>
      </p:sp>
      <p:sp>
        <p:nvSpPr>
          <p:cNvPr id="21" name="Shape 17"/>
          <p:cNvSpPr/>
          <p:nvPr/>
        </p:nvSpPr>
        <p:spPr>
          <a:xfrm>
            <a:off x="7291900" y="3733580"/>
            <a:ext cx="812800" cy="812800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lnTo>
                  <a:pt x="406400" y="0"/>
                </a:lnTo>
                <a:cubicBezTo>
                  <a:pt x="630698" y="0"/>
                  <a:pt x="812800" y="182102"/>
                  <a:pt x="812800" y="406400"/>
                </a:cubicBezTo>
                <a:lnTo>
                  <a:pt x="812800" y="406400"/>
                </a:lnTo>
                <a:cubicBezTo>
                  <a:pt x="812800" y="630698"/>
                  <a:pt x="630698" y="812800"/>
                  <a:pt x="406400" y="812800"/>
                </a:cubicBezTo>
                <a:lnTo>
                  <a:pt x="406400" y="812800"/>
                </a:lnTo>
                <a:cubicBezTo>
                  <a:pt x="182102" y="812800"/>
                  <a:pt x="0" y="630698"/>
                  <a:pt x="0" y="406400"/>
                </a:cubicBezTo>
                <a:lnTo>
                  <a:pt x="0" y="406400"/>
                </a:lnTo>
                <a:cubicBezTo>
                  <a:pt x="0" y="182102"/>
                  <a:pt x="182102" y="0"/>
                  <a:pt x="406400" y="0"/>
                </a:cubicBezTo>
                <a:close/>
              </a:path>
            </a:pathLst>
          </a:custGeom>
          <a:solidFill>
            <a:srgbClr val="C49C5D">
              <a:alpha val="20000"/>
            </a:srgbClr>
          </a:solidFill>
        </p:spPr>
      </p:sp>
      <p:sp>
        <p:nvSpPr>
          <p:cNvPr id="22" name="Shape 18"/>
          <p:cNvSpPr/>
          <p:nvPr/>
        </p:nvSpPr>
        <p:spPr>
          <a:xfrm>
            <a:off x="7528373" y="3949367"/>
            <a:ext cx="333375" cy="381000"/>
          </a:xfrm>
          <a:custGeom>
            <a:avLst/>
            <a:gdLst/>
            <a:ahLst/>
            <a:cxnLst/>
            <a:rect l="l" t="t" r="r" b="b"/>
            <a:pathLst>
              <a:path w="333375" h="381000">
                <a:moveTo>
                  <a:pt x="166688" y="184547"/>
                </a:moveTo>
                <a:cubicBezTo>
                  <a:pt x="117403" y="184547"/>
                  <a:pt x="77391" y="144534"/>
                  <a:pt x="77391" y="95250"/>
                </a:cubicBezTo>
                <a:cubicBezTo>
                  <a:pt x="77391" y="45966"/>
                  <a:pt x="117403" y="5953"/>
                  <a:pt x="166687" y="5953"/>
                </a:cubicBezTo>
                <a:cubicBezTo>
                  <a:pt x="215972" y="5953"/>
                  <a:pt x="255984" y="45966"/>
                  <a:pt x="255984" y="95250"/>
                </a:cubicBezTo>
                <a:cubicBezTo>
                  <a:pt x="255984" y="144534"/>
                  <a:pt x="215972" y="184547"/>
                  <a:pt x="166688" y="184547"/>
                </a:cubicBezTo>
                <a:close/>
                <a:moveTo>
                  <a:pt x="143991" y="226219"/>
                </a:moveTo>
                <a:lnTo>
                  <a:pt x="189384" y="226219"/>
                </a:lnTo>
                <a:cubicBezTo>
                  <a:pt x="196602" y="226219"/>
                  <a:pt x="202406" y="232023"/>
                  <a:pt x="202406" y="239241"/>
                </a:cubicBezTo>
                <a:cubicBezTo>
                  <a:pt x="202406" y="242367"/>
                  <a:pt x="201290" y="245343"/>
                  <a:pt x="199281" y="247724"/>
                </a:cubicBezTo>
                <a:lnTo>
                  <a:pt x="178891" y="271537"/>
                </a:lnTo>
                <a:lnTo>
                  <a:pt x="201960" y="357188"/>
                </a:lnTo>
                <a:lnTo>
                  <a:pt x="202406" y="357188"/>
                </a:lnTo>
                <a:lnTo>
                  <a:pt x="228154" y="254124"/>
                </a:lnTo>
                <a:cubicBezTo>
                  <a:pt x="229791" y="247650"/>
                  <a:pt x="236413" y="243706"/>
                  <a:pt x="242664" y="246087"/>
                </a:cubicBezTo>
                <a:cubicBezTo>
                  <a:pt x="288727" y="263649"/>
                  <a:pt x="321469" y="308297"/>
                  <a:pt x="321469" y="360536"/>
                </a:cubicBezTo>
                <a:cubicBezTo>
                  <a:pt x="321469" y="371773"/>
                  <a:pt x="312316" y="380926"/>
                  <a:pt x="301079" y="380926"/>
                </a:cubicBezTo>
                <a:lnTo>
                  <a:pt x="32296" y="381000"/>
                </a:lnTo>
                <a:cubicBezTo>
                  <a:pt x="21059" y="381000"/>
                  <a:pt x="11906" y="371847"/>
                  <a:pt x="11906" y="360611"/>
                </a:cubicBezTo>
                <a:cubicBezTo>
                  <a:pt x="11906" y="308372"/>
                  <a:pt x="44648" y="263723"/>
                  <a:pt x="90711" y="246162"/>
                </a:cubicBezTo>
                <a:cubicBezTo>
                  <a:pt x="96962" y="243780"/>
                  <a:pt x="103584" y="247724"/>
                  <a:pt x="105221" y="254198"/>
                </a:cubicBezTo>
                <a:lnTo>
                  <a:pt x="130969" y="357262"/>
                </a:lnTo>
                <a:lnTo>
                  <a:pt x="131415" y="357262"/>
                </a:lnTo>
                <a:lnTo>
                  <a:pt x="154484" y="271611"/>
                </a:lnTo>
                <a:lnTo>
                  <a:pt x="134094" y="247799"/>
                </a:lnTo>
                <a:cubicBezTo>
                  <a:pt x="132085" y="245418"/>
                  <a:pt x="130969" y="242441"/>
                  <a:pt x="130969" y="239316"/>
                </a:cubicBezTo>
                <a:cubicBezTo>
                  <a:pt x="130969" y="232097"/>
                  <a:pt x="136773" y="226293"/>
                  <a:pt x="143991" y="226293"/>
                </a:cubicBezTo>
                <a:close/>
              </a:path>
            </a:pathLst>
          </a:custGeom>
          <a:solidFill>
            <a:srgbClr val="C49C5D"/>
          </a:solidFill>
        </p:spPr>
      </p:sp>
      <p:sp>
        <p:nvSpPr>
          <p:cNvPr id="23" name="Text 19"/>
          <p:cNvSpPr/>
          <p:nvPr/>
        </p:nvSpPr>
        <p:spPr>
          <a:xfrm>
            <a:off x="7253829" y="4597000"/>
            <a:ext cx="8890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老师面批</a:t>
            </a:r>
            <a:endParaRPr lang="en-US" sz="1600" dirty="0"/>
          </a:p>
        </p:txBody>
      </p:sp>
      <p:sp>
        <p:nvSpPr>
          <p:cNvPr id="24" name="Text 20"/>
          <p:cNvSpPr/>
          <p:nvPr/>
        </p:nvSpPr>
        <p:spPr>
          <a:xfrm>
            <a:off x="8734096" y="3758927"/>
            <a:ext cx="12192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4800" dirty="0">
                <a:solidFill>
                  <a:srgbClr val="C49C5D"/>
                </a:solidFill>
                <a:latin typeface="Noto Sans SC" panose="020B0500000000000000" pitchFamily="34" charset="-122"/>
                <a:ea typeface="Noto Sans SC" panose="020B0500000000000000" pitchFamily="34" charset="-122"/>
                <a:cs typeface="Noto Sans SC" panose="020B0500000000000000" pitchFamily="34" charset="-120"/>
              </a:rPr>
              <a:t>→</a:t>
            </a:r>
            <a:endParaRPr lang="en-US" sz="1600" dirty="0"/>
          </a:p>
        </p:txBody>
      </p:sp>
      <p:sp>
        <p:nvSpPr>
          <p:cNvPr id="25" name="Shape 21"/>
          <p:cNvSpPr/>
          <p:nvPr/>
        </p:nvSpPr>
        <p:spPr>
          <a:xfrm>
            <a:off x="10285270" y="3200211"/>
            <a:ext cx="1016000" cy="1016000"/>
          </a:xfrm>
          <a:custGeom>
            <a:avLst/>
            <a:gdLst/>
            <a:ahLst/>
            <a:cxnLst/>
            <a:rect l="l" t="t" r="r" b="b"/>
            <a:pathLst>
              <a:path w="1016000" h="1016000">
                <a:moveTo>
                  <a:pt x="508000" y="0"/>
                </a:moveTo>
                <a:lnTo>
                  <a:pt x="508000" y="0"/>
                </a:lnTo>
                <a:cubicBezTo>
                  <a:pt x="788373" y="0"/>
                  <a:pt x="1016000" y="227627"/>
                  <a:pt x="1016000" y="508000"/>
                </a:cubicBezTo>
                <a:lnTo>
                  <a:pt x="1016000" y="508000"/>
                </a:lnTo>
                <a:cubicBezTo>
                  <a:pt x="1016000" y="788373"/>
                  <a:pt x="788373" y="1016000"/>
                  <a:pt x="508000" y="1016000"/>
                </a:cubicBezTo>
                <a:lnTo>
                  <a:pt x="508000" y="1016000"/>
                </a:lnTo>
                <a:cubicBezTo>
                  <a:pt x="227627" y="1016000"/>
                  <a:pt x="0" y="788373"/>
                  <a:pt x="0" y="508000"/>
                </a:cubicBezTo>
                <a:lnTo>
                  <a:pt x="0" y="508000"/>
                </a:lnTo>
                <a:cubicBezTo>
                  <a:pt x="0" y="227627"/>
                  <a:pt x="227627" y="0"/>
                  <a:pt x="508000" y="0"/>
                </a:cubicBezTo>
                <a:close/>
              </a:path>
            </a:pathLst>
          </a:custGeom>
          <a:solidFill>
            <a:srgbClr val="A33C2F">
              <a:alpha val="10196"/>
            </a:srgbClr>
          </a:solidFill>
        </p:spPr>
      </p:sp>
      <p:sp>
        <p:nvSpPr>
          <p:cNvPr id="26" name="Shape 22"/>
          <p:cNvSpPr/>
          <p:nvPr/>
        </p:nvSpPr>
        <p:spPr>
          <a:xfrm>
            <a:off x="10621728" y="3479569"/>
            <a:ext cx="342900" cy="457200"/>
          </a:xfrm>
          <a:custGeom>
            <a:avLst/>
            <a:gdLst/>
            <a:ahLst/>
            <a:cxnLst/>
            <a:rect l="l" t="t" r="r" b="b"/>
            <a:pathLst>
              <a:path w="342900" h="457200">
                <a:moveTo>
                  <a:pt x="223153" y="59650"/>
                </a:moveTo>
                <a:cubicBezTo>
                  <a:pt x="232440" y="46881"/>
                  <a:pt x="229582" y="29021"/>
                  <a:pt x="216813" y="19735"/>
                </a:cubicBezTo>
                <a:cubicBezTo>
                  <a:pt x="204043" y="10448"/>
                  <a:pt x="186184" y="13305"/>
                  <a:pt x="176897" y="26075"/>
                </a:cubicBezTo>
                <a:lnTo>
                  <a:pt x="82242" y="156180"/>
                </a:lnTo>
                <a:lnTo>
                  <a:pt x="48756" y="122694"/>
                </a:lnTo>
                <a:cubicBezTo>
                  <a:pt x="37594" y="111532"/>
                  <a:pt x="19467" y="111532"/>
                  <a:pt x="8305" y="122694"/>
                </a:cubicBezTo>
                <a:cubicBezTo>
                  <a:pt x="-2857" y="133856"/>
                  <a:pt x="-2857" y="151983"/>
                  <a:pt x="8305" y="163145"/>
                </a:cubicBezTo>
                <a:lnTo>
                  <a:pt x="65455" y="220295"/>
                </a:lnTo>
                <a:cubicBezTo>
                  <a:pt x="71348" y="226189"/>
                  <a:pt x="79564" y="229225"/>
                  <a:pt x="87868" y="228600"/>
                </a:cubicBezTo>
                <a:cubicBezTo>
                  <a:pt x="96173" y="227975"/>
                  <a:pt x="103852" y="223689"/>
                  <a:pt x="108764" y="216902"/>
                </a:cubicBezTo>
                <a:lnTo>
                  <a:pt x="223064" y="59740"/>
                </a:lnTo>
                <a:close/>
                <a:moveTo>
                  <a:pt x="337453" y="181094"/>
                </a:moveTo>
                <a:cubicBezTo>
                  <a:pt x="346740" y="168325"/>
                  <a:pt x="343882" y="150465"/>
                  <a:pt x="331113" y="141178"/>
                </a:cubicBezTo>
                <a:cubicBezTo>
                  <a:pt x="318343" y="131891"/>
                  <a:pt x="300484" y="134749"/>
                  <a:pt x="291197" y="147518"/>
                </a:cubicBezTo>
                <a:lnTo>
                  <a:pt x="139392" y="356205"/>
                </a:lnTo>
                <a:lnTo>
                  <a:pt x="77331" y="294144"/>
                </a:lnTo>
                <a:cubicBezTo>
                  <a:pt x="66169" y="282982"/>
                  <a:pt x="48042" y="282982"/>
                  <a:pt x="36880" y="294144"/>
                </a:cubicBezTo>
                <a:cubicBezTo>
                  <a:pt x="25717" y="305306"/>
                  <a:pt x="25717" y="323433"/>
                  <a:pt x="36880" y="334595"/>
                </a:cubicBezTo>
                <a:lnTo>
                  <a:pt x="122605" y="420320"/>
                </a:lnTo>
                <a:cubicBezTo>
                  <a:pt x="128498" y="426214"/>
                  <a:pt x="136714" y="429250"/>
                  <a:pt x="145018" y="428625"/>
                </a:cubicBezTo>
                <a:cubicBezTo>
                  <a:pt x="153323" y="428000"/>
                  <a:pt x="161002" y="423714"/>
                  <a:pt x="165914" y="416927"/>
                </a:cubicBezTo>
                <a:lnTo>
                  <a:pt x="337364" y="181183"/>
                </a:lnTo>
                <a:close/>
              </a:path>
            </a:pathLst>
          </a:custGeom>
          <a:solidFill>
            <a:srgbClr val="A33C2F"/>
          </a:solidFill>
        </p:spPr>
      </p:sp>
      <p:sp>
        <p:nvSpPr>
          <p:cNvPr id="27" name="Text 23"/>
          <p:cNvSpPr/>
          <p:nvPr/>
        </p:nvSpPr>
        <p:spPr>
          <a:xfrm>
            <a:off x="10096285" y="4317642"/>
            <a:ext cx="1397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800" b="1" dirty="0">
                <a:solidFill>
                  <a:srgbClr val="A33C2F"/>
                </a:solidFill>
                <a:latin typeface="微软雅黑" panose="020B0503020204020204" charset="-122"/>
                <a:ea typeface="微软雅黑" panose="020B0503020204020204" charset="-122"/>
                <a:cs typeface="微软雅黑" pitchFamily="34" charset="-120"/>
              </a:rPr>
              <a:t>积累掌控感</a:t>
            </a:r>
            <a:endParaRPr lang="en-US" sz="1600" dirty="0"/>
          </a:p>
        </p:txBody>
      </p:sp>
      <p:sp>
        <p:nvSpPr>
          <p:cNvPr id="28" name="Text 24"/>
          <p:cNvSpPr/>
          <p:nvPr/>
        </p:nvSpPr>
        <p:spPr>
          <a:xfrm>
            <a:off x="10082106" y="4673312"/>
            <a:ext cx="1495552" cy="25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en-US" sz="1600" b="1" dirty="0">
                <a:solidFill>
                  <a:srgbClr val="3D3D3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提升自我效能感</a:t>
            </a:r>
            <a:endParaRPr lang="en-US" sz="1600" b="1" dirty="0">
              <a:solidFill>
                <a:srgbClr val="3D3D3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51815" y="2332355"/>
            <a:ext cx="9587865" cy="3956685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6502352" y="1312208"/>
            <a:ext cx="58166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往有功：化坎为梯</a:t>
            </a:r>
            <a:endParaRPr lang="en-US" sz="1600" dirty="0"/>
          </a:p>
        </p:txBody>
      </p:sp>
      <p:sp>
        <p:nvSpPr>
          <p:cNvPr id="6" name="Text 1"/>
          <p:cNvSpPr/>
          <p:nvPr/>
        </p:nvSpPr>
        <p:spPr>
          <a:xfrm>
            <a:off x="6502352" y="1972582"/>
            <a:ext cx="5435600" cy="711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94826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坎卦的终极指向是克服险阻、有所作为。</a:t>
            </a:r>
            <a:r>
              <a:rPr lang="en-US" sz="1800" b="1" dirty="0">
                <a:solidFill>
                  <a:srgbClr val="C49D5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挫折本身不是财富</a:t>
            </a:r>
            <a:r>
              <a:rPr lang="en-US" sz="1800" b="1" dirty="0">
                <a:solidFill>
                  <a:srgbClr val="94826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，从中汲取的成长才是。</a:t>
            </a:r>
            <a:endParaRPr lang="en-US" sz="1800" b="1" dirty="0">
              <a:solidFill>
                <a:srgbClr val="94826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Shape 2"/>
          <p:cNvSpPr/>
          <p:nvPr/>
        </p:nvSpPr>
        <p:spPr>
          <a:xfrm>
            <a:off x="6502352" y="2887103"/>
            <a:ext cx="5435600" cy="1320800"/>
          </a:xfrm>
          <a:custGeom>
            <a:avLst/>
            <a:gdLst/>
            <a:ahLst/>
            <a:cxnLst/>
            <a:rect l="l" t="t" r="r" b="b"/>
            <a:pathLst>
              <a:path w="5435600" h="1320800">
                <a:moveTo>
                  <a:pt x="101596" y="0"/>
                </a:moveTo>
                <a:lnTo>
                  <a:pt x="5334004" y="0"/>
                </a:lnTo>
                <a:cubicBezTo>
                  <a:pt x="5390114" y="0"/>
                  <a:pt x="5435600" y="45486"/>
                  <a:pt x="5435600" y="101596"/>
                </a:cubicBezTo>
                <a:lnTo>
                  <a:pt x="5435600" y="1219204"/>
                </a:lnTo>
                <a:cubicBezTo>
                  <a:pt x="5435600" y="1275314"/>
                  <a:pt x="5390114" y="1320800"/>
                  <a:pt x="5334004" y="1320800"/>
                </a:cubicBezTo>
                <a:lnTo>
                  <a:pt x="101596" y="1320800"/>
                </a:lnTo>
                <a:cubicBezTo>
                  <a:pt x="45486" y="1320800"/>
                  <a:pt x="0" y="1275314"/>
                  <a:pt x="0" y="1219204"/>
                </a:cubicBezTo>
                <a:lnTo>
                  <a:pt x="0" y="101596"/>
                </a:lnTo>
                <a:cubicBezTo>
                  <a:pt x="0" y="45486"/>
                  <a:pt x="45486" y="0"/>
                  <a:pt x="101596" y="0"/>
                </a:cubicBezTo>
                <a:close/>
              </a:path>
            </a:pathLst>
          </a:custGeom>
          <a:solidFill>
            <a:srgbClr val="A33C2F">
              <a:alpha val="10196"/>
            </a:srgbClr>
          </a:solidFill>
        </p:spPr>
      </p:sp>
      <p:sp>
        <p:nvSpPr>
          <p:cNvPr id="8" name="Text 3"/>
          <p:cNvSpPr/>
          <p:nvPr/>
        </p:nvSpPr>
        <p:spPr>
          <a:xfrm>
            <a:off x="6705533" y="3090284"/>
            <a:ext cx="5232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A33C2F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案例：袁隆平与杂交稻</a:t>
            </a:r>
            <a:endParaRPr lang="en-US" sz="1600" dirty="0"/>
          </a:p>
        </p:txBody>
      </p:sp>
      <p:sp>
        <p:nvSpPr>
          <p:cNvPr id="9" name="Text 4"/>
          <p:cNvSpPr/>
          <p:nvPr/>
        </p:nvSpPr>
        <p:spPr>
          <a:xfrm>
            <a:off x="6705533" y="3496512"/>
            <a:ext cx="50292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历经饥荒与政治运动的逆境，他将挫折转化为科研动力，最终造福世界。这正是“往有功”的生动写照。</a:t>
            </a:r>
            <a:endParaRPr lang="en-US" sz="1600" dirty="0"/>
          </a:p>
        </p:txBody>
      </p:sp>
      <p:sp>
        <p:nvSpPr>
          <p:cNvPr id="10" name="Shape 5"/>
          <p:cNvSpPr/>
          <p:nvPr/>
        </p:nvSpPr>
        <p:spPr>
          <a:xfrm>
            <a:off x="6502352" y="4410897"/>
            <a:ext cx="5435600" cy="0"/>
          </a:xfrm>
          <a:prstGeom prst="line">
            <a:avLst/>
          </a:prstGeom>
          <a:noFill/>
          <a:ln w="17350">
            <a:solidFill>
              <a:srgbClr val="C49C5D"/>
            </a:solidFill>
            <a:prstDash val="solid"/>
            <a:headEnd type="none"/>
            <a:tailEnd type="none"/>
          </a:ln>
        </p:spPr>
      </p:sp>
      <p:sp>
        <p:nvSpPr>
          <p:cNvPr id="11" name="Text 6"/>
          <p:cNvSpPr/>
          <p:nvPr/>
        </p:nvSpPr>
        <p:spPr>
          <a:xfrm>
            <a:off x="6502352" y="4631429"/>
            <a:ext cx="5638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94826E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成长性思维</a:t>
            </a:r>
            <a:endParaRPr lang="zh-CN" altLang="en-US" sz="1600" b="1" dirty="0">
              <a:solidFill>
                <a:srgbClr val="94826E"/>
              </a:solidFill>
              <a:latin typeface="微软雅黑" pitchFamily="34" charset="-122"/>
              <a:ea typeface="微软雅黑" pitchFamily="34" charset="-122"/>
              <a:cs typeface="微软雅黑" pitchFamily="34" charset="-120"/>
            </a:endParaRPr>
          </a:p>
        </p:txBody>
      </p:sp>
      <p:sp>
        <p:nvSpPr>
          <p:cNvPr id="12" name="Text 7"/>
          <p:cNvSpPr/>
          <p:nvPr/>
        </p:nvSpPr>
        <p:spPr>
          <a:xfrm>
            <a:off x="6502352" y="5037655"/>
            <a:ext cx="5508752" cy="508000"/>
          </a:xfrm>
          <a:prstGeom prst="rect">
            <a:avLst/>
          </a:prstGeom>
          <a:noFill/>
        </p:spPr>
        <p:txBody>
          <a:bodyPr wrap="square" lIns="27432" tIns="0" rIns="27432" bIns="0" rtlCol="0" anchor="ctr"/>
          <a:lstStyle/>
          <a:p>
            <a:pPr>
              <a:lnSpc>
                <a:spcPct val="120000"/>
              </a:lnSpc>
            </a:pPr>
            <a:r>
              <a:rPr lang="en-US" sz="135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个体在逆境后，可能在</a:t>
            </a:r>
            <a:r>
              <a:rPr lang="en-US" sz="1350" b="1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认知、情感、价值</a:t>
            </a:r>
            <a:r>
              <a:rPr lang="en-US" sz="1350" dirty="0">
                <a:solidFill>
                  <a:srgbClr val="3D3D3D"/>
                </a:solidFill>
                <a:latin typeface="微软雅黑" pitchFamily="34" charset="-122"/>
                <a:ea typeface="微软雅黑" pitchFamily="34" charset="-122"/>
                <a:cs typeface="微软雅黑" pitchFamily="34" charset="-120"/>
              </a:rPr>
              <a:t>三维度实现跃迁，将“坎”重述为“未来简历上的亮点”。</a:t>
            </a:r>
            <a:endParaRPr lang="en-US" sz="1600" dirty="0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485" y="1769110"/>
            <a:ext cx="3480435" cy="343979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10-13-15:56:35-d3mb1cos8jdo4os5f0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220" y="0"/>
            <a:ext cx="12376150" cy="6858000"/>
          </a:xfrm>
          <a:prstGeom prst="rect">
            <a:avLst/>
          </a:prstGeom>
        </p:spPr>
      </p:pic>
      <p:pic>
        <p:nvPicPr>
          <p:cNvPr id="3" name="Image 1" descr="https://kimi-img.moonshot.cn/pub/slides/slides_tmpl/image/25-10-13-15:56:25-d3mb1a8s8jdo4os5evl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75591" y="2542252"/>
            <a:ext cx="10711600" cy="4419983"/>
          </a:xfrm>
          <a:prstGeom prst="rect">
            <a:avLst/>
          </a:prstGeom>
        </p:spPr>
      </p:pic>
      <p:pic>
        <p:nvPicPr>
          <p:cNvPr id="4" name="Image 2" descr="https://kimi-img.moonshot.cn/pub/slides/slides_tmpl/image/25-10-13-15:56:23-d3mb19os8jdo4os5evj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82990" y="0"/>
            <a:ext cx="3566160" cy="685800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3620135" y="2238375"/>
            <a:ext cx="6041390" cy="1932305"/>
          </a:xfrm>
          <a:prstGeom prst="rect">
            <a:avLst/>
          </a:prstGeom>
          <a:noFill/>
        </p:spPr>
        <p:txBody>
          <a:bodyPr wrap="square" lIns="91440" tIns="45720" rIns="91440" bIns="45720" rtlCol="0" anchor="ctr"/>
          <a:lstStyle/>
          <a:p>
            <a:pPr>
              <a:lnSpc>
                <a:spcPct val="100000"/>
              </a:lnSpc>
            </a:pPr>
            <a:r>
              <a:rPr lang="zh-CN" altLang="en-US" sz="4400" b="1" dirty="0">
                <a:solidFill>
                  <a:srgbClr val="A53835"/>
                </a:solidFill>
                <a:latin typeface="思源宋体 CN Heavy" panose="02020900000000000000" charset="-122"/>
                <a:ea typeface="思源宋体 CN Heavy" panose="02020900000000000000" charset="-122"/>
                <a:cs typeface="微软雅黑" pitchFamily="34" charset="-120"/>
              </a:rPr>
              <a:t>现代新语：心理韧性</a:t>
            </a:r>
            <a:endParaRPr lang="en-US" sz="1600" dirty="0"/>
          </a:p>
        </p:txBody>
      </p:sp>
      <p:sp>
        <p:nvSpPr>
          <p:cNvPr id="6" name="Shape 1"/>
          <p:cNvSpPr/>
          <p:nvPr/>
        </p:nvSpPr>
        <p:spPr>
          <a:xfrm>
            <a:off x="796925" y="2237105"/>
            <a:ext cx="1932940" cy="1932940"/>
          </a:xfrm>
          <a:prstGeom prst="ellipse">
            <a:avLst/>
          </a:prstGeom>
          <a:solidFill>
            <a:srgbClr val="000000">
              <a:alpha val="0"/>
            </a:srgbClr>
          </a:solidFill>
          <a:ln w="38100">
            <a:solidFill>
              <a:srgbClr val="9C2111"/>
            </a:solidFill>
            <a:prstDash val="solid"/>
          </a:ln>
        </p:spPr>
      </p:sp>
      <p:sp>
        <p:nvSpPr>
          <p:cNvPr id="7" name="Text 2"/>
          <p:cNvSpPr/>
          <p:nvPr/>
        </p:nvSpPr>
        <p:spPr>
          <a:xfrm>
            <a:off x="796925" y="2237105"/>
            <a:ext cx="1932940" cy="193294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796925" y="2542540"/>
            <a:ext cx="1862455" cy="1330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8000" dirty="0">
                <a:solidFill>
                  <a:srgbClr val="73654D"/>
                </a:solidFill>
                <a:latin typeface="思源宋体 CN" panose="02020500000000000000" pitchFamily="34" charset="-122"/>
                <a:ea typeface="思源宋体 CN" panose="02020500000000000000" pitchFamily="34" charset="-122"/>
                <a:cs typeface="思源宋体 CN" panose="02020500000000000000" pitchFamily="34" charset="-120"/>
              </a:rPr>
              <a:t>03</a:t>
            </a:r>
            <a:endParaRPr lang="en-US" sz="1600" dirty="0"/>
          </a:p>
        </p:txBody>
      </p:sp>
      <p:sp>
        <p:nvSpPr>
          <p:cNvPr id="9" name="Shape 4"/>
          <p:cNvSpPr/>
          <p:nvPr/>
        </p:nvSpPr>
        <p:spPr>
          <a:xfrm>
            <a:off x="3182600" y="2507490"/>
            <a:ext cx="237852" cy="1356870"/>
          </a:xfrm>
          <a:prstGeom prst="rect">
            <a:avLst/>
          </a:prstGeom>
          <a:solidFill>
            <a:srgbClr val="A53835"/>
          </a:solidFill>
        </p:spPr>
      </p:sp>
      <p:sp>
        <p:nvSpPr>
          <p:cNvPr id="10" name="Text 5"/>
          <p:cNvSpPr/>
          <p:nvPr/>
        </p:nvSpPr>
        <p:spPr>
          <a:xfrm>
            <a:off x="3182600" y="2507490"/>
            <a:ext cx="237852" cy="135687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>
              <a:lnSpc>
                <a:spcPct val="100000"/>
              </a:lnSpc>
            </a:pPr>
            <a:endParaRPr lang="en-US" sz="1600" dirty="0"/>
          </a:p>
        </p:txBody>
      </p:sp>
      <p:pic>
        <p:nvPicPr>
          <p:cNvPr id="11" name="Image 3" descr="https://kimi-img.moonshot.cn/pub/slides/slides_tmpl/image/25-10-13-15:56:21-d3mb198s8jdo4os5evh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7315" y="2540"/>
            <a:ext cx="61341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10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11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12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13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14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15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16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17.xml><?xml version="1.0" encoding="utf-8"?>
<p:tagLst xmlns:p="http://schemas.openxmlformats.org/presentationml/2006/main">
  <p:tag name="commondata" val="eyJoZGlkIjoiZjFmZWIzNDg2MmIzZjExOTIzMmViNTBmYTMwYTk0ZWYifQ=="/>
</p:tagLst>
</file>

<file path=ppt/tags/tag2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3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4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5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6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7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8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ags/tag9.xml><?xml version="1.0" encoding="utf-8"?>
<p:tagLst xmlns:p="http://schemas.openxmlformats.org/presentationml/2006/main">
  <p:tag name="KSO_WM_DIAGRAM_VIRTUALLY_FRAME" val="{&quot;height&quot;:403.01992125984253,&quot;left&quot;:28.191454899518455,&quot;top&quot;:55.60527559055117,&quot;width&quot;:757.3735844705603}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1521</Words>
  <Application>WPS 演示</Application>
  <PresentationFormat>On-screen Show (16:9)</PresentationFormat>
  <Paragraphs>175</Paragraphs>
  <Slides>16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40" baseType="lpstr">
      <vt:lpstr>Arial</vt:lpstr>
      <vt:lpstr>宋体</vt:lpstr>
      <vt:lpstr>Wingdings</vt:lpstr>
      <vt:lpstr>思源宋体 CN Light</vt:lpstr>
      <vt:lpstr>MiSans</vt:lpstr>
      <vt:lpstr>思源宋体 CN Heavy</vt:lpstr>
      <vt:lpstr>微软雅黑</vt:lpstr>
      <vt:lpstr>思源宋体</vt:lpstr>
      <vt:lpstr>华文楷体</vt:lpstr>
      <vt:lpstr>方正楷体简体</vt:lpstr>
      <vt:lpstr>MiSans</vt:lpstr>
      <vt:lpstr>思源宋体</vt:lpstr>
      <vt:lpstr>Noto Sans SC</vt:lpstr>
      <vt:lpstr>Noto Sans SC</vt:lpstr>
      <vt:lpstr>苏新诗古印宋简</vt:lpstr>
      <vt:lpstr>苏新诗古印宋简</vt:lpstr>
      <vt:lpstr>苏新诗古印宋简</vt:lpstr>
      <vt:lpstr>Calibri</vt:lpstr>
      <vt:lpstr>Arial Unicode MS</vt:lpstr>
      <vt:lpstr>等线</vt:lpstr>
      <vt:lpstr>思源宋体 CN Medium</vt:lpstr>
      <vt:lpstr>汉仪雅酷黑简</vt:lpstr>
      <vt:lpstr>Times New Roman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如水之韧：从坎卦到心理韧性</dc:title>
  <dc:creator>Kimi</dc:creator>
  <dc:subject>如水之韧：从坎卦到心理韧性</dc:subject>
  <cp:lastModifiedBy>徐傲</cp:lastModifiedBy>
  <cp:revision>8</cp:revision>
  <dcterms:created xsi:type="dcterms:W3CDTF">2025-11-11T06:44:00Z</dcterms:created>
  <dcterms:modified xsi:type="dcterms:W3CDTF">2025-11-12T10:55:14Z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{"Label":"如水之韧：从坎卦到心理韧性","ContentProducer":"001191110108MACG2KBH8F10000","ProduceID":"d49dfgqtuj3cr8vqmbmg","ReservedCode1":"","ContentPropagator":"001191110108MACG2KBH8F20000","PropagateID":"d49dfgqtuj3cr8vqmbmg","ReservedCode2":""}</vt:lpwstr>
  </property>
  <property fmtid="{D5CDD505-2E9C-101B-9397-08002B2CF9AE}" pid="3" name="ICV">
    <vt:lpwstr>35A24F8D74254FB88D62210891B52B98_13</vt:lpwstr>
  </property>
  <property fmtid="{D5CDD505-2E9C-101B-9397-08002B2CF9AE}" pid="4" name="KSOProductBuildVer">
    <vt:lpwstr>2052-12.1.0.16929</vt:lpwstr>
  </property>
</Properties>
</file>