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7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406640" y="411480"/>
            <a:ext cx="4480560" cy="1554480"/>
          </a:xfrm>
          <a:prstGeom prst="rect">
            <a:avLst/>
          </a:prstGeom>
          <a:noFill/>
        </p:spPr>
        <p:txBody>
          <a:bodyPr wrap="square" anchor="t" lIns="0" rIns="0" tIns="0" bIns="0">
            <a:spAutoFit/>
          </a:bodyPr>
          <a:lstStyle/>
          <a:p>
            <a:pPr algn="r">
              <a:lnSpc>
                <a:spcPct val="128000"/>
              </a:lnSpc>
              <a:spcBef>
                <a:spcPts val="0"/>
              </a:spcBef>
              <a:spcAft>
                <a:spcPts val="400"/>
              </a:spcAft>
            </a:pPr>
            <a:r>
              <a:rPr sz="5800" b="0" i="0">
                <a:solidFill>
                  <a:srgbClr val="1D4268"/>
                </a:solidFill>
                <a:latin typeface="Georgia"/>
                <a:ea typeface="微软雅黑"/>
                <a:cs typeface="微软雅黑"/>
              </a:rPr>
              <a:t>一 二 三  ·  1 2 3</a:t>
            </a:r>
          </a:p>
        </p:txBody>
      </p:sp>
      <p:sp>
        <p:nvSpPr>
          <p:cNvPr id="4" name="TextBox 3"/>
          <p:cNvSpPr txBox="1"/>
          <p:nvPr/>
        </p:nvSpPr>
        <p:spPr>
          <a:xfrm>
            <a:off x="685800" y="4709160"/>
            <a:ext cx="5852160" cy="1463040"/>
          </a:xfrm>
          <a:prstGeom prst="rect">
            <a:avLst/>
          </a:prstGeom>
          <a:noFill/>
        </p:spPr>
        <p:txBody>
          <a:bodyPr wrap="square" anchor="t" lIns="0" rIns="0" tIns="0" bIns="0">
            <a:spAutoFit/>
          </a:bodyPr>
          <a:lstStyle/>
          <a:p>
            <a:pPr algn="l">
              <a:lnSpc>
                <a:spcPct val="128000"/>
              </a:lnSpc>
              <a:spcBef>
                <a:spcPts val="0"/>
              </a:spcBef>
              <a:spcAft>
                <a:spcPts val="400"/>
              </a:spcAft>
            </a:pPr>
            <a:r>
              <a:rPr sz="5000" b="0" i="0">
                <a:solidFill>
                  <a:srgbClr val="1D4268"/>
                </a:solidFill>
                <a:latin typeface="Georgia"/>
                <a:ea typeface="微软雅黑"/>
                <a:cs typeface="微软雅黑"/>
              </a:rPr>
              <a:t>十一  ·  eleven</a:t>
            </a:r>
          </a:p>
        </p:txBody>
      </p:sp>
      <p:sp>
        <p:nvSpPr>
          <p:cNvPr id="5" name="Rectangle 4"/>
          <p:cNvSpPr/>
          <p:nvPr/>
        </p:nvSpPr>
        <p:spPr>
          <a:xfrm>
            <a:off x="713232" y="1847088"/>
            <a:ext cx="658368" cy="38100"/>
          </a:xfrm>
          <a:prstGeom prst="rect">
            <a:avLst/>
          </a:prstGeom>
          <a:solidFill>
            <a:srgbClr val="9FB3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444752"/>
            <a:ext cx="10789920" cy="310896"/>
          </a:xfrm>
          <a:prstGeom prst="rect">
            <a:avLst/>
          </a:prstGeom>
          <a:noFill/>
        </p:spPr>
        <p:txBody>
          <a:bodyPr wrap="square" anchor="t" lIns="0" rIns="0" tIns="0" bIns="0">
            <a:spAutoFit/>
          </a:bodyPr>
          <a:lstStyle/>
          <a:p>
            <a:pPr algn="l">
              <a:lnSpc>
                <a:spcPct val="128000"/>
              </a:lnSpc>
              <a:spcBef>
                <a:spcPts val="0"/>
              </a:spcBef>
              <a:spcAft>
                <a:spcPts val="400"/>
              </a:spcAft>
            </a:pPr>
            <a:r>
              <a:rPr sz="1300" b="1" i="0" spc="220">
                <a:solidFill>
                  <a:srgbClr val="9FB3C8"/>
                </a:solidFill>
                <a:latin typeface="Georgia"/>
                <a:ea typeface="微软雅黑"/>
                <a:cs typeface="微软雅黑"/>
              </a:rPr>
              <a:t>数学学习中符号的认知心理学 · 第 2 讲</a:t>
            </a:r>
          </a:p>
        </p:txBody>
      </p:sp>
      <p:sp>
        <p:nvSpPr>
          <p:cNvPr id="7" name="TextBox 6"/>
          <p:cNvSpPr txBox="1"/>
          <p:nvPr/>
        </p:nvSpPr>
        <p:spPr>
          <a:xfrm>
            <a:off x="713232" y="2084831"/>
            <a:ext cx="10789920" cy="914400"/>
          </a:xfrm>
          <a:prstGeom prst="rect">
            <a:avLst/>
          </a:prstGeom>
          <a:noFill/>
        </p:spPr>
        <p:txBody>
          <a:bodyPr wrap="square" anchor="t" lIns="0" rIns="0" tIns="0" bIns="0">
            <a:spAutoFit/>
          </a:bodyPr>
          <a:lstStyle/>
          <a:p>
            <a:pPr algn="l">
              <a:lnSpc>
                <a:spcPct val="128000"/>
              </a:lnSpc>
              <a:spcBef>
                <a:spcPts val="0"/>
              </a:spcBef>
              <a:spcAft>
                <a:spcPts val="400"/>
              </a:spcAft>
            </a:pPr>
            <a:r>
              <a:rPr sz="4400" b="1" i="0">
                <a:solidFill>
                  <a:srgbClr val="FFFFFF"/>
                </a:solidFill>
                <a:latin typeface="Georgia"/>
                <a:ea typeface="微软雅黑"/>
                <a:cs typeface="微软雅黑"/>
              </a:rPr>
              <a:t>数学符号的发展、文化与教学</a:t>
            </a:r>
          </a:p>
        </p:txBody>
      </p:sp>
      <p:sp>
        <p:nvSpPr>
          <p:cNvPr id="8" name="TextBox 7"/>
          <p:cNvSpPr txBox="1"/>
          <p:nvPr/>
        </p:nvSpPr>
        <p:spPr>
          <a:xfrm>
            <a:off x="713232" y="3127248"/>
            <a:ext cx="10789920" cy="457200"/>
          </a:xfrm>
          <a:prstGeom prst="rect">
            <a:avLst/>
          </a:prstGeom>
          <a:noFill/>
        </p:spPr>
        <p:txBody>
          <a:bodyPr wrap="square" anchor="t" lIns="0" rIns="0" tIns="0" bIns="0">
            <a:spAutoFit/>
          </a:bodyPr>
          <a:lstStyle/>
          <a:p>
            <a:pPr algn="l">
              <a:lnSpc>
                <a:spcPct val="128000"/>
              </a:lnSpc>
              <a:spcBef>
                <a:spcPts val="0"/>
              </a:spcBef>
              <a:spcAft>
                <a:spcPts val="400"/>
              </a:spcAft>
            </a:pPr>
            <a:r>
              <a:rPr sz="1900" b="0" i="0">
                <a:solidFill>
                  <a:srgbClr val="9FB3C8"/>
                </a:solidFill>
                <a:latin typeface="Georgia"/>
                <a:ea typeface="微软雅黑"/>
                <a:cs typeface="微软雅黑"/>
              </a:rPr>
              <a:t>符号能力如何长成，文化如何塑造，证据如何进入课堂</a:t>
            </a:r>
          </a:p>
        </p:txBody>
      </p:sp>
      <p:sp>
        <p:nvSpPr>
          <p:cNvPr id="9" name="Rectangle 8"/>
          <p:cNvSpPr/>
          <p:nvPr/>
        </p:nvSpPr>
        <p:spPr>
          <a:xfrm>
            <a:off x="713232" y="3913632"/>
            <a:ext cx="10762488" cy="10160"/>
          </a:xfrm>
          <a:prstGeom prst="rect">
            <a:avLst/>
          </a:prstGeom>
          <a:solidFill>
            <a:srgbClr val="2A4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3232" y="4133087"/>
            <a:ext cx="10789920" cy="320040"/>
          </a:xfrm>
          <a:prstGeom prst="rect">
            <a:avLst/>
          </a:prstGeom>
          <a:noFill/>
        </p:spPr>
        <p:txBody>
          <a:bodyPr wrap="square" anchor="t" lIns="0" rIns="0" tIns="0" bIns="0">
            <a:spAutoFit/>
          </a:bodyPr>
          <a:lstStyle/>
          <a:p>
            <a:pPr algn="l">
              <a:lnSpc>
                <a:spcPct val="128000"/>
              </a:lnSpc>
              <a:spcBef>
                <a:spcPts val="0"/>
              </a:spcBef>
              <a:spcAft>
                <a:spcPts val="400"/>
              </a:spcAft>
            </a:pPr>
            <a:r>
              <a:rPr sz="1250" b="0" i="0">
                <a:solidFill>
                  <a:srgbClr val="9FB3C8"/>
                </a:solidFill>
                <a:latin typeface="Arial"/>
                <a:ea typeface="微软雅黑"/>
                <a:cs typeface="微软雅黑"/>
              </a:rPr>
              <a:t>授课对象：数学教育、心理学方向研究生　｜　课时：45 分钟　｜　课型：理论讲授</a:t>
            </a:r>
          </a:p>
        </p:txBody>
      </p:sp>
      <p:sp>
        <p:nvSpPr>
          <p:cNvPr id="11" name="TextBox 10"/>
          <p:cNvSpPr txBox="1"/>
          <p:nvPr/>
        </p:nvSpPr>
        <p:spPr>
          <a:xfrm>
            <a:off x="713232" y="5989320"/>
            <a:ext cx="10789920" cy="548640"/>
          </a:xfrm>
          <a:prstGeom prst="rect">
            <a:avLst/>
          </a:prstGeom>
          <a:noFill/>
        </p:spPr>
        <p:txBody>
          <a:bodyPr wrap="square" anchor="t" lIns="0" rIns="0" tIns="0" bIns="0">
            <a:spAutoFit/>
          </a:bodyPr>
          <a:lstStyle/>
          <a:p>
            <a:pPr algn="l">
              <a:lnSpc>
                <a:spcPct val="130000"/>
              </a:lnSpc>
              <a:spcBef>
                <a:spcPts val="0"/>
              </a:spcBef>
              <a:spcAft>
                <a:spcPts val="400"/>
              </a:spcAft>
            </a:pPr>
            <a:r>
              <a:rPr sz="950" b="0" i="0">
                <a:solidFill>
                  <a:srgbClr val="6E87A0"/>
                </a:solidFill>
                <a:latin typeface="Arial"/>
                <a:ea typeface="微软雅黑"/>
                <a:cs typeface="微软雅黑"/>
              </a:rPr>
              <a:t>本讲内容依据《儿童和成人数学学习中符号的认知心理学研究综述》（2026 年 7 月，覆盖中英文文献 200 余种）编写。各页底部标注文献来源，讲末附完整参考文献、核心术语表与延伸阅读，可直接作为课后复习与自学材料。</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2　具身机制 · 教学转化</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具身设计：从概念导向的运动到学科符号</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566928"/>
          </a:xfrm>
          <a:prstGeom prst="rect">
            <a:avLst/>
          </a:prstGeom>
          <a:noFill/>
        </p:spPr>
        <p:txBody>
          <a:bodyPr wrap="square" anchor="t" lIns="0" rIns="0" tIns="0" bIns="0">
            <a:spAutoFit/>
          </a:bodyPr>
          <a:lstStyle/>
          <a:p>
            <a:pPr algn="l">
              <a:lnSpc>
                <a:spcPct val="128000"/>
              </a:lnSpc>
              <a:spcBef>
                <a:spcPts val="0"/>
              </a:spcBef>
              <a:spcAft>
                <a:spcPts val="400"/>
              </a:spcAft>
            </a:pPr>
            <a:r>
              <a:rPr sz="1250" b="0" i="0">
                <a:solidFill>
                  <a:srgbClr val="1C2733"/>
                </a:solidFill>
                <a:latin typeface="Arial"/>
                <a:ea typeface="微软雅黑"/>
                <a:cs typeface="微软雅黑"/>
              </a:rPr>
              <a:t>具身认知范式的教学价值在于为抽象符号提供可感知、可操作的经验基础，其代表进路是 Abrahamson 及其同事的具身设计研究。</a:t>
            </a:r>
          </a:p>
        </p:txBody>
      </p:sp>
      <p:sp>
        <p:nvSpPr>
          <p:cNvPr id="8" name="Rectangle 7"/>
          <p:cNvSpPr/>
          <p:nvPr/>
        </p:nvSpPr>
        <p:spPr>
          <a:xfrm>
            <a:off x="685800" y="2286000"/>
            <a:ext cx="10820095" cy="115214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2377440"/>
            <a:ext cx="3200400" cy="1005840"/>
          </a:xfrm>
          <a:prstGeom prst="rect">
            <a:avLst/>
          </a:prstGeom>
          <a:noFill/>
        </p:spPr>
        <p:txBody>
          <a:bodyPr wrap="square" anchor="t" lIns="0" rIns="0" tIns="0" bIns="0">
            <a:spAutoFit/>
          </a:bodyPr>
          <a:lstStyle/>
          <a:p>
            <a:pPr algn="l">
              <a:lnSpc>
                <a:spcPct val="128000"/>
              </a:lnSpc>
              <a:spcBef>
                <a:spcPts val="0"/>
              </a:spcBef>
              <a:spcAft>
                <a:spcPts val="300"/>
              </a:spcAft>
            </a:pPr>
            <a:r>
              <a:rPr sz="1150" b="1" i="0">
                <a:solidFill>
                  <a:srgbClr val="102A43"/>
                </a:solidFill>
                <a:latin typeface="Arial"/>
                <a:ea typeface="微软雅黑"/>
                <a:cs typeface="微软雅黑"/>
              </a:rPr>
              <a:t>Abrahamson &amp; Sánchez García (2016)</a:t>
            </a:r>
          </a:p>
          <a:p>
            <a:pPr algn="l">
              <a:lnSpc>
                <a:spcPct val="128000"/>
              </a:lnSpc>
              <a:spcBef>
                <a:spcPts val="0"/>
              </a:spcBef>
              <a:spcAft>
                <a:spcPts val="400"/>
              </a:spcAft>
            </a:pPr>
            <a:r>
              <a:rPr sz="850" b="0" i="0">
                <a:solidFill>
                  <a:srgbClr val="627D98"/>
                </a:solidFill>
                <a:latin typeface="Arial"/>
                <a:ea typeface="微软雅黑"/>
                <a:cs typeface="微软雅黑"/>
              </a:rPr>
              <a:t>Journal of the Learning Sciences</a:t>
            </a:r>
          </a:p>
        </p:txBody>
      </p:sp>
      <p:sp>
        <p:nvSpPr>
          <p:cNvPr id="10" name="TextBox 9"/>
          <p:cNvSpPr txBox="1"/>
          <p:nvPr/>
        </p:nvSpPr>
        <p:spPr>
          <a:xfrm>
            <a:off x="4297680" y="2377440"/>
            <a:ext cx="6933895" cy="987552"/>
          </a:xfrm>
          <a:prstGeom prst="rect">
            <a:avLst/>
          </a:prstGeom>
          <a:noFill/>
        </p:spPr>
        <p:txBody>
          <a:bodyPr wrap="square" anchor="t" lIns="0" rIns="0" tIns="0" bIns="0">
            <a:spAutoFit/>
          </a:bodyPr>
          <a:lstStyle/>
          <a:p>
            <a:pPr algn="l">
              <a:lnSpc>
                <a:spcPct val="124000"/>
              </a:lnSpc>
              <a:spcBef>
                <a:spcPts val="0"/>
              </a:spcBef>
              <a:spcAft>
                <a:spcPts val="400"/>
              </a:spcAft>
            </a:pPr>
            <a:r>
              <a:rPr sz="1050" b="0" i="0">
                <a:solidFill>
                  <a:srgbClr val="1C2733"/>
                </a:solidFill>
                <a:latin typeface="Arial"/>
                <a:ea typeface="微软雅黑"/>
                <a:cs typeface="微软雅黑"/>
              </a:rPr>
              <a:t>基于生态动力学框架，展示学生在具身交互学习环境中发展感觉运动方案；符号制品从行动对象演变为思考对象，为数学符号学习提供具身基础。</a:t>
            </a:r>
          </a:p>
        </p:txBody>
      </p:sp>
      <p:sp>
        <p:nvSpPr>
          <p:cNvPr id="11" name="Rectangle 10"/>
          <p:cNvSpPr/>
          <p:nvPr/>
        </p:nvSpPr>
        <p:spPr>
          <a:xfrm>
            <a:off x="685800" y="3566160"/>
            <a:ext cx="10820095" cy="1152144"/>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3657600"/>
            <a:ext cx="3200400" cy="1005840"/>
          </a:xfrm>
          <a:prstGeom prst="rect">
            <a:avLst/>
          </a:prstGeom>
          <a:noFill/>
        </p:spPr>
        <p:txBody>
          <a:bodyPr wrap="square" anchor="t" lIns="0" rIns="0" tIns="0" bIns="0">
            <a:spAutoFit/>
          </a:bodyPr>
          <a:lstStyle/>
          <a:p>
            <a:pPr algn="l">
              <a:lnSpc>
                <a:spcPct val="128000"/>
              </a:lnSpc>
              <a:spcBef>
                <a:spcPts val="0"/>
              </a:spcBef>
              <a:spcAft>
                <a:spcPts val="300"/>
              </a:spcAft>
            </a:pPr>
            <a:r>
              <a:rPr sz="1150" b="1" i="0">
                <a:solidFill>
                  <a:srgbClr val="102A43"/>
                </a:solidFill>
                <a:latin typeface="Arial"/>
                <a:ea typeface="微软雅黑"/>
                <a:cs typeface="微软雅黑"/>
              </a:rPr>
              <a:t>Abrahamson et al. (2020)</a:t>
            </a:r>
          </a:p>
          <a:p>
            <a:pPr algn="l">
              <a:lnSpc>
                <a:spcPct val="128000"/>
              </a:lnSpc>
              <a:spcBef>
                <a:spcPts val="0"/>
              </a:spcBef>
              <a:spcAft>
                <a:spcPts val="400"/>
              </a:spcAft>
            </a:pPr>
            <a:r>
              <a:rPr sz="850" b="0" i="0">
                <a:solidFill>
                  <a:srgbClr val="627D98"/>
                </a:solidFill>
                <a:latin typeface="Arial"/>
                <a:ea typeface="微软雅黑"/>
                <a:cs typeface="微软雅黑"/>
              </a:rPr>
              <a:t>Frontiers in Education</a:t>
            </a:r>
          </a:p>
        </p:txBody>
      </p:sp>
      <p:sp>
        <p:nvSpPr>
          <p:cNvPr id="13" name="TextBox 12"/>
          <p:cNvSpPr txBox="1"/>
          <p:nvPr/>
        </p:nvSpPr>
        <p:spPr>
          <a:xfrm>
            <a:off x="4297680" y="3657600"/>
            <a:ext cx="6933895" cy="987552"/>
          </a:xfrm>
          <a:prstGeom prst="rect">
            <a:avLst/>
          </a:prstGeom>
          <a:noFill/>
        </p:spPr>
        <p:txBody>
          <a:bodyPr wrap="square" anchor="t" lIns="0" rIns="0" tIns="0" bIns="0">
            <a:spAutoFit/>
          </a:bodyPr>
          <a:lstStyle/>
          <a:p>
            <a:pPr algn="l">
              <a:lnSpc>
                <a:spcPct val="124000"/>
              </a:lnSpc>
              <a:spcBef>
                <a:spcPts val="0"/>
              </a:spcBef>
              <a:spcAft>
                <a:spcPts val="400"/>
              </a:spcAft>
            </a:pPr>
            <a:r>
              <a:rPr sz="1050" b="0" i="0">
                <a:solidFill>
                  <a:srgbClr val="1C2733"/>
                </a:solidFill>
                <a:latin typeface="Arial"/>
                <a:ea typeface="微软雅黑"/>
                <a:cs typeface="微软雅黑"/>
              </a:rPr>
              <a:t>具身设计原则的系统阐述：先利用交互技术培养学生执行概念导向的运动形式，再将这些手势与动作形式化为学科格式与语言，构成从身体到符号的教学序列。</a:t>
            </a:r>
          </a:p>
        </p:txBody>
      </p:sp>
      <p:sp>
        <p:nvSpPr>
          <p:cNvPr id="14" name="Rectangle 13"/>
          <p:cNvSpPr/>
          <p:nvPr/>
        </p:nvSpPr>
        <p:spPr>
          <a:xfrm>
            <a:off x="685800" y="4846320"/>
            <a:ext cx="10820095" cy="115214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86968" y="4937760"/>
            <a:ext cx="3200400" cy="1005840"/>
          </a:xfrm>
          <a:prstGeom prst="rect">
            <a:avLst/>
          </a:prstGeom>
          <a:noFill/>
        </p:spPr>
        <p:txBody>
          <a:bodyPr wrap="square" anchor="t" lIns="0" rIns="0" tIns="0" bIns="0">
            <a:spAutoFit/>
          </a:bodyPr>
          <a:lstStyle/>
          <a:p>
            <a:pPr algn="l">
              <a:lnSpc>
                <a:spcPct val="128000"/>
              </a:lnSpc>
              <a:spcBef>
                <a:spcPts val="0"/>
              </a:spcBef>
              <a:spcAft>
                <a:spcPts val="300"/>
              </a:spcAft>
            </a:pPr>
            <a:r>
              <a:rPr sz="1150" b="1" i="0">
                <a:solidFill>
                  <a:srgbClr val="102A43"/>
                </a:solidFill>
                <a:latin typeface="Arial"/>
                <a:ea typeface="微软雅黑"/>
                <a:cs typeface="微软雅黑"/>
              </a:rPr>
              <a:t>Nathan &amp; Walkington (2017)</a:t>
            </a:r>
          </a:p>
          <a:p>
            <a:pPr algn="l">
              <a:lnSpc>
                <a:spcPct val="128000"/>
              </a:lnSpc>
              <a:spcBef>
                <a:spcPts val="0"/>
              </a:spcBef>
              <a:spcAft>
                <a:spcPts val="400"/>
              </a:spcAft>
            </a:pPr>
            <a:r>
              <a:rPr sz="850" b="0" i="0">
                <a:solidFill>
                  <a:srgbClr val="627D98"/>
                </a:solidFill>
                <a:latin typeface="Arial"/>
                <a:ea typeface="微软雅黑"/>
                <a:cs typeface="微软雅黑"/>
              </a:rPr>
              <a:t>Cognitive Research: Principles and Implications</a:t>
            </a:r>
          </a:p>
        </p:txBody>
      </p:sp>
      <p:sp>
        <p:nvSpPr>
          <p:cNvPr id="16" name="TextBox 15"/>
          <p:cNvSpPr txBox="1"/>
          <p:nvPr/>
        </p:nvSpPr>
        <p:spPr>
          <a:xfrm>
            <a:off x="4297680" y="4937760"/>
            <a:ext cx="6933895" cy="987552"/>
          </a:xfrm>
          <a:prstGeom prst="rect">
            <a:avLst/>
          </a:prstGeom>
          <a:noFill/>
        </p:spPr>
        <p:txBody>
          <a:bodyPr wrap="square" anchor="t" lIns="0" rIns="0" tIns="0" bIns="0">
            <a:spAutoFit/>
          </a:bodyPr>
          <a:lstStyle/>
          <a:p>
            <a:pPr algn="l">
              <a:lnSpc>
                <a:spcPct val="124000"/>
              </a:lnSpc>
              <a:spcBef>
                <a:spcPts val="0"/>
              </a:spcBef>
              <a:spcAft>
                <a:spcPts val="400"/>
              </a:spcAft>
            </a:pPr>
            <a:r>
              <a:rPr sz="1050" b="0" i="0">
                <a:solidFill>
                  <a:srgbClr val="1C2733"/>
                </a:solidFill>
                <a:latin typeface="Arial"/>
                <a:ea typeface="微软雅黑"/>
                <a:cs typeface="微软雅黑"/>
              </a:rPr>
              <a:t>从理论与实证双重视角论证数学认知的具身基础，为具身数学教育提供系统性框架，并澄清具身主张的可检验形式。</a:t>
            </a:r>
          </a:p>
        </p:txBody>
      </p:sp>
      <p:sp>
        <p:nvSpPr>
          <p:cNvPr id="17" name="TextBox 16"/>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文献来源：Abrahamson &amp; Sánchez García (2016)；Abrahamson et al. (2020)；Nathan &amp; Walkington (2017)。</a:t>
            </a:r>
          </a:p>
        </p:txBody>
      </p:sp>
      <p:sp>
        <p:nvSpPr>
          <p:cNvPr id="18" name="Rectangle 17"/>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20" name="TextBox 19"/>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10 / 24</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2　具身机制 · 案例研究</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珠心算：文化实践对符号加工的重塑及其边界</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27632"/>
          <a:ext cx="10817352" cy="3383280"/>
        </p:xfrm>
        <a:graphic>
          <a:graphicData uri="http://schemas.openxmlformats.org/drawingml/2006/table">
            <a:tbl>
              <a:tblPr>
                <a:tableStyleId>{5C22544A-7EE6-4342-B048-85BDC9FD1C3A}</a:tableStyleId>
              </a:tblPr>
              <a:tblGrid>
                <a:gridCol w="2194560"/>
                <a:gridCol w="4937760"/>
                <a:gridCol w="3685032"/>
              </a:tblGrid>
              <a:tr h="365760">
                <a:tc>
                  <a:txBody>
                    <a:bodyPr wrap="square"/>
                    <a:lstStyle/>
                    <a:p>
                      <a:pPr algn="l">
                        <a:lnSpc>
                          <a:spcPct val="120000"/>
                        </a:lnSpc>
                        <a:spcAft>
                          <a:spcPts val="200"/>
                        </a:spcAft>
                      </a:pPr>
                      <a:r>
                        <a:rPr sz="1150" b="1" i="0">
                          <a:solidFill>
                            <a:srgbClr val="FFFFFF"/>
                          </a:solidFill>
                          <a:latin typeface="Arial"/>
                          <a:ea typeface="微软雅黑"/>
                          <a:cs typeface="微软雅黑"/>
                        </a:rPr>
                        <a:t>研究</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发现</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指向</a:t>
                      </a:r>
                    </a:p>
                  </a:txBody>
                  <a:tcPr anchor="ctr" marL="73152" marR="54864" marT="36576" marB="36576">
                    <a:solidFill>
                      <a:srgbClr val="102A43"/>
                    </a:solidFill>
                  </a:tcPr>
                </a:tc>
              </a:tr>
              <a:tr h="603504">
                <a:tc>
                  <a:txBody>
                    <a:bodyPr wrap="square"/>
                    <a:lstStyle/>
                    <a:p>
                      <a:pPr algn="l">
                        <a:lnSpc>
                          <a:spcPct val="120000"/>
                        </a:lnSpc>
                        <a:spcAft>
                          <a:spcPts val="200"/>
                        </a:spcAft>
                      </a:pPr>
                      <a:r>
                        <a:rPr sz="1050" b="1" i="0">
                          <a:solidFill>
                            <a:srgbClr val="1C2733"/>
                          </a:solidFill>
                          <a:latin typeface="Arial"/>
                          <a:ea typeface="微软雅黑"/>
                          <a:cs typeface="微软雅黑"/>
                        </a:rPr>
                        <a:t>Stigler (1984)</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珠心算训练深刻改变中国儿童心算的组织方式</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文化训练塑造计算表征的经典论证</a:t>
                      </a:r>
                    </a:p>
                  </a:txBody>
                  <a:tcPr anchor="ctr" marL="73152" marR="54864" marT="36576" marB="36576">
                    <a:solidFill>
                      <a:srgbClr val="FFFFFF"/>
                    </a:solidFill>
                    <a:lnB w="9525" cap="flat">
                      <a:solidFill>
                        <a:srgbClr val="C9D6E2"/>
                      </a:solidFill>
                    </a:lnB>
                  </a:tcPr>
                </a:tc>
              </a:tr>
              <a:tr h="603504">
                <a:tc>
                  <a:txBody>
                    <a:bodyPr wrap="square"/>
                    <a:lstStyle/>
                    <a:p>
                      <a:pPr algn="l">
                        <a:lnSpc>
                          <a:spcPct val="120000"/>
                        </a:lnSpc>
                        <a:spcAft>
                          <a:spcPts val="200"/>
                        </a:spcAft>
                      </a:pPr>
                      <a:r>
                        <a:rPr sz="1050" b="1" i="0">
                          <a:solidFill>
                            <a:srgbClr val="1C2733"/>
                          </a:solidFill>
                          <a:latin typeface="Arial"/>
                          <a:ea typeface="微软雅黑"/>
                          <a:cs typeface="微软雅黑"/>
                        </a:rPr>
                        <a:t>Wang et al. (2013)</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珠心算儿童数字距离效应更大、数量敏感性更强</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重塑数量表征而非仅提升计算速度</a:t>
                      </a:r>
                    </a:p>
                  </a:txBody>
                  <a:tcPr anchor="ctr" marL="73152" marR="54864" marT="36576" marB="36576">
                    <a:solidFill>
                      <a:srgbClr val="F0F4F8"/>
                    </a:solidFill>
                    <a:lnB w="9525" cap="flat">
                      <a:solidFill>
                        <a:srgbClr val="C9D6E2"/>
                      </a:solidFill>
                    </a:lnB>
                  </a:tcPr>
                </a:tc>
              </a:tr>
              <a:tr h="603504">
                <a:tc>
                  <a:txBody>
                    <a:bodyPr wrap="square"/>
                    <a:lstStyle/>
                    <a:p>
                      <a:pPr algn="l">
                        <a:lnSpc>
                          <a:spcPct val="120000"/>
                        </a:lnSpc>
                        <a:spcAft>
                          <a:spcPts val="200"/>
                        </a:spcAft>
                      </a:pPr>
                      <a:r>
                        <a:rPr sz="1050" b="1" i="0">
                          <a:solidFill>
                            <a:srgbClr val="1C2733"/>
                          </a:solidFill>
                          <a:latin typeface="Arial"/>
                          <a:ea typeface="微软雅黑"/>
                          <a:cs typeface="微软雅黑"/>
                        </a:rPr>
                        <a:t>葛雪莲等 (2021)</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珠心算训练重塑儿童数量表征与算术加工的脑网络</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符号训练驱动认知神经可塑性</a:t>
                      </a:r>
                    </a:p>
                  </a:txBody>
                  <a:tcPr anchor="ctr" marL="73152" marR="54864" marT="36576" marB="36576">
                    <a:solidFill>
                      <a:srgbClr val="FFFFFF"/>
                    </a:solidFill>
                    <a:lnB w="9525" cap="flat">
                      <a:solidFill>
                        <a:srgbClr val="C9D6E2"/>
                      </a:solidFill>
                    </a:lnB>
                  </a:tcPr>
                </a:tc>
              </a:tr>
              <a:tr h="603504">
                <a:tc>
                  <a:txBody>
                    <a:bodyPr wrap="square"/>
                    <a:lstStyle/>
                    <a:p>
                      <a:pPr algn="l">
                        <a:lnSpc>
                          <a:spcPct val="120000"/>
                        </a:lnSpc>
                        <a:spcAft>
                          <a:spcPts val="200"/>
                        </a:spcAft>
                      </a:pPr>
                      <a:r>
                        <a:rPr sz="1050" b="1" i="0">
                          <a:solidFill>
                            <a:srgbClr val="1C2733"/>
                          </a:solidFill>
                          <a:latin typeface="Arial"/>
                          <a:ea typeface="微软雅黑"/>
                          <a:cs typeface="微软雅黑"/>
                        </a:rPr>
                        <a:t>Lo &amp; Andrews (2022)</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专家仅在涉及算术的任务中表现更好</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支持领域特异性迁移，迁移范围受限</a:t>
                      </a:r>
                    </a:p>
                  </a:txBody>
                  <a:tcPr anchor="ctr" marL="73152" marR="54864" marT="36576" marB="36576">
                    <a:solidFill>
                      <a:srgbClr val="F0F4F8"/>
                    </a:solidFill>
                    <a:lnB w="9525" cap="flat">
                      <a:solidFill>
                        <a:srgbClr val="C9D6E2"/>
                      </a:solidFill>
                    </a:lnB>
                  </a:tcPr>
                </a:tc>
              </a:tr>
              <a:tr h="603504">
                <a:tc>
                  <a:txBody>
                    <a:bodyPr wrap="square"/>
                    <a:lstStyle/>
                    <a:p>
                      <a:pPr algn="l">
                        <a:lnSpc>
                          <a:spcPct val="120000"/>
                        </a:lnSpc>
                        <a:spcAft>
                          <a:spcPts val="200"/>
                        </a:spcAft>
                      </a:pPr>
                      <a:r>
                        <a:rPr sz="1050" b="1" i="0">
                          <a:solidFill>
                            <a:srgbClr val="1C2733"/>
                          </a:solidFill>
                          <a:latin typeface="Arial"/>
                          <a:ea typeface="微软雅黑"/>
                          <a:cs typeface="微软雅黑"/>
                        </a:rPr>
                        <a:t>Barner et al. (2016)</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美国小学生一年珠心算教学未产生显著整体认知优势</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短期课堂剂量的干预效果有限</a:t>
                      </a:r>
                    </a:p>
                  </a:txBody>
                  <a:tcPr anchor="ctr" marL="73152" marR="54864" marT="36576" marB="36576">
                    <a:solidFill>
                      <a:srgbClr val="FFFFFF"/>
                    </a:solidFill>
                    <a:lnB w="9525" cap="flat">
                      <a:solidFill>
                        <a:srgbClr val="C9D6E2"/>
                      </a:solidFill>
                    </a:lnB>
                  </a:tcPr>
                </a:tc>
              </a:tr>
            </a:tbl>
          </a:graphicData>
        </a:graphic>
      </p:graphicFrame>
      <p:sp>
        <p:nvSpPr>
          <p:cNvPr id="8" name="Rectangle 7"/>
          <p:cNvSpPr/>
          <p:nvPr/>
        </p:nvSpPr>
        <p:spPr>
          <a:xfrm>
            <a:off x="685800" y="5212080"/>
            <a:ext cx="10820095" cy="713232"/>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5303520"/>
            <a:ext cx="10417759" cy="548640"/>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评注</a:t>
            </a:r>
            <a:r>
              <a:rPr sz="1150" b="0" i="0">
                <a:solidFill>
                  <a:srgbClr val="1C2733"/>
                </a:solidFill>
                <a:latin typeface="Arial"/>
                <a:ea typeface="微软雅黑"/>
                <a:cs typeface="微软雅黑"/>
              </a:rPr>
              <a:t>：珠心算证据呈双向面貌。长期高强度训练可重塑符号加工网络，但迁移范围与训练剂量受严格限制；引用该案例时须同时报告阳性与阴性结果。</a:t>
            </a:r>
          </a:p>
        </p:txBody>
      </p:sp>
      <p:sp>
        <p:nvSpPr>
          <p:cNvPr id="10" name="TextBox 9"/>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文献来源：Stigler (1984, Cognitive Psychology)；Wang et al. (2013, Cognition)；葛雪莲等 (2021, 应用心理学)；Lo &amp; Andrews (2022)；Barner et al. (2016, Child Development)。</a:t>
            </a:r>
          </a:p>
        </p:txBody>
      </p:sp>
      <p:sp>
        <p:nvSpPr>
          <p:cNvPr id="11" name="Rectangle 10"/>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3" name="TextBox 12"/>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11 / 24</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3　文化维度 · 数词系统</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语言如何塑造数概念：中文数字系统的认知优势</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10820095" cy="157276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27632"/>
            <a:ext cx="54864" cy="1572768"/>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55648"/>
            <a:ext cx="10381183" cy="1335024"/>
          </a:xfrm>
          <a:prstGeom prst="rect">
            <a:avLst/>
          </a:prstGeom>
          <a:noFill/>
        </p:spPr>
        <p:txBody>
          <a:bodyPr wrap="square" anchor="t" lIns="0" rIns="0" tIns="0" bIns="0">
            <a:spAutoFit/>
          </a:bodyPr>
          <a:lstStyle/>
          <a:p>
            <a:pPr algn="l">
              <a:lnSpc>
                <a:spcPct val="128000"/>
              </a:lnSpc>
              <a:spcBef>
                <a:spcPts val="0"/>
              </a:spcBef>
              <a:spcAft>
                <a:spcPts val="500"/>
              </a:spcAft>
            </a:pPr>
            <a:r>
              <a:rPr sz="1200" b="1" i="0">
                <a:solidFill>
                  <a:srgbClr val="1C2733"/>
                </a:solidFill>
                <a:latin typeface="Arial"/>
                <a:ea typeface="微软雅黑"/>
                <a:cs typeface="微软雅黑"/>
              </a:rPr>
              <a:t>Miura et al. (1988)</a:t>
            </a:r>
            <a:r>
              <a:rPr sz="1200" b="0" i="0">
                <a:solidFill>
                  <a:srgbClr val="1C2733"/>
                </a:solidFill>
                <a:latin typeface="Arial"/>
                <a:ea typeface="微软雅黑"/>
                <a:cs typeface="微软雅黑"/>
              </a:rPr>
              <a:t>：中国、日本、韩国儿童在位值概念与算术能力上显著优于美国儿童。</a:t>
            </a:r>
          </a:p>
          <a:p>
            <a:pPr algn="l">
              <a:lnSpc>
                <a:spcPct val="128000"/>
              </a:lnSpc>
              <a:spcBef>
                <a:spcPts val="0"/>
              </a:spcBef>
              <a:spcAft>
                <a:spcPts val="500"/>
              </a:spcAft>
            </a:pPr>
            <a:r>
              <a:rPr sz="1200" b="0" i="0">
                <a:solidFill>
                  <a:srgbClr val="1C2733"/>
                </a:solidFill>
                <a:latin typeface="Arial"/>
                <a:ea typeface="微软雅黑"/>
                <a:cs typeface="微软雅黑"/>
              </a:rPr>
              <a:t>归因于亚洲语言数字系统的构成规律性：十一即十与一之和，十二即十与二之和，位值结构在数词中透明可见；英语 eleven、twelve 则不承载此信息。</a:t>
            </a:r>
          </a:p>
          <a:p>
            <a:pPr algn="l">
              <a:lnSpc>
                <a:spcPct val="128000"/>
              </a:lnSpc>
              <a:spcBef>
                <a:spcPts val="0"/>
              </a:spcBef>
              <a:spcAft>
                <a:spcPts val="400"/>
              </a:spcAft>
            </a:pPr>
            <a:r>
              <a:rPr sz="1200" b="1" i="0">
                <a:solidFill>
                  <a:srgbClr val="1C2733"/>
                </a:solidFill>
                <a:latin typeface="Arial"/>
                <a:ea typeface="微软雅黑"/>
                <a:cs typeface="微软雅黑"/>
              </a:rPr>
              <a:t>Gobel (2018)</a:t>
            </a:r>
            <a:r>
              <a:rPr sz="1200" b="0" i="0">
                <a:solidFill>
                  <a:srgbClr val="1C2733"/>
                </a:solidFill>
                <a:latin typeface="Arial"/>
                <a:ea typeface="微软雅黑"/>
                <a:cs typeface="微软雅黑"/>
              </a:rPr>
              <a:t> 的系统综述确认，数字词透明度（number word transparency）是影响位值概念习得的关键因素。</a:t>
            </a:r>
          </a:p>
        </p:txBody>
      </p:sp>
      <p:sp>
        <p:nvSpPr>
          <p:cNvPr id="10" name="TextBox 9"/>
          <p:cNvSpPr txBox="1"/>
          <p:nvPr/>
        </p:nvSpPr>
        <p:spPr>
          <a:xfrm>
            <a:off x="685800" y="3419856"/>
            <a:ext cx="10820095" cy="969264"/>
          </a:xfrm>
          <a:prstGeom prst="rect">
            <a:avLst/>
          </a:prstGeom>
          <a:noFill/>
        </p:spPr>
        <p:txBody>
          <a:bodyPr wrap="square" anchor="t" lIns="0" rIns="0" tIns="0" bIns="0">
            <a:spAutoFit/>
          </a:bodyPr>
          <a:lstStyle/>
          <a:p>
            <a:pPr algn="l">
              <a:lnSpc>
                <a:spcPct val="128000"/>
              </a:lnSpc>
              <a:spcBef>
                <a:spcPts val="0"/>
              </a:spcBef>
              <a:spcAft>
                <a:spcPts val="500"/>
              </a:spcAft>
            </a:pPr>
            <a:r>
              <a:rPr sz="1200" b="1" i="0">
                <a:solidFill>
                  <a:srgbClr val="1C2733"/>
                </a:solidFill>
                <a:latin typeface="Arial"/>
                <a:ea typeface="微软雅黑"/>
                <a:cs typeface="微软雅黑"/>
              </a:rPr>
              <a:t>机制证据</a:t>
            </a:r>
            <a:r>
              <a:rPr sz="1200" b="0" i="0">
                <a:solidFill>
                  <a:srgbClr val="1C2733"/>
                </a:solidFill>
                <a:latin typeface="Arial"/>
                <a:ea typeface="微软雅黑"/>
                <a:cs typeface="微软雅黑"/>
              </a:rPr>
              <a:t>：Marchand &amp; Barner (2018) 论证，数词系统的透明度影响儿童通过类比映射习得大数概念的难易程度，中文数词的规律性为大数概念的类比扩展提供认知优势。</a:t>
            </a:r>
          </a:p>
          <a:p>
            <a:pPr algn="l">
              <a:lnSpc>
                <a:spcPct val="128000"/>
              </a:lnSpc>
              <a:spcBef>
                <a:spcPts val="0"/>
              </a:spcBef>
              <a:spcAft>
                <a:spcPts val="400"/>
              </a:spcAft>
            </a:pPr>
            <a:r>
              <a:rPr sz="1200" b="1" i="0">
                <a:solidFill>
                  <a:srgbClr val="1C2733"/>
                </a:solidFill>
                <a:latin typeface="Arial"/>
                <a:ea typeface="微软雅黑"/>
                <a:cs typeface="微软雅黑"/>
              </a:rPr>
              <a:t>边界提示</a:t>
            </a:r>
            <a:r>
              <a:rPr sz="1200" b="0" i="0">
                <a:solidFill>
                  <a:srgbClr val="1C2733"/>
                </a:solidFill>
                <a:latin typeface="Arial"/>
                <a:ea typeface="微软雅黑"/>
                <a:cs typeface="微软雅黑"/>
              </a:rPr>
              <a:t>：语言优势体现在特定概念的习得速度与早期难度分布上，而非普遍的数学能力决定论；比较结论应限定在机制层面使用。</a:t>
            </a:r>
          </a:p>
        </p:txBody>
      </p:sp>
      <p:sp>
        <p:nvSpPr>
          <p:cNvPr id="11" name="Rectangle 10"/>
          <p:cNvSpPr/>
          <p:nvPr/>
        </p:nvSpPr>
        <p:spPr>
          <a:xfrm>
            <a:off x="685800" y="4590288"/>
            <a:ext cx="10820095" cy="131673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718304"/>
            <a:ext cx="10417759" cy="1060704"/>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教学含义</a:t>
            </a:r>
            <a:r>
              <a:rPr sz="1150" b="0" i="0">
                <a:solidFill>
                  <a:srgbClr val="1C2733"/>
                </a:solidFill>
                <a:latin typeface="Arial"/>
                <a:ea typeface="微软雅黑"/>
                <a:cs typeface="微软雅黑"/>
              </a:rPr>
              <a:t>：母语数词系统是儿童符号学习的既有文化资源，教学设计应显式利用其规律性，如以数位名称的结构化讲解强化位值概念，而非把数词仅当作记忆负担。</a:t>
            </a:r>
          </a:p>
        </p:txBody>
      </p:sp>
      <p:sp>
        <p:nvSpPr>
          <p:cNvPr id="13" name="TextBox 12"/>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文献来源：Miura et al. (1988, Child Development)；Gobel (2018)；Marchand &amp; Barner (2018)。</a:t>
            </a:r>
          </a:p>
        </p:txBody>
      </p:sp>
      <p:sp>
        <p:nvSpPr>
          <p:cNvPr id="14" name="Rectangle 13"/>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6" name="TextBox 15"/>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12 / 24</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3　文化维度 · 空间数字联合</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SNARC 效应：心理数字线的文化变异</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54864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C2733"/>
                </a:solidFill>
                <a:latin typeface="Arial"/>
                <a:ea typeface="微软雅黑"/>
                <a:cs typeface="微软雅黑"/>
              </a:rPr>
              <a:t>SNARC 效应</a:t>
            </a:r>
            <a:r>
              <a:rPr sz="1250" b="0" i="0">
                <a:solidFill>
                  <a:srgbClr val="1C2733"/>
                </a:solidFill>
                <a:latin typeface="Arial"/>
                <a:ea typeface="微软雅黑"/>
                <a:cs typeface="微软雅黑"/>
              </a:rPr>
              <a:t>（spatial-numerical association of response codes）：小数与左侧反应、大数与右侧反应的系统联合，被视为心理数字线的行为指标。</a:t>
            </a:r>
          </a:p>
        </p:txBody>
      </p:sp>
      <p:graphicFrame>
        <p:nvGraphicFramePr>
          <p:cNvPr id="8" name="Table 7"/>
          <p:cNvGraphicFramePr>
            <a:graphicFrameLocks noGrp="1"/>
          </p:cNvGraphicFramePr>
          <p:nvPr/>
        </p:nvGraphicFramePr>
        <p:xfrm>
          <a:off x="685800" y="2286000"/>
          <a:ext cx="10817352" cy="2340864"/>
        </p:xfrm>
        <a:graphic>
          <a:graphicData uri="http://schemas.openxmlformats.org/drawingml/2006/table">
            <a:tbl>
              <a:tblPr>
                <a:tableStyleId>{5C22544A-7EE6-4342-B048-85BDC9FD1C3A}</a:tableStyleId>
              </a:tblPr>
              <a:tblGrid>
                <a:gridCol w="2377440"/>
                <a:gridCol w="4754880"/>
                <a:gridCol w="3685032"/>
              </a:tblGrid>
              <a:tr h="365760">
                <a:tc>
                  <a:txBody>
                    <a:bodyPr wrap="square"/>
                    <a:lstStyle/>
                    <a:p>
                      <a:pPr algn="l">
                        <a:lnSpc>
                          <a:spcPct val="120000"/>
                        </a:lnSpc>
                        <a:spcAft>
                          <a:spcPts val="200"/>
                        </a:spcAft>
                      </a:pPr>
                      <a:r>
                        <a:rPr sz="1150" b="1" i="0">
                          <a:solidFill>
                            <a:srgbClr val="FFFFFF"/>
                          </a:solidFill>
                          <a:latin typeface="Arial"/>
                          <a:ea typeface="微软雅黑"/>
                          <a:cs typeface="微软雅黑"/>
                        </a:rPr>
                        <a:t>证据</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发现</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含义</a:t>
                      </a:r>
                    </a:p>
                  </a:txBody>
                  <a:tcPr anchor="ctr" marL="73152" marR="54864" marT="36576" marB="36576">
                    <a:solidFill>
                      <a:srgbClr val="102A43"/>
                    </a:solidFill>
                  </a:tcPr>
                </a:tc>
              </a:tr>
              <a:tr h="658368">
                <a:tc>
                  <a:txBody>
                    <a:bodyPr wrap="square"/>
                    <a:lstStyle/>
                    <a:p>
                      <a:pPr algn="l">
                        <a:lnSpc>
                          <a:spcPct val="120000"/>
                        </a:lnSpc>
                        <a:spcAft>
                          <a:spcPts val="200"/>
                        </a:spcAft>
                      </a:pPr>
                      <a:r>
                        <a:rPr sz="1050" b="1" i="0">
                          <a:solidFill>
                            <a:srgbClr val="1C2733"/>
                          </a:solidFill>
                          <a:latin typeface="Arial"/>
                          <a:ea typeface="微软雅黑"/>
                          <a:cs typeface="微软雅黑"/>
                        </a:rPr>
                        <a:t>Shaki &amp; Fischer (2018)</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阅读方向、书写系统与算盘经验调节数字的空间组织</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心理数字线方向是文化经验的产物</a:t>
                      </a:r>
                    </a:p>
                  </a:txBody>
                  <a:tcPr anchor="ctr" marL="73152" marR="54864" marT="36576" marB="36576">
                    <a:solidFill>
                      <a:srgbClr val="FFFFFF"/>
                    </a:solidFill>
                    <a:lnB w="9525" cap="flat">
                      <a:solidFill>
                        <a:srgbClr val="C9D6E2"/>
                      </a:solidFill>
                    </a:lnB>
                  </a:tcPr>
                </a:tc>
              </a:tr>
              <a:tr h="658368">
                <a:tc>
                  <a:txBody>
                    <a:bodyPr wrap="square"/>
                    <a:lstStyle/>
                    <a:p>
                      <a:pPr algn="l">
                        <a:lnSpc>
                          <a:spcPct val="120000"/>
                        </a:lnSpc>
                        <a:spcAft>
                          <a:spcPts val="200"/>
                        </a:spcAft>
                      </a:pPr>
                      <a:r>
                        <a:rPr sz="1050" b="1" i="0">
                          <a:solidFill>
                            <a:srgbClr val="1C2733"/>
                          </a:solidFill>
                          <a:latin typeface="Arial"/>
                          <a:ea typeface="微软雅黑"/>
                          <a:cs typeface="微软雅黑"/>
                        </a:rPr>
                        <a:t>Cipora et al. (2015)</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专业数学家的空间数字联合与控制组系统性不同</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专长经验同样重塑空间数字联合</a:t>
                      </a:r>
                    </a:p>
                  </a:txBody>
                  <a:tcPr anchor="ctr" marL="73152" marR="54864" marT="36576" marB="36576">
                    <a:solidFill>
                      <a:srgbClr val="F0F4F8"/>
                    </a:solidFill>
                    <a:lnB w="9525" cap="flat">
                      <a:solidFill>
                        <a:srgbClr val="C9D6E2"/>
                      </a:solidFill>
                    </a:lnB>
                  </a:tcPr>
                </a:tc>
              </a:tr>
              <a:tr h="658368">
                <a:tc>
                  <a:txBody>
                    <a:bodyPr wrap="square"/>
                    <a:lstStyle/>
                    <a:p>
                      <a:pPr algn="l">
                        <a:lnSpc>
                          <a:spcPct val="120000"/>
                        </a:lnSpc>
                        <a:spcAft>
                          <a:spcPts val="200"/>
                        </a:spcAft>
                      </a:pPr>
                      <a:r>
                        <a:rPr sz="1050" b="1" i="0">
                          <a:solidFill>
                            <a:srgbClr val="1C2733"/>
                          </a:solidFill>
                          <a:latin typeface="Arial"/>
                          <a:ea typeface="微软雅黑"/>
                          <a:cs typeface="微软雅黑"/>
                        </a:rPr>
                        <a:t>蔡勇刚 (2016)</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数学困难儿童的数字空间联结异常</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空间数字联合可作加工异常的观测指标</a:t>
                      </a:r>
                    </a:p>
                  </a:txBody>
                  <a:tcPr anchor="ctr" marL="73152" marR="54864" marT="36576" marB="36576">
                    <a:solidFill>
                      <a:srgbClr val="FFFFFF"/>
                    </a:solidFill>
                    <a:lnB w="9525" cap="flat">
                      <a:solidFill>
                        <a:srgbClr val="C9D6E2"/>
                      </a:solidFill>
                    </a:lnB>
                  </a:tcPr>
                </a:tc>
              </a:tr>
            </a:tbl>
          </a:graphicData>
        </a:graphic>
      </p:graphicFrame>
      <p:sp>
        <p:nvSpPr>
          <p:cNvPr id="9" name="Rectangle 8"/>
          <p:cNvSpPr/>
          <p:nvPr/>
        </p:nvSpPr>
        <p:spPr>
          <a:xfrm>
            <a:off x="685800" y="4974336"/>
            <a:ext cx="10820095" cy="95097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5084064"/>
            <a:ext cx="10417759" cy="731520"/>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理论要点</a:t>
            </a:r>
            <a:r>
              <a:rPr sz="1150" b="0" i="0">
                <a:solidFill>
                  <a:srgbClr val="1C2733"/>
                </a:solidFill>
                <a:latin typeface="Arial"/>
                <a:ea typeface="微软雅黑"/>
                <a:cs typeface="微软雅黑"/>
              </a:rPr>
              <a:t>：空间数字联合并非普适不变的认知常量，而是语言、书写习惯与专业训练共同塑造的结果；对文化普适性的任何断言都须以跨文化证据为前提。</a:t>
            </a:r>
          </a:p>
        </p:txBody>
      </p:sp>
      <p:sp>
        <p:nvSpPr>
          <p:cNvPr id="11" name="TextBox 10"/>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文献来源：Shaki &amp; Fischer (2018)；Cipora et al. (2015, Psychological Assessment)；蔡勇刚 (2016, 心理科学)。</a:t>
            </a:r>
          </a:p>
        </p:txBody>
      </p:sp>
      <p:sp>
        <p:nvSpPr>
          <p:cNvPr id="12" name="Rectangle 11"/>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4" name="TextBox 13"/>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13 / 24</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3　文化维度 · 语言的制约</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没有数词的语言：Piraha 语的自然实验</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10820095" cy="170078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6968" y="1755648"/>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Everett (2005, Current Anthropology)</a:t>
            </a:r>
          </a:p>
        </p:txBody>
      </p:sp>
      <p:sp>
        <p:nvSpPr>
          <p:cNvPr id="9" name="TextBox 8"/>
          <p:cNvSpPr txBox="1"/>
          <p:nvPr/>
        </p:nvSpPr>
        <p:spPr>
          <a:xfrm>
            <a:off x="886968" y="2084831"/>
            <a:ext cx="10417759" cy="1188720"/>
          </a:xfrm>
          <a:prstGeom prst="rect">
            <a:avLst/>
          </a:prstGeom>
          <a:noFill/>
        </p:spPr>
        <p:txBody>
          <a:bodyPr wrap="square" anchor="t" lIns="0" rIns="0" tIns="0" bIns="0">
            <a:spAutoFit/>
          </a:bodyPr>
          <a:lstStyle/>
          <a:p>
            <a:pPr algn="l">
              <a:lnSpc>
                <a:spcPct val="128000"/>
              </a:lnSpc>
              <a:spcBef>
                <a:spcPts val="0"/>
              </a:spcBef>
              <a:spcAft>
                <a:spcPts val="500"/>
              </a:spcAft>
            </a:pPr>
            <a:r>
              <a:rPr sz="1150" b="0" i="0">
                <a:solidFill>
                  <a:srgbClr val="1C2733"/>
                </a:solidFill>
                <a:latin typeface="Arial"/>
                <a:ea typeface="微软雅黑"/>
                <a:cs typeface="微软雅黑"/>
              </a:rPr>
              <a:t>报告亚马逊 Piraha 语缺乏递归结构与数词的现象，该文被引逾千次，成为语言相对论争论中的标志性田野证据。</a:t>
            </a:r>
          </a:p>
          <a:p>
            <a:pPr algn="l">
              <a:lnSpc>
                <a:spcPct val="128000"/>
              </a:lnSpc>
              <a:spcBef>
                <a:spcPts val="0"/>
              </a:spcBef>
              <a:spcAft>
                <a:spcPts val="400"/>
              </a:spcAft>
            </a:pPr>
            <a:r>
              <a:rPr sz="1150" b="1" i="0">
                <a:solidFill>
                  <a:srgbClr val="1C2733"/>
                </a:solidFill>
                <a:latin typeface="Arial"/>
                <a:ea typeface="微软雅黑"/>
                <a:cs typeface="微软雅黑"/>
              </a:rPr>
              <a:t>Everett (2013)</a:t>
            </a:r>
            <a:r>
              <a:rPr sz="1150" b="0" i="0">
                <a:solidFill>
                  <a:srgbClr val="1C2733"/>
                </a:solidFill>
                <a:latin typeface="Arial"/>
                <a:ea typeface="微软雅黑"/>
                <a:cs typeface="微软雅黑"/>
              </a:rPr>
              <a:t> 以两项独立研究推进检验：无数词语言的成人在区分超过 3 的数量时面临困难，为数词语言支撑基础数认知提供跨文化证据。</a:t>
            </a:r>
          </a:p>
        </p:txBody>
      </p:sp>
      <p:sp>
        <p:nvSpPr>
          <p:cNvPr id="10" name="TextBox 9"/>
          <p:cNvSpPr txBox="1"/>
          <p:nvPr/>
        </p:nvSpPr>
        <p:spPr>
          <a:xfrm>
            <a:off x="685800" y="3529584"/>
            <a:ext cx="10820095" cy="1005840"/>
          </a:xfrm>
          <a:prstGeom prst="rect">
            <a:avLst/>
          </a:prstGeom>
          <a:noFill/>
        </p:spPr>
        <p:txBody>
          <a:bodyPr wrap="square" anchor="t" lIns="0" rIns="0" tIns="0" bIns="0">
            <a:spAutoFit/>
          </a:bodyPr>
          <a:lstStyle/>
          <a:p>
            <a:pPr algn="l">
              <a:lnSpc>
                <a:spcPct val="128000"/>
              </a:lnSpc>
              <a:spcBef>
                <a:spcPts val="0"/>
              </a:spcBef>
              <a:spcAft>
                <a:spcPts val="500"/>
              </a:spcAft>
            </a:pPr>
            <a:r>
              <a:rPr sz="1200" b="1" i="0">
                <a:solidFill>
                  <a:srgbClr val="1C2733"/>
                </a:solidFill>
                <a:latin typeface="Arial"/>
                <a:ea typeface="微软雅黑"/>
                <a:cs typeface="微软雅黑"/>
              </a:rPr>
              <a:t>理论坐标</a:t>
            </a:r>
            <a:r>
              <a:rPr sz="1200" b="0" i="0">
                <a:solidFill>
                  <a:srgbClr val="1C2733"/>
                </a:solidFill>
                <a:latin typeface="Arial"/>
                <a:ea typeface="微软雅黑"/>
                <a:cs typeface="微软雅黑"/>
              </a:rPr>
              <a:t>：Evans &amp; Levinson (2009) 系统批判语言普遍性神话，论证语言在几乎所有组织层次上存在多样性；语言多样性由此成为认知科学的关键数据，而非噪声。</a:t>
            </a:r>
          </a:p>
          <a:p>
            <a:pPr algn="l">
              <a:lnSpc>
                <a:spcPct val="128000"/>
              </a:lnSpc>
              <a:spcBef>
                <a:spcPts val="0"/>
              </a:spcBef>
              <a:spcAft>
                <a:spcPts val="400"/>
              </a:spcAft>
            </a:pPr>
            <a:r>
              <a:rPr sz="1200" b="1" i="0">
                <a:solidFill>
                  <a:srgbClr val="1C2733"/>
                </a:solidFill>
                <a:latin typeface="Arial"/>
                <a:ea typeface="微软雅黑"/>
                <a:cs typeface="微软雅黑"/>
              </a:rPr>
              <a:t>谨慎解读</a:t>
            </a:r>
            <a:r>
              <a:rPr sz="1200" b="0" i="0">
                <a:solidFill>
                  <a:srgbClr val="1C2733"/>
                </a:solidFill>
                <a:latin typeface="Arial"/>
                <a:ea typeface="微软雅黑"/>
                <a:cs typeface="微软雅黑"/>
              </a:rPr>
              <a:t>：Piraha 证据显示数词对精确大数表征的支撑作用，但不支持语言决定论；近似数量能力在无数词语者中仍然保留。</a:t>
            </a:r>
          </a:p>
        </p:txBody>
      </p:sp>
      <p:sp>
        <p:nvSpPr>
          <p:cNvPr id="11" name="Rectangle 10"/>
          <p:cNvSpPr/>
          <p:nvPr/>
        </p:nvSpPr>
        <p:spPr>
          <a:xfrm>
            <a:off x="685800" y="4736592"/>
            <a:ext cx="10820095" cy="1170432"/>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864608"/>
            <a:ext cx="10417759" cy="914400"/>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与 §1 的呼应</a:t>
            </a:r>
            <a:r>
              <a:rPr sz="1150" b="0" i="0">
                <a:solidFill>
                  <a:srgbClr val="1C2733"/>
                </a:solidFill>
                <a:latin typeface="Arial"/>
                <a:ea typeface="微软雅黑"/>
                <a:cs typeface="微软雅黑"/>
              </a:rPr>
              <a:t>：该证据与 Carey 的概念发生理论相互印证，数词序列不仅是命名工具，更是自然数概念得以建构的文化认知支架。</a:t>
            </a:r>
          </a:p>
        </p:txBody>
      </p:sp>
      <p:sp>
        <p:nvSpPr>
          <p:cNvPr id="13" name="TextBox 12"/>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文献来源：Everett (2005)；Everett (2013, Language and Cognition)；Evans &amp; Levinson (2009, Behavioral and Brain Sciences)。</a:t>
            </a:r>
          </a:p>
        </p:txBody>
      </p:sp>
      <p:sp>
        <p:nvSpPr>
          <p:cNvPr id="14" name="Rectangle 13"/>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6" name="TextBox 15"/>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14 / 24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3　文化维度 · 记数系统</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记数系统作为数认知的文化工具</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859536"/>
          </a:xfrm>
          <a:prstGeom prst="rect">
            <a:avLst/>
          </a:prstGeom>
          <a:noFill/>
        </p:spPr>
        <p:txBody>
          <a:bodyPr wrap="square" anchor="t" lIns="0" rIns="0" tIns="0" bIns="0">
            <a:spAutoFit/>
          </a:bodyPr>
          <a:lstStyle/>
          <a:p>
            <a:pPr algn="l">
              <a:lnSpc>
                <a:spcPct val="128000"/>
              </a:lnSpc>
              <a:spcBef>
                <a:spcPts val="0"/>
              </a:spcBef>
              <a:spcAft>
                <a:spcPts val="500"/>
              </a:spcAft>
            </a:pPr>
            <a:r>
              <a:rPr sz="1250" b="1" i="0">
                <a:solidFill>
                  <a:srgbClr val="1C2733"/>
                </a:solidFill>
                <a:latin typeface="Arial"/>
                <a:ea typeface="微软雅黑"/>
                <a:cs typeface="微软雅黑"/>
              </a:rPr>
              <a:t>Bender &amp; Beller (2018)</a:t>
            </a:r>
            <a:r>
              <a:rPr sz="1250" b="0" i="0">
                <a:solidFill>
                  <a:srgbClr val="1C2733"/>
                </a:solidFill>
                <a:latin typeface="Arial"/>
                <a:ea typeface="微软雅黑"/>
                <a:cs typeface="微软雅黑"/>
              </a:rPr>
              <a:t> 将计数系统视为数认知的文化工具：十进制、二十进制、六十进制与位值记数法的历史演变，塑造了使用者的数概念与认知策略。</a:t>
            </a:r>
          </a:p>
          <a:p>
            <a:pPr algn="l">
              <a:lnSpc>
                <a:spcPct val="128000"/>
              </a:lnSpc>
              <a:spcBef>
                <a:spcPts val="0"/>
              </a:spcBef>
              <a:spcAft>
                <a:spcPts val="400"/>
              </a:spcAft>
            </a:pPr>
            <a:r>
              <a:rPr sz="1250" b="0" i="0">
                <a:solidFill>
                  <a:srgbClr val="1C2733"/>
                </a:solidFill>
                <a:latin typeface="Arial"/>
                <a:ea typeface="微软雅黑"/>
                <a:cs typeface="微软雅黑"/>
              </a:rPr>
              <a:t>记数系统的结构差异不是记录方式的技术细节，而是认知加工难度的来源。</a:t>
            </a:r>
          </a:p>
        </p:txBody>
      </p:sp>
      <p:sp>
        <p:nvSpPr>
          <p:cNvPr id="8" name="Rectangle 7"/>
          <p:cNvSpPr/>
          <p:nvPr/>
        </p:nvSpPr>
        <p:spPr>
          <a:xfrm>
            <a:off x="685800" y="2688336"/>
            <a:ext cx="10820095" cy="146304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2816352"/>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反直觉证据：符号价值记数法有时更易加工</a:t>
            </a:r>
          </a:p>
        </p:txBody>
      </p:sp>
      <p:sp>
        <p:nvSpPr>
          <p:cNvPr id="10" name="TextBox 9"/>
          <p:cNvSpPr txBox="1"/>
          <p:nvPr/>
        </p:nvSpPr>
        <p:spPr>
          <a:xfrm>
            <a:off x="886968" y="3163824"/>
            <a:ext cx="10417759" cy="932688"/>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Krajcsi &amp; Szabo (2012) 比较符号价值记数法与位值记数法，发现前者在位值比较与加法任务中反而更易应用，与主流假设相反。</a:t>
            </a:r>
          </a:p>
          <a:p>
            <a:pPr algn="l">
              <a:lnSpc>
                <a:spcPct val="128000"/>
              </a:lnSpc>
              <a:spcBef>
                <a:spcPts val="0"/>
              </a:spcBef>
              <a:spcAft>
                <a:spcPts val="400"/>
              </a:spcAft>
            </a:pPr>
            <a:r>
              <a:rPr sz="1150" b="0" i="0">
                <a:solidFill>
                  <a:srgbClr val="1C2733"/>
                </a:solidFill>
                <a:latin typeface="Arial"/>
                <a:ea typeface="微软雅黑"/>
                <a:cs typeface="微软雅黑"/>
              </a:rPr>
              <a:t>作者提出基于物体数值表征的自然多幂次表征解释，为位值概念教学的高难度提供认知层面的解释。</a:t>
            </a:r>
          </a:p>
        </p:txBody>
      </p:sp>
      <p:sp>
        <p:nvSpPr>
          <p:cNvPr id="11" name="Rectangle 10"/>
          <p:cNvSpPr/>
          <p:nvPr/>
        </p:nvSpPr>
        <p:spPr>
          <a:xfrm>
            <a:off x="685800" y="4352544"/>
            <a:ext cx="10820095" cy="1554480"/>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480560"/>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教学相关性</a:t>
            </a:r>
          </a:p>
        </p:txBody>
      </p:sp>
      <p:sp>
        <p:nvSpPr>
          <p:cNvPr id="13" name="TextBox 12"/>
          <p:cNvSpPr txBox="1"/>
          <p:nvPr/>
        </p:nvSpPr>
        <p:spPr>
          <a:xfrm>
            <a:off x="886968" y="4809744"/>
            <a:ext cx="10417759" cy="1005840"/>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位值概念的高学习成本部分是位值记数系统的固有属性，而非学生缺陷。</a:t>
            </a:r>
          </a:p>
          <a:p>
            <a:pPr algn="l">
              <a:lnSpc>
                <a:spcPct val="128000"/>
              </a:lnSpc>
              <a:spcBef>
                <a:spcPts val="0"/>
              </a:spcBef>
              <a:spcAft>
                <a:spcPts val="400"/>
              </a:spcAft>
            </a:pPr>
            <a:r>
              <a:rPr sz="1150" b="0" i="0">
                <a:solidFill>
                  <a:srgbClr val="1C2733"/>
                </a:solidFill>
                <a:latin typeface="Arial"/>
                <a:ea typeface="微软雅黑"/>
                <a:cs typeface="微软雅黑"/>
              </a:rPr>
              <a:t>教学应正视位值表征的认知代价，以充分的多表征与时间投入支持其建构（呼应 §5 原则一与原则三）。</a:t>
            </a:r>
          </a:p>
        </p:txBody>
      </p:sp>
      <p:sp>
        <p:nvSpPr>
          <p:cNvPr id="14" name="TextBox 13"/>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文献来源：Bender &amp; Beller (2018)；Krajcsi &amp; Szabo (2012, Frontiers in Psychology)。</a:t>
            </a:r>
          </a:p>
        </p:txBody>
      </p:sp>
      <p:sp>
        <p:nvSpPr>
          <p:cNvPr id="15" name="Rectangle 1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7" name="TextBox 16"/>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15 / 24</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3　文化维度 · 历史纵深</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符号系统的演变是一部认知扩展的历史</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45920"/>
            <a:ext cx="10820095" cy="11704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45920"/>
            <a:ext cx="54864" cy="1170432"/>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55648"/>
            <a:ext cx="3017520" cy="1005840"/>
          </a:xfrm>
          <a:prstGeom prst="rect">
            <a:avLst/>
          </a:prstGeom>
          <a:noFill/>
        </p:spPr>
        <p:txBody>
          <a:bodyPr wrap="square" anchor="t" lIns="0" rIns="0" tIns="0" bIns="0">
            <a:spAutoFit/>
          </a:bodyPr>
          <a:lstStyle/>
          <a:p>
            <a:pPr algn="l">
              <a:lnSpc>
                <a:spcPct val="128000"/>
              </a:lnSpc>
              <a:spcBef>
                <a:spcPts val="0"/>
              </a:spcBef>
              <a:spcAft>
                <a:spcPts val="300"/>
              </a:spcAft>
            </a:pPr>
            <a:r>
              <a:rPr sz="1200" b="1" i="0">
                <a:solidFill>
                  <a:srgbClr val="102A43"/>
                </a:solidFill>
                <a:latin typeface="Arial"/>
                <a:ea typeface="微软雅黑"/>
                <a:cs typeface="微软雅黑"/>
              </a:rPr>
              <a:t>从修辞代数到符号代数</a:t>
            </a:r>
          </a:p>
          <a:p>
            <a:pPr algn="l">
              <a:lnSpc>
                <a:spcPct val="128000"/>
              </a:lnSpc>
              <a:spcBef>
                <a:spcPts val="0"/>
              </a:spcBef>
              <a:spcAft>
                <a:spcPts val="400"/>
              </a:spcAft>
            </a:pPr>
            <a:r>
              <a:rPr sz="1000" b="0" i="0">
                <a:solidFill>
                  <a:srgbClr val="627D98"/>
                </a:solidFill>
                <a:latin typeface="Arial"/>
                <a:ea typeface="微软雅黑"/>
                <a:cs typeface="微软雅黑"/>
              </a:rPr>
              <a:t>Kleiner (2007)</a:t>
            </a:r>
          </a:p>
        </p:txBody>
      </p:sp>
      <p:sp>
        <p:nvSpPr>
          <p:cNvPr id="10" name="TextBox 9"/>
          <p:cNvSpPr txBox="1"/>
          <p:nvPr/>
        </p:nvSpPr>
        <p:spPr>
          <a:xfrm>
            <a:off x="4160520" y="1755648"/>
            <a:ext cx="7071056" cy="969264"/>
          </a:xfrm>
          <a:prstGeom prst="rect">
            <a:avLst/>
          </a:prstGeom>
          <a:noFill/>
        </p:spPr>
        <p:txBody>
          <a:bodyPr wrap="square" anchor="t" lIns="0" rIns="0" tIns="0" bIns="0">
            <a:spAutoFit/>
          </a:bodyPr>
          <a:lstStyle/>
          <a:p>
            <a:pPr algn="l">
              <a:lnSpc>
                <a:spcPct val="128000"/>
              </a:lnSpc>
              <a:spcBef>
                <a:spcPts val="0"/>
              </a:spcBef>
              <a:spcAft>
                <a:spcPts val="400"/>
              </a:spcAft>
            </a:pPr>
            <a:r>
              <a:rPr sz="1100" b="0" i="0">
                <a:solidFill>
                  <a:srgbClr val="1C2733"/>
                </a:solidFill>
                <a:latin typeface="Arial"/>
                <a:ea typeface="微软雅黑"/>
                <a:cs typeface="微软雅黑"/>
              </a:rPr>
              <a:t>符号代数取代修辞代数，数学从对具体问题的讨论转向对抽象结构的研究，代数学的对象与方法随之根本改变。</a:t>
            </a:r>
          </a:p>
        </p:txBody>
      </p:sp>
      <p:sp>
        <p:nvSpPr>
          <p:cNvPr id="11" name="Rectangle 10"/>
          <p:cNvSpPr/>
          <p:nvPr/>
        </p:nvSpPr>
        <p:spPr>
          <a:xfrm>
            <a:off x="685800" y="2944368"/>
            <a:ext cx="10820095" cy="11704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85800" y="2944368"/>
            <a:ext cx="54864" cy="1170432"/>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05256" y="3054096"/>
            <a:ext cx="3017520" cy="1005840"/>
          </a:xfrm>
          <a:prstGeom prst="rect">
            <a:avLst/>
          </a:prstGeom>
          <a:noFill/>
        </p:spPr>
        <p:txBody>
          <a:bodyPr wrap="square" anchor="t" lIns="0" rIns="0" tIns="0" bIns="0">
            <a:spAutoFit/>
          </a:bodyPr>
          <a:lstStyle/>
          <a:p>
            <a:pPr algn="l">
              <a:lnSpc>
                <a:spcPct val="128000"/>
              </a:lnSpc>
              <a:spcBef>
                <a:spcPts val="0"/>
              </a:spcBef>
              <a:spcAft>
                <a:spcPts val="300"/>
              </a:spcAft>
            </a:pPr>
            <a:r>
              <a:rPr sz="1200" b="1" i="0">
                <a:solidFill>
                  <a:srgbClr val="102A43"/>
                </a:solidFill>
                <a:latin typeface="Arial"/>
                <a:ea typeface="微软雅黑"/>
                <a:cs typeface="微软雅黑"/>
              </a:rPr>
              <a:t>记号法作为思维工具</a:t>
            </a:r>
          </a:p>
          <a:p>
            <a:pPr algn="l">
              <a:lnSpc>
                <a:spcPct val="128000"/>
              </a:lnSpc>
              <a:spcBef>
                <a:spcPts val="0"/>
              </a:spcBef>
              <a:spcAft>
                <a:spcPts val="400"/>
              </a:spcAft>
            </a:pPr>
            <a:r>
              <a:rPr sz="1000" b="0" i="0">
                <a:solidFill>
                  <a:srgbClr val="627D98"/>
                </a:solidFill>
                <a:latin typeface="Arial"/>
                <a:ea typeface="微软雅黑"/>
                <a:cs typeface="微软雅黑"/>
              </a:rPr>
              <a:t>Iverson (1980)</a:t>
            </a:r>
          </a:p>
        </p:txBody>
      </p:sp>
      <p:sp>
        <p:nvSpPr>
          <p:cNvPr id="14" name="TextBox 13"/>
          <p:cNvSpPr txBox="1"/>
          <p:nvPr/>
        </p:nvSpPr>
        <p:spPr>
          <a:xfrm>
            <a:off x="4160520" y="3054096"/>
            <a:ext cx="7071056" cy="969264"/>
          </a:xfrm>
          <a:prstGeom prst="rect">
            <a:avLst/>
          </a:prstGeom>
          <a:noFill/>
        </p:spPr>
        <p:txBody>
          <a:bodyPr wrap="square" anchor="t" lIns="0" rIns="0" tIns="0" bIns="0">
            <a:spAutoFit/>
          </a:bodyPr>
          <a:lstStyle/>
          <a:p>
            <a:pPr algn="l">
              <a:lnSpc>
                <a:spcPct val="128000"/>
              </a:lnSpc>
              <a:spcBef>
                <a:spcPts val="0"/>
              </a:spcBef>
              <a:spcAft>
                <a:spcPts val="400"/>
              </a:spcAft>
            </a:pPr>
            <a:r>
              <a:rPr sz="1100" b="0" i="0">
                <a:solidFill>
                  <a:srgbClr val="1C2733"/>
                </a:solidFill>
                <a:latin typeface="Arial"/>
                <a:ea typeface="微软雅黑"/>
                <a:cs typeface="微软雅黑"/>
              </a:rPr>
              <a:t>图灵奖演讲《Notation as a Tool of Thought》：符号系统的设计直接影响数学推理的效率与深度，好记号是认知放大器。</a:t>
            </a:r>
          </a:p>
        </p:txBody>
      </p:sp>
      <p:sp>
        <p:nvSpPr>
          <p:cNvPr id="15" name="Rectangle 14"/>
          <p:cNvSpPr/>
          <p:nvPr/>
        </p:nvSpPr>
        <p:spPr>
          <a:xfrm>
            <a:off x="685800" y="4242816"/>
            <a:ext cx="10820095" cy="11704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85800" y="4242816"/>
            <a:ext cx="54864" cy="1170432"/>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05256" y="4352544"/>
            <a:ext cx="3017520" cy="1005840"/>
          </a:xfrm>
          <a:prstGeom prst="rect">
            <a:avLst/>
          </a:prstGeom>
          <a:noFill/>
        </p:spPr>
        <p:txBody>
          <a:bodyPr wrap="square" anchor="t" lIns="0" rIns="0" tIns="0" bIns="0">
            <a:spAutoFit/>
          </a:bodyPr>
          <a:lstStyle/>
          <a:p>
            <a:pPr algn="l">
              <a:lnSpc>
                <a:spcPct val="128000"/>
              </a:lnSpc>
              <a:spcBef>
                <a:spcPts val="0"/>
              </a:spcBef>
              <a:spcAft>
                <a:spcPts val="300"/>
              </a:spcAft>
            </a:pPr>
            <a:r>
              <a:rPr sz="1200" b="1" i="0">
                <a:solidFill>
                  <a:srgbClr val="102A43"/>
                </a:solidFill>
                <a:latin typeface="Arial"/>
                <a:ea typeface="微软雅黑"/>
                <a:cs typeface="微软雅黑"/>
              </a:rPr>
              <a:t>符号演化与概念深化</a:t>
            </a:r>
          </a:p>
          <a:p>
            <a:pPr algn="l">
              <a:lnSpc>
                <a:spcPct val="128000"/>
              </a:lnSpc>
              <a:spcBef>
                <a:spcPts val="0"/>
              </a:spcBef>
              <a:spcAft>
                <a:spcPts val="400"/>
              </a:spcAft>
            </a:pPr>
            <a:r>
              <a:rPr sz="1000" b="0" i="0">
                <a:solidFill>
                  <a:srgbClr val="627D98"/>
                </a:solidFill>
                <a:latin typeface="Arial"/>
                <a:ea typeface="微软雅黑"/>
                <a:cs typeface="微软雅黑"/>
              </a:rPr>
              <a:t>Mazur (2014)</a:t>
            </a:r>
          </a:p>
        </p:txBody>
      </p:sp>
      <p:sp>
        <p:nvSpPr>
          <p:cNvPr id="18" name="TextBox 17"/>
          <p:cNvSpPr txBox="1"/>
          <p:nvPr/>
        </p:nvSpPr>
        <p:spPr>
          <a:xfrm>
            <a:off x="4160520" y="4352544"/>
            <a:ext cx="7071056" cy="969264"/>
          </a:xfrm>
          <a:prstGeom prst="rect">
            <a:avLst/>
          </a:prstGeom>
          <a:noFill/>
        </p:spPr>
        <p:txBody>
          <a:bodyPr wrap="square" anchor="t" lIns="0" rIns="0" tIns="0" bIns="0">
            <a:spAutoFit/>
          </a:bodyPr>
          <a:lstStyle/>
          <a:p>
            <a:pPr algn="l">
              <a:lnSpc>
                <a:spcPct val="128000"/>
              </a:lnSpc>
              <a:spcBef>
                <a:spcPts val="0"/>
              </a:spcBef>
              <a:spcAft>
                <a:spcPts val="400"/>
              </a:spcAft>
            </a:pPr>
            <a:r>
              <a:rPr sz="1100" b="0" i="0">
                <a:solidFill>
                  <a:srgbClr val="1C2733"/>
                </a:solidFill>
                <a:latin typeface="Arial"/>
                <a:ea typeface="微软雅黑"/>
                <a:cs typeface="微软雅黑"/>
              </a:rPr>
              <a:t>从十六世纪代数到微积分，数学符号的演化与数学概念的深化相互促进，符号史与概念史不可分割。</a:t>
            </a:r>
          </a:p>
        </p:txBody>
      </p:sp>
      <p:sp>
        <p:nvSpPr>
          <p:cNvPr id="19" name="Rectangle 18"/>
          <p:cNvSpPr/>
          <p:nvPr/>
        </p:nvSpPr>
        <p:spPr>
          <a:xfrm>
            <a:off x="685800" y="5486400"/>
            <a:ext cx="10820095" cy="475488"/>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86968" y="5559552"/>
            <a:ext cx="10417759" cy="347472"/>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命题</a:t>
            </a:r>
            <a:r>
              <a:rPr sz="1150" b="0" i="0">
                <a:solidFill>
                  <a:srgbClr val="1C2733"/>
                </a:solidFill>
                <a:latin typeface="Arial"/>
                <a:ea typeface="微软雅黑"/>
                <a:cs typeface="微软雅黑"/>
              </a:rPr>
              <a:t>：好符号降低推理的认知成本，坏符号增加它；符号设计因此具有直接的教育意义。</a:t>
            </a:r>
          </a:p>
        </p:txBody>
      </p:sp>
      <p:sp>
        <p:nvSpPr>
          <p:cNvPr id="21" name="TextBox 20"/>
          <p:cNvSpPr txBox="1"/>
          <p:nvPr/>
        </p:nvSpPr>
        <p:spPr>
          <a:xfrm>
            <a:off x="685800" y="6053328"/>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文献来源：Kleiner (2007)；Iverson (1980, Communications of the ACM)；Mazur (2014)。</a:t>
            </a:r>
          </a:p>
        </p:txBody>
      </p:sp>
      <p:sp>
        <p:nvSpPr>
          <p:cNvPr id="22" name="Rectangle 21"/>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24" name="TextBox 23"/>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16 / 24</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4　异常轨迹 · 行为标记</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发展性计算障碍：符号映射是核心认知标记</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548640"/>
          </a:xfrm>
          <a:prstGeom prst="rect">
            <a:avLst/>
          </a:prstGeom>
          <a:noFill/>
        </p:spPr>
        <p:txBody>
          <a:bodyPr wrap="square" anchor="t" lIns="0" rIns="0" tIns="0" bIns="0">
            <a:spAutoFit/>
          </a:bodyPr>
          <a:lstStyle/>
          <a:p>
            <a:pPr algn="l">
              <a:lnSpc>
                <a:spcPct val="128000"/>
              </a:lnSpc>
              <a:spcBef>
                <a:spcPts val="0"/>
              </a:spcBef>
              <a:spcAft>
                <a:spcPts val="400"/>
              </a:spcAft>
            </a:pPr>
            <a:r>
              <a:rPr sz="1250" b="0" i="0">
                <a:solidFill>
                  <a:srgbClr val="1C2733"/>
                </a:solidFill>
                <a:latin typeface="Arial"/>
                <a:ea typeface="微软雅黑"/>
                <a:cs typeface="微软雅黑"/>
              </a:rPr>
              <a:t>发展性计算障碍（developmental dyscalculia, DD）是数量与算术学习的特异性障碍。von Aster &amp; Shalev (2007) 的四步模型将符号加工环节定位为 DD 发展轨迹的关键。</a:t>
            </a:r>
          </a:p>
        </p:txBody>
      </p:sp>
      <p:sp>
        <p:nvSpPr>
          <p:cNvPr id="8" name="Rectangle 7"/>
          <p:cNvSpPr/>
          <p:nvPr/>
        </p:nvSpPr>
        <p:spPr>
          <a:xfrm>
            <a:off x="685800" y="2304288"/>
            <a:ext cx="10820095" cy="157276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685800" y="2304288"/>
            <a:ext cx="54864" cy="1572768"/>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05256" y="2432304"/>
            <a:ext cx="10381183" cy="1335024"/>
          </a:xfrm>
          <a:prstGeom prst="rect">
            <a:avLst/>
          </a:prstGeom>
          <a:noFill/>
        </p:spPr>
        <p:txBody>
          <a:bodyPr wrap="square" anchor="t" lIns="0" rIns="0" tIns="0" bIns="0">
            <a:spAutoFit/>
          </a:bodyPr>
          <a:lstStyle/>
          <a:p>
            <a:pPr algn="l">
              <a:lnSpc>
                <a:spcPct val="128000"/>
              </a:lnSpc>
              <a:spcBef>
                <a:spcPts val="0"/>
              </a:spcBef>
              <a:spcAft>
                <a:spcPts val="500"/>
              </a:spcAft>
            </a:pPr>
            <a:r>
              <a:rPr sz="1200" b="1" i="0">
                <a:solidFill>
                  <a:srgbClr val="1C2733"/>
                </a:solidFill>
                <a:latin typeface="Arial"/>
                <a:ea typeface="微软雅黑"/>
                <a:cs typeface="微软雅黑"/>
              </a:rPr>
              <a:t>Rousselle &amp; Noël (2007, Cognition)</a:t>
            </a:r>
            <a:r>
              <a:rPr sz="1200" b="0" i="0">
                <a:solidFill>
                  <a:srgbClr val="1C2733"/>
                </a:solidFill>
                <a:latin typeface="Arial"/>
                <a:ea typeface="微软雅黑"/>
                <a:cs typeface="微软雅黑"/>
              </a:rPr>
              <a:t>：数学学习障碍儿童在符号与非符号映射任务中表现尤为薄弱；</a:t>
            </a:r>
          </a:p>
          <a:p>
            <a:pPr algn="l">
              <a:lnSpc>
                <a:spcPct val="128000"/>
              </a:lnSpc>
              <a:spcBef>
                <a:spcPts val="0"/>
              </a:spcBef>
              <a:spcAft>
                <a:spcPts val="400"/>
              </a:spcAft>
            </a:pPr>
            <a:r>
              <a:rPr sz="1200" b="0" i="0">
                <a:solidFill>
                  <a:srgbClr val="1C2733"/>
                </a:solidFill>
                <a:latin typeface="Arial"/>
                <a:ea typeface="微软雅黑"/>
                <a:cs typeface="微软雅黑"/>
              </a:rPr>
              <a:t>非符号格式到符号格式的映射任务是数学学习障碍的最佳预测因子，该研究被引 650 余次，确立了符号映射能力作为核心认知标记的地位。</a:t>
            </a:r>
          </a:p>
        </p:txBody>
      </p:sp>
      <p:sp>
        <p:nvSpPr>
          <p:cNvPr id="11" name="TextBox 10"/>
          <p:cNvSpPr txBox="1"/>
          <p:nvPr/>
        </p:nvSpPr>
        <p:spPr>
          <a:xfrm>
            <a:off x="685800" y="4059936"/>
            <a:ext cx="10820095" cy="914400"/>
          </a:xfrm>
          <a:prstGeom prst="rect">
            <a:avLst/>
          </a:prstGeom>
          <a:noFill/>
        </p:spPr>
        <p:txBody>
          <a:bodyPr wrap="square" anchor="t" lIns="0" rIns="0" tIns="0" bIns="0">
            <a:spAutoFit/>
          </a:bodyPr>
          <a:lstStyle/>
          <a:p>
            <a:pPr algn="l">
              <a:lnSpc>
                <a:spcPct val="128000"/>
              </a:lnSpc>
              <a:spcBef>
                <a:spcPts val="0"/>
              </a:spcBef>
              <a:spcAft>
                <a:spcPts val="400"/>
              </a:spcAft>
            </a:pPr>
            <a:r>
              <a:rPr sz="1200" b="1" i="0">
                <a:solidFill>
                  <a:srgbClr val="1C2733"/>
                </a:solidFill>
                <a:latin typeface="Arial"/>
                <a:ea typeface="微软雅黑"/>
                <a:cs typeface="微软雅黑"/>
              </a:rPr>
              <a:t>中文样本验证</a:t>
            </a:r>
            <a:r>
              <a:rPr sz="1200" b="0" i="0">
                <a:solidFill>
                  <a:srgbClr val="1C2733"/>
                </a:solidFill>
                <a:latin typeface="Arial"/>
                <a:ea typeface="微软雅黑"/>
                <a:cs typeface="微软雅黑"/>
              </a:rPr>
              <a:t>：张丽等 (2018) 发现 DD 儿童在非符号与符号数量转换上存在特异性缺陷；赵晖等 (2013) 系统综述 DD 的符号与非符号数量加工缺陷，提出 DD 的符号通达障碍假说。</a:t>
            </a:r>
          </a:p>
        </p:txBody>
      </p:sp>
      <p:sp>
        <p:nvSpPr>
          <p:cNvPr id="12" name="Rectangle 11"/>
          <p:cNvSpPr/>
          <p:nvPr/>
        </p:nvSpPr>
        <p:spPr>
          <a:xfrm>
            <a:off x="685800" y="5047488"/>
            <a:ext cx="10820095" cy="85953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86968" y="5138928"/>
            <a:ext cx="10417759" cy="640080"/>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概念界定</a:t>
            </a:r>
            <a:r>
              <a:rPr sz="1150" b="0" i="0">
                <a:solidFill>
                  <a:srgbClr val="1C2733"/>
                </a:solidFill>
                <a:latin typeface="Arial"/>
                <a:ea typeface="微软雅黑"/>
                <a:cs typeface="微软雅黑"/>
              </a:rPr>
              <a:t>：符号通达障碍假说主张，DD 的核心困难不在于数量表征本身，而在于从符号通达数量意义的通路受损。</a:t>
            </a:r>
          </a:p>
        </p:txBody>
      </p:sp>
      <p:sp>
        <p:nvSpPr>
          <p:cNvPr id="14" name="TextBox 13"/>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文献来源：von Aster &amp; Shalev (2007)；Rousselle &amp; Noël (2007)；张丽等 (2018, 心理科学)；赵晖等 (2013, 心理发展与教育)。</a:t>
            </a:r>
          </a:p>
        </p:txBody>
      </p:sp>
      <p:sp>
        <p:nvSpPr>
          <p:cNvPr id="15" name="Rectangle 1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7" name="TextBox 16"/>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17 / 24</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4　异常轨迹 · 神经基础与干预</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DD 的神经标记、补偿策略与干预方向</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45920"/>
          <a:ext cx="10817352" cy="3218688"/>
        </p:xfrm>
        <a:graphic>
          <a:graphicData uri="http://schemas.openxmlformats.org/drawingml/2006/table">
            <a:tbl>
              <a:tblPr>
                <a:tableStyleId>{5C22544A-7EE6-4342-B048-85BDC9FD1C3A}</a:tableStyleId>
              </a:tblPr>
              <a:tblGrid>
                <a:gridCol w="2834640"/>
                <a:gridCol w="4572000"/>
                <a:gridCol w="3410712"/>
              </a:tblGrid>
              <a:tr h="365760">
                <a:tc>
                  <a:txBody>
                    <a:bodyPr wrap="square"/>
                    <a:lstStyle/>
                    <a:p>
                      <a:pPr algn="l">
                        <a:lnSpc>
                          <a:spcPct val="120000"/>
                        </a:lnSpc>
                        <a:spcAft>
                          <a:spcPts val="200"/>
                        </a:spcAft>
                      </a:pPr>
                      <a:r>
                        <a:rPr sz="1150" b="1" i="0">
                          <a:solidFill>
                            <a:srgbClr val="FFFFFF"/>
                          </a:solidFill>
                          <a:latin typeface="Arial"/>
                          <a:ea typeface="微软雅黑"/>
                          <a:cs typeface="微软雅黑"/>
                        </a:rPr>
                        <a:t>研究</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发现</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含义</a:t>
                      </a:r>
                    </a:p>
                  </a:txBody>
                  <a:tcPr anchor="ctr" marL="73152" marR="54864" marT="36576" marB="36576">
                    <a:solidFill>
                      <a:srgbClr val="102A43"/>
                    </a:solidFill>
                  </a:tcPr>
                </a:tc>
              </a:tr>
              <a:tr h="713232">
                <a:tc>
                  <a:txBody>
                    <a:bodyPr wrap="square"/>
                    <a:lstStyle/>
                    <a:p>
                      <a:pPr algn="l">
                        <a:lnSpc>
                          <a:spcPct val="120000"/>
                        </a:lnSpc>
                        <a:spcAft>
                          <a:spcPts val="200"/>
                        </a:spcAft>
                      </a:pPr>
                      <a:r>
                        <a:rPr sz="1050" b="1" i="0">
                          <a:solidFill>
                            <a:srgbClr val="1C2733"/>
                          </a:solidFill>
                          <a:latin typeface="Arial"/>
                          <a:ea typeface="微软雅黑"/>
                          <a:cs typeface="微软雅黑"/>
                        </a:rPr>
                        <a:t>Ansari et al. (2007)</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DD 儿童符号数量加工时顶叶激活减弱</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顶叶数量加工缺陷是 DD 的神经标记</a:t>
                      </a:r>
                    </a:p>
                  </a:txBody>
                  <a:tcPr anchor="ctr" marL="73152" marR="54864" marT="36576" marB="36576">
                    <a:solidFill>
                      <a:srgbClr val="FFFFFF"/>
                    </a:solidFill>
                    <a:lnB w="9525" cap="flat">
                      <a:solidFill>
                        <a:srgbClr val="C9D6E2"/>
                      </a:solidFill>
                    </a:lnB>
                  </a:tcPr>
                </a:tc>
              </a:tr>
              <a:tr h="713232">
                <a:tc>
                  <a:txBody>
                    <a:bodyPr wrap="square"/>
                    <a:lstStyle/>
                    <a:p>
                      <a:pPr algn="l">
                        <a:lnSpc>
                          <a:spcPct val="120000"/>
                        </a:lnSpc>
                        <a:spcAft>
                          <a:spcPts val="200"/>
                        </a:spcAft>
                      </a:pPr>
                      <a:r>
                        <a:rPr sz="1050" b="1" i="0">
                          <a:solidFill>
                            <a:srgbClr val="1C2733"/>
                          </a:solidFill>
                          <a:latin typeface="Arial"/>
                          <a:ea typeface="微软雅黑"/>
                          <a:cs typeface="微软雅黑"/>
                        </a:rPr>
                        <a:t>Kucian et al. (2011)</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行为表现与对照相似，但辅助运动区与右侧梭状回激活更强</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DD 儿童动用补偿性神经策略</a:t>
                      </a:r>
                    </a:p>
                  </a:txBody>
                  <a:tcPr anchor="ctr" marL="73152" marR="54864" marT="36576" marB="36576">
                    <a:solidFill>
                      <a:srgbClr val="F0F4F8"/>
                    </a:solidFill>
                    <a:lnB w="9525" cap="flat">
                      <a:solidFill>
                        <a:srgbClr val="C9D6E2"/>
                      </a:solidFill>
                    </a:lnB>
                  </a:tcPr>
                </a:tc>
              </a:tr>
              <a:tr h="713232">
                <a:tc>
                  <a:txBody>
                    <a:bodyPr wrap="square"/>
                    <a:lstStyle/>
                    <a:p>
                      <a:pPr algn="l">
                        <a:lnSpc>
                          <a:spcPct val="120000"/>
                        </a:lnSpc>
                        <a:spcAft>
                          <a:spcPts val="200"/>
                        </a:spcAft>
                      </a:pPr>
                      <a:r>
                        <a:rPr sz="1050" b="1" i="0">
                          <a:solidFill>
                            <a:srgbClr val="1C2733"/>
                          </a:solidFill>
                          <a:latin typeface="Arial"/>
                          <a:ea typeface="微软雅黑"/>
                          <a:cs typeface="微软雅黑"/>
                        </a:rPr>
                        <a:t>Peters et al. (2018)</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计算障碍与阅读障碍行为不同，额顶激活低下却高度相似</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学习障碍存在共享神经基础</a:t>
                      </a:r>
                    </a:p>
                  </a:txBody>
                  <a:tcPr anchor="ctr" marL="73152" marR="54864" marT="36576" marB="36576">
                    <a:solidFill>
                      <a:srgbClr val="FFFFFF"/>
                    </a:solidFill>
                    <a:lnB w="9525" cap="flat">
                      <a:solidFill>
                        <a:srgbClr val="C9D6E2"/>
                      </a:solidFill>
                    </a:lnB>
                  </a:tcPr>
                </a:tc>
              </a:tr>
              <a:tr h="713232">
                <a:tc>
                  <a:txBody>
                    <a:bodyPr wrap="square"/>
                    <a:lstStyle/>
                    <a:p>
                      <a:pPr algn="l">
                        <a:lnSpc>
                          <a:spcPct val="120000"/>
                        </a:lnSpc>
                        <a:spcAft>
                          <a:spcPts val="200"/>
                        </a:spcAft>
                      </a:pPr>
                      <a:r>
                        <a:rPr sz="1050" b="1" i="0">
                          <a:solidFill>
                            <a:srgbClr val="1C2733"/>
                          </a:solidFill>
                          <a:latin typeface="Arial"/>
                          <a:ea typeface="微软雅黑"/>
                          <a:cs typeface="微软雅黑"/>
                        </a:rPr>
                        <a:t>Schwizer Ashkenazi et al. (2024)</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DD 儿童左侧顶内沟沟回模式异常且与算术能力相关</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50" b="0" i="0">
                          <a:solidFill>
                            <a:srgbClr val="1C2733"/>
                          </a:solidFill>
                          <a:latin typeface="Arial"/>
                          <a:ea typeface="微软雅黑"/>
                          <a:cs typeface="微软雅黑"/>
                        </a:rPr>
                        <a:t>DD 具有神经发育起源的形态学证据</a:t>
                      </a:r>
                    </a:p>
                  </a:txBody>
                  <a:tcPr anchor="ctr" marL="73152" marR="54864" marT="36576" marB="36576">
                    <a:solidFill>
                      <a:srgbClr val="F0F4F8"/>
                    </a:solidFill>
                    <a:lnB w="9525" cap="flat">
                      <a:solidFill>
                        <a:srgbClr val="C9D6E2"/>
                      </a:solidFill>
                    </a:lnB>
                  </a:tcPr>
                </a:tc>
              </a:tr>
            </a:tbl>
          </a:graphicData>
        </a:graphic>
      </p:graphicFrame>
      <p:sp>
        <p:nvSpPr>
          <p:cNvPr id="8" name="Rectangle 7"/>
          <p:cNvSpPr/>
          <p:nvPr/>
        </p:nvSpPr>
        <p:spPr>
          <a:xfrm>
            <a:off x="685800" y="5120640"/>
            <a:ext cx="10820095" cy="822960"/>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5212080"/>
            <a:ext cx="10417759" cy="621792"/>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教育意义</a:t>
            </a:r>
            <a:r>
              <a:rPr sz="1150" b="0" i="0">
                <a:solidFill>
                  <a:srgbClr val="1C2733"/>
                </a:solidFill>
                <a:latin typeface="Arial"/>
                <a:ea typeface="微软雅黑"/>
                <a:cs typeface="微软雅黑"/>
              </a:rPr>
              <a:t>：符号映射能力可作为早期筛查指标；针对符号映射的训练是重要干预方向，与 §1 发展证据和 §5 教学原则形成闭环。</a:t>
            </a:r>
          </a:p>
        </p:txBody>
      </p:sp>
      <p:sp>
        <p:nvSpPr>
          <p:cNvPr id="10" name="TextBox 9"/>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文献来源：Ansari et al. (2007, Current Biology)；Kucian et al. (2011)；Peters et al. (2018, NeuroImage: Clinical)；Schwizer Ashkenazi et al. (2024)。</a:t>
            </a:r>
          </a:p>
        </p:txBody>
      </p:sp>
      <p:sp>
        <p:nvSpPr>
          <p:cNvPr id="11" name="Rectangle 10"/>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3" name="TextBox 12"/>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18 / 24</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5　教学转化 · 原则</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五条教学原则：每条均有理论与实证依据</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27632"/>
          <a:ext cx="10817352" cy="3657600"/>
        </p:xfrm>
        <a:graphic>
          <a:graphicData uri="http://schemas.openxmlformats.org/drawingml/2006/table">
            <a:tbl>
              <a:tblPr>
                <a:tableStyleId>{5C22544A-7EE6-4342-B048-85BDC9FD1C3A}</a:tableStyleId>
              </a:tblPr>
              <a:tblGrid>
                <a:gridCol w="2011680"/>
                <a:gridCol w="2377440"/>
                <a:gridCol w="6428232"/>
              </a:tblGrid>
              <a:tr h="365760">
                <a:tc>
                  <a:txBody>
                    <a:bodyPr wrap="square"/>
                    <a:lstStyle/>
                    <a:p>
                      <a:pPr algn="l">
                        <a:lnSpc>
                          <a:spcPct val="120000"/>
                        </a:lnSpc>
                        <a:spcAft>
                          <a:spcPts val="200"/>
                        </a:spcAft>
                      </a:pPr>
                      <a:r>
                        <a:rPr sz="1150" b="1" i="0">
                          <a:solidFill>
                            <a:srgbClr val="FFFFFF"/>
                          </a:solidFill>
                          <a:latin typeface="Arial"/>
                          <a:ea typeface="微软雅黑"/>
                          <a:cs typeface="微软雅黑"/>
                        </a:rPr>
                        <a:t>原则</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理论基础</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核心主张</a:t>
                      </a:r>
                    </a:p>
                  </a:txBody>
                  <a:tcPr anchor="ctr" marL="73152" marR="54864" marT="36576" marB="36576">
                    <a:solidFill>
                      <a:srgbClr val="102A43"/>
                    </a:solidFill>
                  </a:tcPr>
                </a:tc>
              </a:tr>
              <a:tr h="658368">
                <a:tc>
                  <a:txBody>
                    <a:bodyPr wrap="square"/>
                    <a:lstStyle/>
                    <a:p>
                      <a:pPr algn="l">
                        <a:lnSpc>
                          <a:spcPct val="120000"/>
                        </a:lnSpc>
                        <a:spcAft>
                          <a:spcPts val="200"/>
                        </a:spcAft>
                      </a:pPr>
                      <a:r>
                        <a:rPr sz="1100" b="1" i="0">
                          <a:solidFill>
                            <a:srgbClr val="1C2733"/>
                          </a:solidFill>
                          <a:latin typeface="Arial"/>
                          <a:ea typeface="微软雅黑"/>
                          <a:cs typeface="微软雅黑"/>
                        </a:rPr>
                        <a:t>一　多表征转换</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Duval 寄存器理论</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提供图形、表格、符号、语言多种表征，并系统训练寄存器间的转换</a:t>
                      </a:r>
                    </a:p>
                  </a:txBody>
                  <a:tcPr anchor="ctr" marL="73152" marR="54864" marT="36576" marB="36576">
                    <a:solidFill>
                      <a:srgbClr val="FFFFFF"/>
                    </a:solidFill>
                    <a:lnB w="9525" cap="flat">
                      <a:solidFill>
                        <a:srgbClr val="C9D6E2"/>
                      </a:solidFill>
                    </a:lnB>
                  </a:tcPr>
                </a:tc>
              </a:tr>
              <a:tr h="658368">
                <a:tc>
                  <a:txBody>
                    <a:bodyPr wrap="square"/>
                    <a:lstStyle/>
                    <a:p>
                      <a:pPr algn="l">
                        <a:lnSpc>
                          <a:spcPct val="120000"/>
                        </a:lnSpc>
                        <a:spcAft>
                          <a:spcPts val="200"/>
                        </a:spcAft>
                      </a:pPr>
                      <a:r>
                        <a:rPr sz="1100" b="1" i="0">
                          <a:solidFill>
                            <a:srgbClr val="1C2733"/>
                          </a:solidFill>
                          <a:latin typeface="Arial"/>
                          <a:ea typeface="微软雅黑"/>
                          <a:cs typeface="微软雅黑"/>
                        </a:rPr>
                        <a:t>二　具身激活</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具身认知研究</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激活手指计数、手势与身体运动，为抽象符号提供感觉运动基础</a:t>
                      </a:r>
                    </a:p>
                  </a:txBody>
                  <a:tcPr anchor="ctr" marL="73152" marR="54864" marT="36576" marB="36576">
                    <a:solidFill>
                      <a:srgbClr val="F0F4F8"/>
                    </a:solidFill>
                    <a:lnB w="9525" cap="flat">
                      <a:solidFill>
                        <a:srgbClr val="C9D6E2"/>
                      </a:solidFill>
                    </a:lnB>
                  </a:tcPr>
                </a:tc>
              </a:tr>
              <a:tr h="658368">
                <a:tc>
                  <a:txBody>
                    <a:bodyPr wrap="square"/>
                    <a:lstStyle/>
                    <a:p>
                      <a:pPr algn="l">
                        <a:lnSpc>
                          <a:spcPct val="120000"/>
                        </a:lnSpc>
                        <a:spcAft>
                          <a:spcPts val="200"/>
                        </a:spcAft>
                      </a:pPr>
                      <a:r>
                        <a:rPr sz="1100" b="1" i="0">
                          <a:solidFill>
                            <a:srgbClr val="1C2733"/>
                          </a:solidFill>
                          <a:latin typeface="Arial"/>
                          <a:ea typeface="微软雅黑"/>
                          <a:cs typeface="微软雅黑"/>
                        </a:rPr>
                        <a:t>三　渐进形式化</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Tall 三世界理论</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从具身感知出发，经符号操作，逐步过渡到形式定义</a:t>
                      </a:r>
                    </a:p>
                  </a:txBody>
                  <a:tcPr anchor="ctr" marL="73152" marR="54864" marT="36576" marB="36576">
                    <a:solidFill>
                      <a:srgbClr val="FFFFFF"/>
                    </a:solidFill>
                    <a:lnB w="9525" cap="flat">
                      <a:solidFill>
                        <a:srgbClr val="C9D6E2"/>
                      </a:solidFill>
                    </a:lnB>
                  </a:tcPr>
                </a:tc>
              </a:tr>
              <a:tr h="658368">
                <a:tc>
                  <a:txBody>
                    <a:bodyPr wrap="square"/>
                    <a:lstStyle/>
                    <a:p>
                      <a:pPr algn="l">
                        <a:lnSpc>
                          <a:spcPct val="120000"/>
                        </a:lnSpc>
                        <a:spcAft>
                          <a:spcPts val="200"/>
                        </a:spcAft>
                      </a:pPr>
                      <a:r>
                        <a:rPr sz="1100" b="1" i="0">
                          <a:solidFill>
                            <a:srgbClr val="1C2733"/>
                          </a:solidFill>
                          <a:latin typeface="Arial"/>
                          <a:ea typeface="微软雅黑"/>
                          <a:cs typeface="微软雅黑"/>
                        </a:rPr>
                        <a:t>四　文化关联</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跨文化比较研究</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利用学生已有的文化数字资源，同时呈现多元文化符号系统</a:t>
                      </a:r>
                    </a:p>
                  </a:txBody>
                  <a:tcPr anchor="ctr" marL="73152" marR="54864" marT="36576" marB="36576">
                    <a:solidFill>
                      <a:srgbClr val="F0F4F8"/>
                    </a:solidFill>
                    <a:lnB w="9525" cap="flat">
                      <a:solidFill>
                        <a:srgbClr val="C9D6E2"/>
                      </a:solidFill>
                    </a:lnB>
                  </a:tcPr>
                </a:tc>
              </a:tr>
              <a:tr h="658368">
                <a:tc>
                  <a:txBody>
                    <a:bodyPr wrap="square"/>
                    <a:lstStyle/>
                    <a:p>
                      <a:pPr algn="l">
                        <a:lnSpc>
                          <a:spcPct val="120000"/>
                        </a:lnSpc>
                        <a:spcAft>
                          <a:spcPts val="200"/>
                        </a:spcAft>
                      </a:pPr>
                      <a:r>
                        <a:rPr sz="1100" b="1" i="0">
                          <a:solidFill>
                            <a:srgbClr val="1C2733"/>
                          </a:solidFill>
                          <a:latin typeface="Arial"/>
                          <a:ea typeface="微软雅黑"/>
                          <a:cs typeface="微软雅黑"/>
                        </a:rPr>
                        <a:t>五　情境嵌入</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情境认知理论</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将符号学习嵌入真实问题情境与共同体实践</a:t>
                      </a:r>
                    </a:p>
                  </a:txBody>
                  <a:tcPr anchor="ctr" marL="73152" marR="54864" marT="36576" marB="36576">
                    <a:solidFill>
                      <a:srgbClr val="FFFFFF"/>
                    </a:solidFill>
                    <a:lnB w="9525" cap="flat">
                      <a:solidFill>
                        <a:srgbClr val="C9D6E2"/>
                      </a:solidFill>
                    </a:lnB>
                  </a:tcPr>
                </a:tc>
              </a:tr>
            </a:tbl>
          </a:graphicData>
        </a:graphic>
      </p:graphicFrame>
      <p:sp>
        <p:nvSpPr>
          <p:cNvPr id="8" name="TextBox 7"/>
          <p:cNvSpPr txBox="1"/>
          <p:nvPr/>
        </p:nvSpPr>
        <p:spPr>
          <a:xfrm>
            <a:off x="685800" y="5175504"/>
            <a:ext cx="10820095" cy="786384"/>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依据补充</a:t>
            </a:r>
            <a:r>
              <a:rPr sz="1150" b="0" i="0">
                <a:solidFill>
                  <a:srgbClr val="1C2733"/>
                </a:solidFill>
                <a:latin typeface="Arial"/>
                <a:ea typeface="微软雅黑"/>
                <a:cs typeface="微软雅黑"/>
              </a:rPr>
              <a:t>：王成营 (2012) 建构数学符号意义获得的认知阶段模型与符号意识培养框架；Arcavi (2020) 的符号感研究证实具体操作可促进学生对代数符号的深层理解。</a:t>
            </a:r>
          </a:p>
        </p:txBody>
      </p:sp>
      <p:sp>
        <p:nvSpPr>
          <p:cNvPr id="9" name="TextBox 8"/>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文献来源：Duval (2017)；Abrahamson et al. (2020)；Tall (2013)；Brown et al. (1989)；王成营 (2012)；Arcavi (2020)。</a:t>
            </a:r>
          </a:p>
        </p:txBody>
      </p:sp>
      <p:sp>
        <p:nvSpPr>
          <p:cNvPr id="10" name="Rectangle 9"/>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2" name="TextBox 11"/>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19 / 24</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本讲定位 · OVERVIEW</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沿五个议题展开：发展、身体、文化、障碍与教学转化</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10820095" cy="566928"/>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C2733"/>
                </a:solidFill>
                <a:latin typeface="Arial"/>
                <a:ea typeface="微软雅黑"/>
                <a:cs typeface="微软雅黑"/>
              </a:rPr>
              <a:t>承接第 1 讲</a:t>
            </a:r>
            <a:r>
              <a:rPr sz="1250" b="0" i="0">
                <a:solidFill>
                  <a:srgbClr val="1C2733"/>
                </a:solidFill>
                <a:latin typeface="Arial"/>
                <a:ea typeface="微软雅黑"/>
                <a:cs typeface="微软雅黑"/>
              </a:rPr>
              <a:t>：第 1 讲回答了符号加工的机制与意义来源两个基础问题。本讲在同一证据体系上追问：符号能力在个体发展中如何长成，身体与文化如何塑造符号认知，加工障碍如何发生，研究证据又如何转化为教学原则。</a:t>
            </a:r>
          </a:p>
        </p:txBody>
      </p:sp>
      <p:sp>
        <p:nvSpPr>
          <p:cNvPr id="8" name="Rectangle 7"/>
          <p:cNvSpPr/>
          <p:nvPr/>
        </p:nvSpPr>
        <p:spPr>
          <a:xfrm>
            <a:off x="685800" y="2322576"/>
            <a:ext cx="2081174" cy="25420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685800" y="2322576"/>
            <a:ext cx="2081174" cy="27940"/>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13816" y="2450592"/>
            <a:ext cx="1843430" cy="402336"/>
          </a:xfrm>
          <a:prstGeom prst="rect">
            <a:avLst/>
          </a:prstGeom>
          <a:noFill/>
        </p:spPr>
        <p:txBody>
          <a:bodyPr wrap="square" anchor="t" lIns="0" rIns="0" tIns="0" bIns="0">
            <a:spAutoFit/>
          </a:bodyPr>
          <a:lstStyle/>
          <a:p>
            <a:pPr algn="l">
              <a:lnSpc>
                <a:spcPct val="128000"/>
              </a:lnSpc>
              <a:spcBef>
                <a:spcPts val="0"/>
              </a:spcBef>
              <a:spcAft>
                <a:spcPts val="400"/>
              </a:spcAft>
            </a:pPr>
            <a:r>
              <a:rPr sz="1900" b="1" i="0">
                <a:solidFill>
                  <a:srgbClr val="486581"/>
                </a:solidFill>
                <a:latin typeface="Georgia"/>
                <a:ea typeface="微软雅黑"/>
                <a:cs typeface="微软雅黑"/>
              </a:rPr>
              <a:t>01</a:t>
            </a:r>
          </a:p>
        </p:txBody>
      </p:sp>
      <p:sp>
        <p:nvSpPr>
          <p:cNvPr id="11" name="TextBox 10"/>
          <p:cNvSpPr txBox="1"/>
          <p:nvPr/>
        </p:nvSpPr>
        <p:spPr>
          <a:xfrm>
            <a:off x="813816" y="2871216"/>
            <a:ext cx="1843430" cy="310896"/>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发展轨迹</a:t>
            </a:r>
          </a:p>
        </p:txBody>
      </p:sp>
      <p:sp>
        <p:nvSpPr>
          <p:cNvPr id="12" name="TextBox 11"/>
          <p:cNvSpPr txBox="1"/>
          <p:nvPr/>
        </p:nvSpPr>
        <p:spPr>
          <a:xfrm>
            <a:off x="813816" y="3236976"/>
            <a:ext cx="1825142" cy="1554480"/>
          </a:xfrm>
          <a:prstGeom prst="rect">
            <a:avLst/>
          </a:prstGeom>
          <a:noFill/>
        </p:spPr>
        <p:txBody>
          <a:bodyPr wrap="square" anchor="t" lIns="0" rIns="0" tIns="0" bIns="0">
            <a:spAutoFit/>
          </a:bodyPr>
          <a:lstStyle/>
          <a:p>
            <a:pPr algn="l">
              <a:lnSpc>
                <a:spcPct val="130000"/>
              </a:lnSpc>
              <a:spcBef>
                <a:spcPts val="0"/>
              </a:spcBef>
              <a:spcAft>
                <a:spcPts val="400"/>
              </a:spcAft>
            </a:pPr>
            <a:r>
              <a:rPr sz="1050" b="0" i="0">
                <a:solidFill>
                  <a:srgbClr val="1C2733"/>
                </a:solidFill>
                <a:latin typeface="Arial"/>
                <a:ea typeface="微软雅黑"/>
                <a:cs typeface="微软雅黑"/>
              </a:rPr>
              <a:t>从非符号数感到符号能力：概念发生、自动化发展与神经机制的交互专门化。</a:t>
            </a:r>
          </a:p>
        </p:txBody>
      </p:sp>
      <p:sp>
        <p:nvSpPr>
          <p:cNvPr id="13" name="Rectangle 12"/>
          <p:cNvSpPr/>
          <p:nvPr/>
        </p:nvSpPr>
        <p:spPr>
          <a:xfrm>
            <a:off x="2858414" y="2322576"/>
            <a:ext cx="2081174" cy="25420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2858414" y="2322576"/>
            <a:ext cx="2081174" cy="27940"/>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986430" y="2450592"/>
            <a:ext cx="1843430" cy="402336"/>
          </a:xfrm>
          <a:prstGeom prst="rect">
            <a:avLst/>
          </a:prstGeom>
          <a:noFill/>
        </p:spPr>
        <p:txBody>
          <a:bodyPr wrap="square" anchor="t" lIns="0" rIns="0" tIns="0" bIns="0">
            <a:spAutoFit/>
          </a:bodyPr>
          <a:lstStyle/>
          <a:p>
            <a:pPr algn="l">
              <a:lnSpc>
                <a:spcPct val="128000"/>
              </a:lnSpc>
              <a:spcBef>
                <a:spcPts val="0"/>
              </a:spcBef>
              <a:spcAft>
                <a:spcPts val="400"/>
              </a:spcAft>
            </a:pPr>
            <a:r>
              <a:rPr sz="1900" b="1" i="0">
                <a:solidFill>
                  <a:srgbClr val="486581"/>
                </a:solidFill>
                <a:latin typeface="Georgia"/>
                <a:ea typeface="微软雅黑"/>
                <a:cs typeface="微软雅黑"/>
              </a:rPr>
              <a:t>02</a:t>
            </a:r>
          </a:p>
        </p:txBody>
      </p:sp>
      <p:sp>
        <p:nvSpPr>
          <p:cNvPr id="16" name="TextBox 15"/>
          <p:cNvSpPr txBox="1"/>
          <p:nvPr/>
        </p:nvSpPr>
        <p:spPr>
          <a:xfrm>
            <a:off x="2986430" y="2871216"/>
            <a:ext cx="1843430" cy="310896"/>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具身机制</a:t>
            </a:r>
          </a:p>
        </p:txBody>
      </p:sp>
      <p:sp>
        <p:nvSpPr>
          <p:cNvPr id="17" name="TextBox 16"/>
          <p:cNvSpPr txBox="1"/>
          <p:nvPr/>
        </p:nvSpPr>
        <p:spPr>
          <a:xfrm>
            <a:off x="2986430" y="3236976"/>
            <a:ext cx="1825142" cy="1554480"/>
          </a:xfrm>
          <a:prstGeom prst="rect">
            <a:avLst/>
          </a:prstGeom>
          <a:noFill/>
        </p:spPr>
        <p:txBody>
          <a:bodyPr wrap="square" anchor="t" lIns="0" rIns="0" tIns="0" bIns="0">
            <a:spAutoFit/>
          </a:bodyPr>
          <a:lstStyle/>
          <a:p>
            <a:pPr algn="l">
              <a:lnSpc>
                <a:spcPct val="130000"/>
              </a:lnSpc>
              <a:spcBef>
                <a:spcPts val="0"/>
              </a:spcBef>
              <a:spcAft>
                <a:spcPts val="400"/>
              </a:spcAft>
            </a:pPr>
            <a:r>
              <a:rPr sz="1050" b="0" i="0">
                <a:solidFill>
                  <a:srgbClr val="1C2733"/>
                </a:solidFill>
                <a:latin typeface="Arial"/>
                <a:ea typeface="微软雅黑"/>
                <a:cs typeface="微软雅黑"/>
              </a:rPr>
              <a:t>手指、手势与身体运动如何为抽象符号提供感觉运动基础，珠心算作何启示。</a:t>
            </a:r>
          </a:p>
        </p:txBody>
      </p:sp>
      <p:sp>
        <p:nvSpPr>
          <p:cNvPr id="18" name="Rectangle 17"/>
          <p:cNvSpPr/>
          <p:nvPr/>
        </p:nvSpPr>
        <p:spPr>
          <a:xfrm>
            <a:off x="5031028" y="2322576"/>
            <a:ext cx="2081174" cy="25420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031028" y="2322576"/>
            <a:ext cx="2081174" cy="27940"/>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59044" y="2450592"/>
            <a:ext cx="1843430" cy="402336"/>
          </a:xfrm>
          <a:prstGeom prst="rect">
            <a:avLst/>
          </a:prstGeom>
          <a:noFill/>
        </p:spPr>
        <p:txBody>
          <a:bodyPr wrap="square" anchor="t" lIns="0" rIns="0" tIns="0" bIns="0">
            <a:spAutoFit/>
          </a:bodyPr>
          <a:lstStyle/>
          <a:p>
            <a:pPr algn="l">
              <a:lnSpc>
                <a:spcPct val="128000"/>
              </a:lnSpc>
              <a:spcBef>
                <a:spcPts val="0"/>
              </a:spcBef>
              <a:spcAft>
                <a:spcPts val="400"/>
              </a:spcAft>
            </a:pPr>
            <a:r>
              <a:rPr sz="1900" b="1" i="0">
                <a:solidFill>
                  <a:srgbClr val="486581"/>
                </a:solidFill>
                <a:latin typeface="Georgia"/>
                <a:ea typeface="微软雅黑"/>
                <a:cs typeface="微软雅黑"/>
              </a:rPr>
              <a:t>03</a:t>
            </a:r>
          </a:p>
        </p:txBody>
      </p:sp>
      <p:sp>
        <p:nvSpPr>
          <p:cNvPr id="21" name="TextBox 20"/>
          <p:cNvSpPr txBox="1"/>
          <p:nvPr/>
        </p:nvSpPr>
        <p:spPr>
          <a:xfrm>
            <a:off x="5159044" y="2871216"/>
            <a:ext cx="1843430" cy="310896"/>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文化维度</a:t>
            </a:r>
          </a:p>
        </p:txBody>
      </p:sp>
      <p:sp>
        <p:nvSpPr>
          <p:cNvPr id="22" name="TextBox 21"/>
          <p:cNvSpPr txBox="1"/>
          <p:nvPr/>
        </p:nvSpPr>
        <p:spPr>
          <a:xfrm>
            <a:off x="5159044" y="3236976"/>
            <a:ext cx="1825142" cy="1554480"/>
          </a:xfrm>
          <a:prstGeom prst="rect">
            <a:avLst/>
          </a:prstGeom>
          <a:noFill/>
        </p:spPr>
        <p:txBody>
          <a:bodyPr wrap="square" anchor="t" lIns="0" rIns="0" tIns="0" bIns="0">
            <a:spAutoFit/>
          </a:bodyPr>
          <a:lstStyle/>
          <a:p>
            <a:pPr algn="l">
              <a:lnSpc>
                <a:spcPct val="130000"/>
              </a:lnSpc>
              <a:spcBef>
                <a:spcPts val="0"/>
              </a:spcBef>
              <a:spcAft>
                <a:spcPts val="400"/>
              </a:spcAft>
            </a:pPr>
            <a:r>
              <a:rPr sz="1050" b="0" i="0">
                <a:solidFill>
                  <a:srgbClr val="1C2733"/>
                </a:solidFill>
                <a:latin typeface="Arial"/>
                <a:ea typeface="微软雅黑"/>
                <a:cs typeface="微软雅黑"/>
              </a:rPr>
              <a:t>数词系统、阅读方向与记数系统如何塑造符号认知，Piraha 语提供了何种反证。</a:t>
            </a:r>
          </a:p>
        </p:txBody>
      </p:sp>
      <p:sp>
        <p:nvSpPr>
          <p:cNvPr id="23" name="Rectangle 22"/>
          <p:cNvSpPr/>
          <p:nvPr/>
        </p:nvSpPr>
        <p:spPr>
          <a:xfrm>
            <a:off x="7203643" y="2322576"/>
            <a:ext cx="2081174" cy="25420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7203643" y="2322576"/>
            <a:ext cx="2081174" cy="27940"/>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7331659" y="2450592"/>
            <a:ext cx="1843430" cy="402336"/>
          </a:xfrm>
          <a:prstGeom prst="rect">
            <a:avLst/>
          </a:prstGeom>
          <a:noFill/>
        </p:spPr>
        <p:txBody>
          <a:bodyPr wrap="square" anchor="t" lIns="0" rIns="0" tIns="0" bIns="0">
            <a:spAutoFit/>
          </a:bodyPr>
          <a:lstStyle/>
          <a:p>
            <a:pPr algn="l">
              <a:lnSpc>
                <a:spcPct val="128000"/>
              </a:lnSpc>
              <a:spcBef>
                <a:spcPts val="0"/>
              </a:spcBef>
              <a:spcAft>
                <a:spcPts val="400"/>
              </a:spcAft>
            </a:pPr>
            <a:r>
              <a:rPr sz="1900" b="1" i="0">
                <a:solidFill>
                  <a:srgbClr val="486581"/>
                </a:solidFill>
                <a:latin typeface="Georgia"/>
                <a:ea typeface="微软雅黑"/>
                <a:cs typeface="微软雅黑"/>
              </a:rPr>
              <a:t>04</a:t>
            </a:r>
          </a:p>
        </p:txBody>
      </p:sp>
      <p:sp>
        <p:nvSpPr>
          <p:cNvPr id="26" name="TextBox 25"/>
          <p:cNvSpPr txBox="1"/>
          <p:nvPr/>
        </p:nvSpPr>
        <p:spPr>
          <a:xfrm>
            <a:off x="7331659" y="2871216"/>
            <a:ext cx="1843430" cy="310896"/>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异常轨迹</a:t>
            </a:r>
          </a:p>
        </p:txBody>
      </p:sp>
      <p:sp>
        <p:nvSpPr>
          <p:cNvPr id="27" name="TextBox 26"/>
          <p:cNvSpPr txBox="1"/>
          <p:nvPr/>
        </p:nvSpPr>
        <p:spPr>
          <a:xfrm>
            <a:off x="7331659" y="3236976"/>
            <a:ext cx="1825142" cy="1554480"/>
          </a:xfrm>
          <a:prstGeom prst="rect">
            <a:avLst/>
          </a:prstGeom>
          <a:noFill/>
        </p:spPr>
        <p:txBody>
          <a:bodyPr wrap="square" anchor="t" lIns="0" rIns="0" tIns="0" bIns="0">
            <a:spAutoFit/>
          </a:bodyPr>
          <a:lstStyle/>
          <a:p>
            <a:pPr algn="l">
              <a:lnSpc>
                <a:spcPct val="130000"/>
              </a:lnSpc>
              <a:spcBef>
                <a:spcPts val="0"/>
              </a:spcBef>
              <a:spcAft>
                <a:spcPts val="400"/>
              </a:spcAft>
            </a:pPr>
            <a:r>
              <a:rPr sz="1050" b="0" i="0">
                <a:solidFill>
                  <a:srgbClr val="1C2733"/>
                </a:solidFill>
                <a:latin typeface="Arial"/>
                <a:ea typeface="微软雅黑"/>
                <a:cs typeface="微软雅黑"/>
              </a:rPr>
              <a:t>发展性计算障碍的符号加工缺陷：行为标记、神经基础与干预方向。</a:t>
            </a:r>
          </a:p>
        </p:txBody>
      </p:sp>
      <p:sp>
        <p:nvSpPr>
          <p:cNvPr id="28" name="Rectangle 27"/>
          <p:cNvSpPr/>
          <p:nvPr/>
        </p:nvSpPr>
        <p:spPr>
          <a:xfrm>
            <a:off x="9376257" y="2322576"/>
            <a:ext cx="2081174" cy="254203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9376257" y="2322576"/>
            <a:ext cx="2081174" cy="27940"/>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9504273" y="2450592"/>
            <a:ext cx="1843430" cy="402336"/>
          </a:xfrm>
          <a:prstGeom prst="rect">
            <a:avLst/>
          </a:prstGeom>
          <a:noFill/>
        </p:spPr>
        <p:txBody>
          <a:bodyPr wrap="square" anchor="t" lIns="0" rIns="0" tIns="0" bIns="0">
            <a:spAutoFit/>
          </a:bodyPr>
          <a:lstStyle/>
          <a:p>
            <a:pPr algn="l">
              <a:lnSpc>
                <a:spcPct val="128000"/>
              </a:lnSpc>
              <a:spcBef>
                <a:spcPts val="0"/>
              </a:spcBef>
              <a:spcAft>
                <a:spcPts val="400"/>
              </a:spcAft>
            </a:pPr>
            <a:r>
              <a:rPr sz="1900" b="1" i="0">
                <a:solidFill>
                  <a:srgbClr val="486581"/>
                </a:solidFill>
                <a:latin typeface="Georgia"/>
                <a:ea typeface="微软雅黑"/>
                <a:cs typeface="微软雅黑"/>
              </a:rPr>
              <a:t>05</a:t>
            </a:r>
          </a:p>
        </p:txBody>
      </p:sp>
      <p:sp>
        <p:nvSpPr>
          <p:cNvPr id="31" name="TextBox 30"/>
          <p:cNvSpPr txBox="1"/>
          <p:nvPr/>
        </p:nvSpPr>
        <p:spPr>
          <a:xfrm>
            <a:off x="9504273" y="2871216"/>
            <a:ext cx="1843430" cy="310896"/>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教学转化</a:t>
            </a:r>
          </a:p>
        </p:txBody>
      </p:sp>
      <p:sp>
        <p:nvSpPr>
          <p:cNvPr id="32" name="TextBox 31"/>
          <p:cNvSpPr txBox="1"/>
          <p:nvPr/>
        </p:nvSpPr>
        <p:spPr>
          <a:xfrm>
            <a:off x="9504273" y="3236976"/>
            <a:ext cx="1825142" cy="1554480"/>
          </a:xfrm>
          <a:prstGeom prst="rect">
            <a:avLst/>
          </a:prstGeom>
          <a:noFill/>
        </p:spPr>
        <p:txBody>
          <a:bodyPr wrap="square" anchor="t" lIns="0" rIns="0" tIns="0" bIns="0">
            <a:spAutoFit/>
          </a:bodyPr>
          <a:lstStyle/>
          <a:p>
            <a:pPr algn="l">
              <a:lnSpc>
                <a:spcPct val="130000"/>
              </a:lnSpc>
              <a:spcBef>
                <a:spcPts val="0"/>
              </a:spcBef>
              <a:spcAft>
                <a:spcPts val="400"/>
              </a:spcAft>
            </a:pPr>
            <a:r>
              <a:rPr sz="1050" b="0" i="0">
                <a:solidFill>
                  <a:srgbClr val="1C2733"/>
                </a:solidFill>
                <a:latin typeface="Arial"/>
                <a:ea typeface="微软雅黑"/>
                <a:cs typeface="微软雅黑"/>
              </a:rPr>
              <a:t>从证据到原则：五条教学原则及其理论与实证依据。</a:t>
            </a:r>
          </a:p>
        </p:txBody>
      </p:sp>
      <p:sp>
        <p:nvSpPr>
          <p:cNvPr id="33" name="Rectangle 32"/>
          <p:cNvSpPr/>
          <p:nvPr/>
        </p:nvSpPr>
        <p:spPr>
          <a:xfrm>
            <a:off x="685800" y="5175504"/>
            <a:ext cx="10820095" cy="76809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868680" y="5285232"/>
            <a:ext cx="10454335" cy="585216"/>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统一命题</a:t>
            </a:r>
            <a:r>
              <a:rPr sz="1150" b="0" i="0">
                <a:solidFill>
                  <a:srgbClr val="1C2733"/>
                </a:solidFill>
                <a:latin typeface="Arial"/>
                <a:ea typeface="微软雅黑"/>
                <a:cs typeface="微软雅黑"/>
              </a:rPr>
              <a:t>：数学符号是文化发明与神经认知相互塑造的产物。完整理解符号学习，需要同时回答机制、发展、文化与教育四个层面的问题。</a:t>
            </a:r>
          </a:p>
        </p:txBody>
      </p:sp>
      <p:sp>
        <p:nvSpPr>
          <p:cNvPr id="35" name="Rectangle 3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37" name="TextBox 36"/>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02 / 24</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课程总结 · SYNTHESIS</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两讲合观：机制、发展、文化与教育的统一</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5321808" cy="197510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1755648"/>
            <a:ext cx="4956048" cy="274320"/>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第 1 讲：机制与意义</a:t>
            </a:r>
          </a:p>
        </p:txBody>
      </p:sp>
      <p:sp>
        <p:nvSpPr>
          <p:cNvPr id="9" name="TextBox 8"/>
          <p:cNvSpPr txBox="1"/>
          <p:nvPr/>
        </p:nvSpPr>
        <p:spPr>
          <a:xfrm>
            <a:off x="868680" y="2103120"/>
            <a:ext cx="4956048" cy="1426464"/>
          </a:xfrm>
          <a:prstGeom prst="rect">
            <a:avLst/>
          </a:prstGeom>
          <a:noFill/>
        </p:spPr>
        <p:txBody>
          <a:bodyPr wrap="square" anchor="t" lIns="0" rIns="0" tIns="0" bIns="0">
            <a:spAutoFit/>
          </a:bodyPr>
          <a:lstStyle/>
          <a:p>
            <a:pPr algn="l">
              <a:lnSpc>
                <a:spcPct val="128000"/>
              </a:lnSpc>
              <a:spcBef>
                <a:spcPts val="0"/>
              </a:spcBef>
              <a:spcAft>
                <a:spcPts val="500"/>
              </a:spcAft>
            </a:pPr>
            <a:r>
              <a:rPr sz="1100" b="0" i="0">
                <a:solidFill>
                  <a:srgbClr val="1C2733"/>
                </a:solidFill>
                <a:latin typeface="Arial"/>
                <a:ea typeface="微软雅黑"/>
                <a:cs typeface="微软雅黑"/>
              </a:rPr>
              <a:t>加工机制：三重编码模型与顶叶核心网络，神经元回收，额顶发展转变。</a:t>
            </a:r>
          </a:p>
          <a:p>
            <a:pPr algn="l">
              <a:lnSpc>
                <a:spcPct val="128000"/>
              </a:lnSpc>
              <a:spcBef>
                <a:spcPts val="0"/>
              </a:spcBef>
              <a:spcAft>
                <a:spcPts val="500"/>
              </a:spcAft>
            </a:pPr>
            <a:r>
              <a:rPr sz="1100" b="0" i="0">
                <a:solidFill>
                  <a:srgbClr val="1C2733"/>
                </a:solidFill>
                <a:latin typeface="Arial"/>
                <a:ea typeface="微软雅黑"/>
                <a:cs typeface="微软雅黑"/>
              </a:rPr>
              <a:t>意义来源：符号接地问题，ANS 映射与符号符号关联的证据较量。</a:t>
            </a:r>
          </a:p>
          <a:p>
            <a:pPr algn="l">
              <a:lnSpc>
                <a:spcPct val="128000"/>
              </a:lnSpc>
              <a:spcBef>
                <a:spcPts val="0"/>
              </a:spcBef>
              <a:spcAft>
                <a:spcPts val="400"/>
              </a:spcAft>
            </a:pPr>
            <a:r>
              <a:rPr sz="1100" b="0" i="0">
                <a:solidFill>
                  <a:srgbClr val="1C2733"/>
                </a:solidFill>
                <a:latin typeface="Arial"/>
                <a:ea typeface="微软雅黑"/>
                <a:cs typeface="微软雅黑"/>
              </a:rPr>
              <a:t>分析工具：Duval 寄存器理论，Landy 知觉解释。</a:t>
            </a:r>
          </a:p>
        </p:txBody>
      </p:sp>
      <p:sp>
        <p:nvSpPr>
          <p:cNvPr id="10" name="Rectangle 9"/>
          <p:cNvSpPr/>
          <p:nvPr/>
        </p:nvSpPr>
        <p:spPr>
          <a:xfrm>
            <a:off x="6181344" y="1627632"/>
            <a:ext cx="5321808" cy="197510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64224" y="1755648"/>
            <a:ext cx="4956048" cy="274320"/>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第 2 讲：发展、文化与转化</a:t>
            </a:r>
          </a:p>
        </p:txBody>
      </p:sp>
      <p:sp>
        <p:nvSpPr>
          <p:cNvPr id="12" name="TextBox 11"/>
          <p:cNvSpPr txBox="1"/>
          <p:nvPr/>
        </p:nvSpPr>
        <p:spPr>
          <a:xfrm>
            <a:off x="6364224" y="2103120"/>
            <a:ext cx="4956048" cy="1426464"/>
          </a:xfrm>
          <a:prstGeom prst="rect">
            <a:avLst/>
          </a:prstGeom>
          <a:noFill/>
        </p:spPr>
        <p:txBody>
          <a:bodyPr wrap="square" anchor="t" lIns="0" rIns="0" tIns="0" bIns="0">
            <a:spAutoFit/>
          </a:bodyPr>
          <a:lstStyle/>
          <a:p>
            <a:pPr algn="l">
              <a:lnSpc>
                <a:spcPct val="128000"/>
              </a:lnSpc>
              <a:spcBef>
                <a:spcPts val="0"/>
              </a:spcBef>
              <a:spcAft>
                <a:spcPts val="500"/>
              </a:spcAft>
            </a:pPr>
            <a:r>
              <a:rPr sz="1100" b="0" i="0">
                <a:solidFill>
                  <a:srgbClr val="1C2733"/>
                </a:solidFill>
                <a:latin typeface="Arial"/>
                <a:ea typeface="微软雅黑"/>
                <a:cs typeface="微软雅黑"/>
              </a:rPr>
              <a:t>发展：概念发生、自动化、交互专门化，符号能力是数学成就的近端预测指标。</a:t>
            </a:r>
          </a:p>
          <a:p>
            <a:pPr algn="l">
              <a:lnSpc>
                <a:spcPct val="128000"/>
              </a:lnSpc>
              <a:spcBef>
                <a:spcPts val="0"/>
              </a:spcBef>
              <a:spcAft>
                <a:spcPts val="500"/>
              </a:spcAft>
            </a:pPr>
            <a:r>
              <a:rPr sz="1100" b="0" i="0">
                <a:solidFill>
                  <a:srgbClr val="1C2733"/>
                </a:solidFill>
                <a:latin typeface="Arial"/>
                <a:ea typeface="微软雅黑"/>
                <a:cs typeface="微软雅黑"/>
              </a:rPr>
              <a:t>文化：数词系统、阅读方向、记数系统与符号史塑造符号认知。</a:t>
            </a:r>
          </a:p>
          <a:p>
            <a:pPr algn="l">
              <a:lnSpc>
                <a:spcPct val="128000"/>
              </a:lnSpc>
              <a:spcBef>
                <a:spcPts val="0"/>
              </a:spcBef>
              <a:spcAft>
                <a:spcPts val="400"/>
              </a:spcAft>
            </a:pPr>
            <a:r>
              <a:rPr sz="1100" b="0" i="0">
                <a:solidFill>
                  <a:srgbClr val="1C2733"/>
                </a:solidFill>
                <a:latin typeface="Arial"/>
                <a:ea typeface="微软雅黑"/>
                <a:cs typeface="微软雅黑"/>
              </a:rPr>
              <a:t>转化：DD 研究定位风险环节，五条教学原则完成证据到实践的迁移。</a:t>
            </a:r>
          </a:p>
        </p:txBody>
      </p:sp>
      <p:sp>
        <p:nvSpPr>
          <p:cNvPr id="13" name="Rectangle 12"/>
          <p:cNvSpPr/>
          <p:nvPr/>
        </p:nvSpPr>
        <p:spPr>
          <a:xfrm>
            <a:off x="685800" y="3822191"/>
            <a:ext cx="10820095" cy="969264"/>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86968" y="3931920"/>
            <a:ext cx="10417759" cy="749808"/>
          </a:xfrm>
          <a:prstGeom prst="rect">
            <a:avLst/>
          </a:prstGeom>
          <a:noFill/>
        </p:spPr>
        <p:txBody>
          <a:bodyPr wrap="square" anchor="t" lIns="0" rIns="0" tIns="0" bIns="0">
            <a:spAutoFit/>
          </a:bodyPr>
          <a:lstStyle/>
          <a:p>
            <a:pPr algn="l">
              <a:lnSpc>
                <a:spcPct val="128000"/>
              </a:lnSpc>
              <a:spcBef>
                <a:spcPts val="0"/>
              </a:spcBef>
              <a:spcAft>
                <a:spcPts val="400"/>
              </a:spcAft>
            </a:pPr>
            <a:r>
              <a:rPr sz="1200" b="1" i="0">
                <a:solidFill>
                  <a:srgbClr val="1C2733"/>
                </a:solidFill>
                <a:latin typeface="Arial"/>
                <a:ea typeface="微软雅黑"/>
                <a:cs typeface="微软雅黑"/>
              </a:rPr>
              <a:t>统一命题</a:t>
            </a:r>
            <a:r>
              <a:rPr sz="1200" b="0" i="0">
                <a:solidFill>
                  <a:srgbClr val="1C2733"/>
                </a:solidFill>
                <a:latin typeface="Arial"/>
                <a:ea typeface="微软雅黑"/>
                <a:cs typeface="微软雅黑"/>
              </a:rPr>
              <a:t>：数学符号是文化发明与神经认知相互塑造的产物；完整理解符号学习，需要机制、发展、文化与教育四个层面的协同解释。</a:t>
            </a:r>
          </a:p>
        </p:txBody>
      </p:sp>
      <p:sp>
        <p:nvSpPr>
          <p:cNvPr id="15" name="TextBox 14"/>
          <p:cNvSpPr txBox="1"/>
          <p:nvPr/>
        </p:nvSpPr>
        <p:spPr>
          <a:xfrm>
            <a:off x="685800" y="4974336"/>
            <a:ext cx="10820095" cy="969264"/>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研究展望</a:t>
            </a:r>
            <a:r>
              <a:rPr sz="1150" b="0" i="0">
                <a:solidFill>
                  <a:srgbClr val="1C2733"/>
                </a:solidFill>
                <a:latin typeface="Arial"/>
                <a:ea typeface="微软雅黑"/>
                <a:cs typeface="微软雅黑"/>
              </a:rPr>
              <a:t>：符号学习的纵向神经追踪、跨文化符号教育的随机对照试验、符号接地的认知神经机制、人工智能符号涌现模型与人类学习的对话、特殊群体符号干预方案的开发。</a:t>
            </a:r>
          </a:p>
        </p:txBody>
      </p:sp>
      <p:sp>
        <p:nvSpPr>
          <p:cNvPr id="16" name="Rectangle 15"/>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8" name="TextBox 17"/>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20 / 24</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核心术语 · GLOSSARY</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术语表：课后复习的概念清单</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09344"/>
          <a:ext cx="10817352" cy="4453120"/>
        </p:xfrm>
        <a:graphic>
          <a:graphicData uri="http://schemas.openxmlformats.org/drawingml/2006/table">
            <a:tbl>
              <a:tblPr>
                <a:tableStyleId>{5C22544A-7EE6-4342-B048-85BDC9FD1C3A}</a:tableStyleId>
              </a:tblPr>
              <a:tblGrid>
                <a:gridCol w="2011680"/>
                <a:gridCol w="4206240"/>
                <a:gridCol w="4599432"/>
              </a:tblGrid>
              <a:tr h="365760">
                <a:tc>
                  <a:txBody>
                    <a:bodyPr wrap="square"/>
                    <a:lstStyle/>
                    <a:p>
                      <a:pPr algn="l">
                        <a:lnSpc>
                          <a:spcPct val="120000"/>
                        </a:lnSpc>
                        <a:spcAft>
                          <a:spcPts val="200"/>
                        </a:spcAft>
                      </a:pPr>
                      <a:r>
                        <a:rPr sz="1100" b="1" i="0">
                          <a:solidFill>
                            <a:srgbClr val="FFFFFF"/>
                          </a:solidFill>
                          <a:latin typeface="Arial"/>
                          <a:ea typeface="微软雅黑"/>
                          <a:cs typeface="微软雅黑"/>
                        </a:rPr>
                        <a:t>术语</a:t>
                      </a:r>
                    </a:p>
                  </a:txBody>
                  <a:tcPr anchor="ctr" marL="73152" marR="54864" marT="36576" marB="36576">
                    <a:solidFill>
                      <a:srgbClr val="102A43"/>
                    </a:solidFill>
                  </a:tcPr>
                </a:tc>
                <a:tc>
                  <a:txBody>
                    <a:bodyPr wrap="square"/>
                    <a:lstStyle/>
                    <a:p>
                      <a:pPr algn="l">
                        <a:lnSpc>
                          <a:spcPct val="120000"/>
                        </a:lnSpc>
                        <a:spcAft>
                          <a:spcPts val="200"/>
                        </a:spcAft>
                      </a:pPr>
                      <a:r>
                        <a:rPr sz="1100" b="1" i="0">
                          <a:solidFill>
                            <a:srgbClr val="FFFFFF"/>
                          </a:solidFill>
                          <a:latin typeface="Arial"/>
                          <a:ea typeface="微软雅黑"/>
                          <a:cs typeface="微软雅黑"/>
                        </a:rPr>
                        <a:t>英文</a:t>
                      </a:r>
                    </a:p>
                  </a:txBody>
                  <a:tcPr anchor="ctr" marL="73152" marR="54864" marT="36576" marB="36576">
                    <a:solidFill>
                      <a:srgbClr val="102A43"/>
                    </a:solidFill>
                  </a:tcPr>
                </a:tc>
                <a:tc>
                  <a:txBody>
                    <a:bodyPr wrap="square"/>
                    <a:lstStyle/>
                    <a:p>
                      <a:pPr algn="l">
                        <a:lnSpc>
                          <a:spcPct val="120000"/>
                        </a:lnSpc>
                        <a:spcAft>
                          <a:spcPts val="200"/>
                        </a:spcAft>
                      </a:pPr>
                      <a:r>
                        <a:rPr sz="1100" b="1" i="0">
                          <a:solidFill>
                            <a:srgbClr val="FFFFFF"/>
                          </a:solidFill>
                          <a:latin typeface="Arial"/>
                          <a:ea typeface="微软雅黑"/>
                          <a:cs typeface="微软雅黑"/>
                        </a:rPr>
                        <a:t>简明释义</a:t>
                      </a:r>
                    </a:p>
                  </a:txBody>
                  <a:tcPr anchor="ctr" marL="73152" marR="54864" marT="36576" marB="36576">
                    <a:solidFill>
                      <a:srgbClr val="102A43"/>
                    </a:solidFill>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奎宁式自举</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Quinian bootstrapping</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Carey 提出的抽象概念建构机制</a:t>
                      </a:r>
                    </a:p>
                  </a:txBody>
                  <a:tcPr anchor="ctr" marL="73152" marR="54864" marT="36576" marB="36576">
                    <a:solidFill>
                      <a:srgbClr val="FFFFFF"/>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基数原则</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cardinality principle</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计数序列末项等于集合总量的原则</a:t>
                      </a:r>
                    </a:p>
                  </a:txBody>
                  <a:tcPr anchor="ctr" marL="73152" marR="54864" marT="36576" marB="36576">
                    <a:solidFill>
                      <a:srgbClr val="F0F4F8"/>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交互专门化</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interactive specialization</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认知发展经由脑区连接重组实现的观点</a:t>
                      </a:r>
                    </a:p>
                  </a:txBody>
                  <a:tcPr anchor="ctr" marL="73152" marR="54864" marT="36576" marB="36576">
                    <a:solidFill>
                      <a:srgbClr val="FFFFFF"/>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具身认知</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embodied cognition</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认知根植于感觉运动经验的理论取向</a:t>
                      </a:r>
                    </a:p>
                  </a:txBody>
                  <a:tcPr anchor="ctr" marL="73152" marR="54864" marT="36576" marB="36576">
                    <a:solidFill>
                      <a:srgbClr val="F0F4F8"/>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手指感知觉</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finger gnosis</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对手指的辨别与定位能力，与数学能力相关</a:t>
                      </a:r>
                    </a:p>
                  </a:txBody>
                  <a:tcPr anchor="ctr" marL="73152" marR="54864" marT="36576" marB="36576">
                    <a:solidFill>
                      <a:srgbClr val="FFFFFF"/>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数字词透明度</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number word transparency</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数词系统位值结构的规则性与可见性</a:t>
                      </a:r>
                    </a:p>
                  </a:txBody>
                  <a:tcPr anchor="ctr" marL="73152" marR="54864" marT="36576" marB="36576">
                    <a:solidFill>
                      <a:srgbClr val="F0F4F8"/>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位值记数法</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place-value notation</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数值由数字位置决定的记数系统</a:t>
                      </a:r>
                    </a:p>
                  </a:txBody>
                  <a:tcPr anchor="ctr" marL="73152" marR="54864" marT="36576" marB="36576">
                    <a:solidFill>
                      <a:srgbClr val="FFFFFF"/>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SNARC 效应</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spatial-numerical association of response codes</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数字与空间反应的系统联合</a:t>
                      </a:r>
                    </a:p>
                  </a:txBody>
                  <a:tcPr anchor="ctr" marL="73152" marR="54864" marT="36576" marB="36576">
                    <a:solidFill>
                      <a:srgbClr val="F0F4F8"/>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发展性计算障碍</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developmental dyscalculia, DD</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数量与算术学习的特异性发展障碍</a:t>
                      </a:r>
                    </a:p>
                  </a:txBody>
                  <a:tcPr anchor="ctr" marL="73152" marR="54864" marT="36576" marB="36576">
                    <a:solidFill>
                      <a:srgbClr val="FFFFFF"/>
                    </a:solidFill>
                    <a:lnB w="9525" cap="flat">
                      <a:solidFill>
                        <a:srgbClr val="C9D6E2"/>
                      </a:solidFill>
                    </a:lnB>
                  </a:tcPr>
                </a:tc>
              </a:tr>
              <a:tr h="408736">
                <a:tc>
                  <a:txBody>
                    <a:bodyPr wrap="square"/>
                    <a:lstStyle/>
                    <a:p>
                      <a:pPr algn="l">
                        <a:lnSpc>
                          <a:spcPct val="120000"/>
                        </a:lnSpc>
                        <a:spcAft>
                          <a:spcPts val="200"/>
                        </a:spcAft>
                      </a:pPr>
                      <a:r>
                        <a:rPr sz="1000" b="1" i="0">
                          <a:solidFill>
                            <a:srgbClr val="1C2733"/>
                          </a:solidFill>
                          <a:latin typeface="Arial"/>
                          <a:ea typeface="微软雅黑"/>
                          <a:cs typeface="微软雅黑"/>
                        </a:rPr>
                        <a:t>符号通达障碍假说</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access deficit hypothesis</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000" b="0" i="0">
                          <a:solidFill>
                            <a:srgbClr val="1C2733"/>
                          </a:solidFill>
                          <a:latin typeface="Arial"/>
                          <a:ea typeface="微软雅黑"/>
                          <a:cs typeface="微软雅黑"/>
                        </a:rPr>
                        <a:t>DD 核心困难在符号到意义通路的假说</a:t>
                      </a:r>
                    </a:p>
                  </a:txBody>
                  <a:tcPr anchor="ctr" marL="73152" marR="54864" marT="36576" marB="36576">
                    <a:solidFill>
                      <a:srgbClr val="F0F4F8"/>
                    </a:solidFill>
                    <a:lnB w="9525" cap="flat">
                      <a:solidFill>
                        <a:srgbClr val="C9D6E2"/>
                      </a:solidFill>
                    </a:lnB>
                  </a:tcPr>
                </a:tc>
              </a:tr>
            </a:tbl>
          </a:graphicData>
        </a:graphic>
      </p:graphicFrame>
      <p:sp>
        <p:nvSpPr>
          <p:cNvPr id="8" name="Rectangle 7"/>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0" name="TextBox 9"/>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21 / 24</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本讲参考文献 · REFERENCES (1/2)</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参考文献：英文部分（一）</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5250027" cy="4663440"/>
          </a:xfrm>
          <a:prstGeom prst="rect">
            <a:avLst/>
          </a:prstGeom>
          <a:noFill/>
        </p:spPr>
        <p:txBody>
          <a:bodyPr wrap="square" anchor="t" lIns="0" rIns="0" tIns="0" bIns="0">
            <a:spAutoFit/>
          </a:bodyPr>
          <a:lstStyle/>
          <a:p>
            <a:pPr algn="l">
              <a:lnSpc>
                <a:spcPct val="118000"/>
              </a:lnSpc>
              <a:spcBef>
                <a:spcPts val="0"/>
              </a:spcBef>
              <a:spcAft>
                <a:spcPts val="500"/>
              </a:spcAft>
            </a:pPr>
            <a:r>
              <a:rPr sz="850" b="0" i="0">
                <a:solidFill>
                  <a:srgbClr val="1C2733"/>
                </a:solidFill>
                <a:latin typeface="Arial"/>
                <a:ea typeface="微软雅黑"/>
                <a:cs typeface="微软雅黑"/>
              </a:rPr>
              <a:t>Abrahamson, D., &amp; Sánchez García, R. (2016). Learning is moving in new ways: The ecological dynamics of mathematics education. </a:t>
            </a:r>
            <a:r>
              <a:rPr sz="850" b="0" i="1">
                <a:solidFill>
                  <a:srgbClr val="1C2733"/>
                </a:solidFill>
                <a:latin typeface="Arial"/>
                <a:ea typeface="微软雅黑"/>
                <a:cs typeface="微软雅黑"/>
              </a:rPr>
              <a:t>Journal of the Learning Sciences, 25</a:t>
            </a:r>
            <a:r>
              <a:rPr sz="850" b="0" i="0">
                <a:solidFill>
                  <a:srgbClr val="1C2733"/>
                </a:solidFill>
                <a:latin typeface="Arial"/>
                <a:ea typeface="微软雅黑"/>
                <a:cs typeface="微软雅黑"/>
              </a:rPr>
              <a:t>(3), 331-370.</a:t>
            </a:r>
          </a:p>
          <a:p>
            <a:pPr algn="l">
              <a:lnSpc>
                <a:spcPct val="118000"/>
              </a:lnSpc>
              <a:spcBef>
                <a:spcPts val="0"/>
              </a:spcBef>
              <a:spcAft>
                <a:spcPts val="500"/>
              </a:spcAft>
            </a:pPr>
            <a:r>
              <a:rPr sz="850" b="0" i="0">
                <a:solidFill>
                  <a:srgbClr val="1C2733"/>
                </a:solidFill>
                <a:latin typeface="Arial"/>
                <a:ea typeface="微软雅黑"/>
                <a:cs typeface="微软雅黑"/>
              </a:rPr>
              <a:t>Abrahamson, D., et al. (2020). The future of embodied design for mathematics teaching and learning. </a:t>
            </a:r>
            <a:r>
              <a:rPr sz="850" b="0" i="1">
                <a:solidFill>
                  <a:srgbClr val="1C2733"/>
                </a:solidFill>
                <a:latin typeface="Arial"/>
                <a:ea typeface="微软雅黑"/>
                <a:cs typeface="微软雅黑"/>
              </a:rPr>
              <a:t>Frontiers in Education, 5</a:t>
            </a:r>
            <a:r>
              <a:rPr sz="850" b="0" i="0">
                <a:solidFill>
                  <a:srgbClr val="1C2733"/>
                </a:solidFill>
                <a:latin typeface="Arial"/>
                <a:ea typeface="微软雅黑"/>
                <a:cs typeface="微软雅黑"/>
              </a:rPr>
              <a:t>, 147.</a:t>
            </a:r>
          </a:p>
          <a:p>
            <a:pPr algn="l">
              <a:lnSpc>
                <a:spcPct val="118000"/>
              </a:lnSpc>
              <a:spcBef>
                <a:spcPts val="0"/>
              </a:spcBef>
              <a:spcAft>
                <a:spcPts val="500"/>
              </a:spcAft>
            </a:pPr>
            <a:r>
              <a:rPr sz="850" b="0" i="0">
                <a:solidFill>
                  <a:srgbClr val="1C2733"/>
                </a:solidFill>
                <a:latin typeface="Arial"/>
                <a:ea typeface="微软雅黑"/>
                <a:cs typeface="微软雅黑"/>
              </a:rPr>
              <a:t>Ansari, D., Holloway, I., Price, G., &amp; van Marle, V. (2007). Impaired parietal magnitude processing in developmental dyscalculia. </a:t>
            </a:r>
            <a:r>
              <a:rPr sz="850" b="0" i="1">
                <a:solidFill>
                  <a:srgbClr val="1C2733"/>
                </a:solidFill>
                <a:latin typeface="Arial"/>
                <a:ea typeface="微软雅黑"/>
                <a:cs typeface="微软雅黑"/>
              </a:rPr>
              <a:t>Current Biology, 17</a:t>
            </a:r>
            <a:r>
              <a:rPr sz="850" b="0" i="0">
                <a:solidFill>
                  <a:srgbClr val="1C2733"/>
                </a:solidFill>
                <a:latin typeface="Arial"/>
                <a:ea typeface="微软雅黑"/>
                <a:cs typeface="微软雅黑"/>
              </a:rPr>
              <a:t>(24), R1042-R1043.</a:t>
            </a:r>
          </a:p>
          <a:p>
            <a:pPr algn="l">
              <a:lnSpc>
                <a:spcPct val="118000"/>
              </a:lnSpc>
              <a:spcBef>
                <a:spcPts val="0"/>
              </a:spcBef>
              <a:spcAft>
                <a:spcPts val="500"/>
              </a:spcAft>
            </a:pPr>
            <a:r>
              <a:rPr sz="850" b="0" i="0">
                <a:solidFill>
                  <a:srgbClr val="1C2733"/>
                </a:solidFill>
                <a:latin typeface="Arial"/>
                <a:ea typeface="微软雅黑"/>
                <a:cs typeface="微软雅黑"/>
              </a:rPr>
              <a:t>Barner, D., Alvarez, G., Sullivan, J., Brooks, N., &amp; Frank, M. C. (2016). Learning mathematics in a visuospatial format: A randomized, controlled trial of mental abacus instruction. </a:t>
            </a:r>
            <a:r>
              <a:rPr sz="850" b="0" i="1">
                <a:solidFill>
                  <a:srgbClr val="1C2733"/>
                </a:solidFill>
                <a:latin typeface="Arial"/>
                <a:ea typeface="微软雅黑"/>
                <a:cs typeface="微软雅黑"/>
              </a:rPr>
              <a:t>Child Development, 87</a:t>
            </a:r>
            <a:r>
              <a:rPr sz="850" b="0" i="0">
                <a:solidFill>
                  <a:srgbClr val="1C2733"/>
                </a:solidFill>
                <a:latin typeface="Arial"/>
                <a:ea typeface="微软雅黑"/>
                <a:cs typeface="微软雅黑"/>
              </a:rPr>
              <a:t>(4), 1146-1158.</a:t>
            </a:r>
          </a:p>
          <a:p>
            <a:pPr algn="l">
              <a:lnSpc>
                <a:spcPct val="118000"/>
              </a:lnSpc>
              <a:spcBef>
                <a:spcPts val="0"/>
              </a:spcBef>
              <a:spcAft>
                <a:spcPts val="500"/>
              </a:spcAft>
            </a:pPr>
            <a:r>
              <a:rPr sz="850" b="0" i="0">
                <a:solidFill>
                  <a:srgbClr val="1C2733"/>
                </a:solidFill>
                <a:latin typeface="Arial"/>
                <a:ea typeface="微软雅黑"/>
                <a:cs typeface="微软雅黑"/>
              </a:rPr>
              <a:t>Battista, C., et al. (2018). Mechanisms of interactive specialization and emergence of functional brain circuits supporting cognitive development in children. </a:t>
            </a:r>
            <a:r>
              <a:rPr sz="850" b="0" i="1">
                <a:solidFill>
                  <a:srgbClr val="1C2733"/>
                </a:solidFill>
                <a:latin typeface="Arial"/>
                <a:ea typeface="微软雅黑"/>
                <a:cs typeface="微软雅黑"/>
              </a:rPr>
              <a:t>npj Science of Learning, 3</a:t>
            </a:r>
            <a:r>
              <a:rPr sz="850" b="0" i="0">
                <a:solidFill>
                  <a:srgbClr val="1C2733"/>
                </a:solidFill>
                <a:latin typeface="Arial"/>
                <a:ea typeface="微软雅黑"/>
                <a:cs typeface="微软雅黑"/>
              </a:rPr>
              <a:t>(1), 1-13.</a:t>
            </a:r>
          </a:p>
          <a:p>
            <a:pPr algn="l">
              <a:lnSpc>
                <a:spcPct val="118000"/>
              </a:lnSpc>
              <a:spcBef>
                <a:spcPts val="0"/>
              </a:spcBef>
              <a:spcAft>
                <a:spcPts val="500"/>
              </a:spcAft>
            </a:pPr>
            <a:r>
              <a:rPr sz="850" b="0" i="0">
                <a:solidFill>
                  <a:srgbClr val="1C2733"/>
                </a:solidFill>
                <a:latin typeface="Arial"/>
                <a:ea typeface="微软雅黑"/>
                <a:cs typeface="微软雅黑"/>
              </a:rPr>
              <a:t>Bender, A., &amp; Beller, S. (2018). Numeration systems as cultural tools for numerical cognition. In D. B. Berch et al. (Eds.), </a:t>
            </a:r>
            <a:r>
              <a:rPr sz="850" b="0" i="1">
                <a:solidFill>
                  <a:srgbClr val="1C2733"/>
                </a:solidFill>
                <a:latin typeface="Arial"/>
                <a:ea typeface="微软雅黑"/>
                <a:cs typeface="微软雅黑"/>
              </a:rPr>
              <a:t>Language and culture in mathematical cognition</a:t>
            </a:r>
            <a:r>
              <a:rPr sz="850" b="0" i="0">
                <a:solidFill>
                  <a:srgbClr val="1C2733"/>
                </a:solidFill>
                <a:latin typeface="Arial"/>
                <a:ea typeface="微软雅黑"/>
                <a:cs typeface="微软雅黑"/>
              </a:rPr>
              <a:t> (pp. 297-320). Academic Press.</a:t>
            </a:r>
          </a:p>
          <a:p>
            <a:pPr algn="l">
              <a:lnSpc>
                <a:spcPct val="118000"/>
              </a:lnSpc>
              <a:spcBef>
                <a:spcPts val="0"/>
              </a:spcBef>
              <a:spcAft>
                <a:spcPts val="500"/>
              </a:spcAft>
            </a:pPr>
            <a:r>
              <a:rPr sz="850" b="0" i="0">
                <a:solidFill>
                  <a:srgbClr val="1C2733"/>
                </a:solidFill>
                <a:latin typeface="Arial"/>
                <a:ea typeface="微软雅黑"/>
                <a:cs typeface="微软雅黑"/>
              </a:rPr>
              <a:t>Brown, J. S., Collins, A., &amp; Duguid, P. (1989). Situated cognition and the culture of learning. </a:t>
            </a:r>
            <a:r>
              <a:rPr sz="850" b="0" i="1">
                <a:solidFill>
                  <a:srgbClr val="1C2733"/>
                </a:solidFill>
                <a:latin typeface="Arial"/>
                <a:ea typeface="微软雅黑"/>
                <a:cs typeface="微软雅黑"/>
              </a:rPr>
              <a:t>Educational Researcher, 18</a:t>
            </a:r>
            <a:r>
              <a:rPr sz="850" b="0" i="0">
                <a:solidFill>
                  <a:srgbClr val="1C2733"/>
                </a:solidFill>
                <a:latin typeface="Arial"/>
                <a:ea typeface="微软雅黑"/>
                <a:cs typeface="微软雅黑"/>
              </a:rPr>
              <a:t>(1), 32-42.</a:t>
            </a:r>
          </a:p>
          <a:p>
            <a:pPr algn="l">
              <a:lnSpc>
                <a:spcPct val="118000"/>
              </a:lnSpc>
              <a:spcBef>
                <a:spcPts val="0"/>
              </a:spcBef>
              <a:spcAft>
                <a:spcPts val="500"/>
              </a:spcAft>
            </a:pPr>
            <a:r>
              <a:rPr sz="850" b="0" i="0">
                <a:solidFill>
                  <a:srgbClr val="1C2733"/>
                </a:solidFill>
                <a:latin typeface="Arial"/>
                <a:ea typeface="微软雅黑"/>
                <a:cs typeface="微软雅黑"/>
              </a:rPr>
              <a:t>Carey, S. (2009). </a:t>
            </a:r>
            <a:r>
              <a:rPr sz="850" b="0" i="1">
                <a:solidFill>
                  <a:srgbClr val="1C2733"/>
                </a:solidFill>
                <a:latin typeface="Arial"/>
                <a:ea typeface="微软雅黑"/>
                <a:cs typeface="微软雅黑"/>
              </a:rPr>
              <a:t>The origin of concepts</a:t>
            </a:r>
            <a:r>
              <a:rPr sz="850" b="0" i="0">
                <a:solidFill>
                  <a:srgbClr val="1C2733"/>
                </a:solidFill>
                <a:latin typeface="Arial"/>
                <a:ea typeface="微软雅黑"/>
                <a:cs typeface="微软雅黑"/>
              </a:rPr>
              <a:t>. Oxford University Press.</a:t>
            </a:r>
          </a:p>
          <a:p>
            <a:pPr algn="l">
              <a:lnSpc>
                <a:spcPct val="118000"/>
              </a:lnSpc>
              <a:spcBef>
                <a:spcPts val="0"/>
              </a:spcBef>
              <a:spcAft>
                <a:spcPts val="500"/>
              </a:spcAft>
            </a:pPr>
            <a:r>
              <a:rPr sz="850" b="0" i="0">
                <a:solidFill>
                  <a:srgbClr val="1C2733"/>
                </a:solidFill>
                <a:latin typeface="Arial"/>
                <a:ea typeface="微软雅黑"/>
                <a:cs typeface="微软雅黑"/>
              </a:rPr>
              <a:t>Cipora, K., et al. (2015). Professional mathematicians differ from controls in their spatial-numerical associations. </a:t>
            </a:r>
            <a:r>
              <a:rPr sz="850" b="0" i="1">
                <a:solidFill>
                  <a:srgbClr val="1C2733"/>
                </a:solidFill>
                <a:latin typeface="Arial"/>
                <a:ea typeface="微软雅黑"/>
                <a:cs typeface="微软雅黑"/>
              </a:rPr>
              <a:t>Psychological Assessment, 27</a:t>
            </a:r>
            <a:r>
              <a:rPr sz="850" b="0" i="0">
                <a:solidFill>
                  <a:srgbClr val="1C2733"/>
                </a:solidFill>
                <a:latin typeface="Arial"/>
                <a:ea typeface="微软雅黑"/>
                <a:cs typeface="微软雅黑"/>
              </a:rPr>
              <a:t>(4), 1237-1251.</a:t>
            </a:r>
          </a:p>
          <a:p>
            <a:pPr algn="l">
              <a:lnSpc>
                <a:spcPct val="118000"/>
              </a:lnSpc>
              <a:spcBef>
                <a:spcPts val="0"/>
              </a:spcBef>
              <a:spcAft>
                <a:spcPts val="500"/>
              </a:spcAft>
            </a:pPr>
            <a:r>
              <a:rPr sz="850" b="0" i="0">
                <a:solidFill>
                  <a:srgbClr val="1C2733"/>
                </a:solidFill>
                <a:latin typeface="Arial"/>
                <a:ea typeface="微软雅黑"/>
                <a:cs typeface="微软雅黑"/>
              </a:rPr>
              <a:t>Evans, N., &amp; Levinson, S. C. (2009). The myth of language universals: Language diversity and its importance for cognitive science. </a:t>
            </a:r>
            <a:r>
              <a:rPr sz="850" b="0" i="1">
                <a:solidFill>
                  <a:srgbClr val="1C2733"/>
                </a:solidFill>
                <a:latin typeface="Arial"/>
                <a:ea typeface="微软雅黑"/>
                <a:cs typeface="微软雅黑"/>
              </a:rPr>
              <a:t>Behavioral and Brain Sciences, 32</a:t>
            </a:r>
            <a:r>
              <a:rPr sz="850" b="0" i="0">
                <a:solidFill>
                  <a:srgbClr val="1C2733"/>
                </a:solidFill>
                <a:latin typeface="Arial"/>
                <a:ea typeface="微软雅黑"/>
                <a:cs typeface="微软雅黑"/>
              </a:rPr>
              <a:t>(5), 429-448.</a:t>
            </a:r>
          </a:p>
        </p:txBody>
      </p:sp>
      <p:sp>
        <p:nvSpPr>
          <p:cNvPr id="8" name="TextBox 7"/>
          <p:cNvSpPr txBox="1"/>
          <p:nvPr/>
        </p:nvSpPr>
        <p:spPr>
          <a:xfrm>
            <a:off x="6255867" y="1572768"/>
            <a:ext cx="5250027" cy="4663440"/>
          </a:xfrm>
          <a:prstGeom prst="rect">
            <a:avLst/>
          </a:prstGeom>
          <a:noFill/>
        </p:spPr>
        <p:txBody>
          <a:bodyPr wrap="square" anchor="t" lIns="0" rIns="0" tIns="0" bIns="0">
            <a:spAutoFit/>
          </a:bodyPr>
          <a:lstStyle/>
          <a:p>
            <a:pPr algn="l">
              <a:lnSpc>
                <a:spcPct val="118000"/>
              </a:lnSpc>
              <a:spcBef>
                <a:spcPts val="0"/>
              </a:spcBef>
              <a:spcAft>
                <a:spcPts val="500"/>
              </a:spcAft>
            </a:pPr>
            <a:r>
              <a:rPr sz="850" b="0" i="0">
                <a:solidFill>
                  <a:srgbClr val="1C2733"/>
                </a:solidFill>
                <a:latin typeface="Arial"/>
                <a:ea typeface="微软雅黑"/>
                <a:cs typeface="微软雅黑"/>
              </a:rPr>
              <a:t>Everett, C. (2013). Independent cross-cultural data reveal linguistic effects on basic numerical cognition. </a:t>
            </a:r>
            <a:r>
              <a:rPr sz="850" b="0" i="1">
                <a:solidFill>
                  <a:srgbClr val="1C2733"/>
                </a:solidFill>
                <a:latin typeface="Arial"/>
                <a:ea typeface="微软雅黑"/>
                <a:cs typeface="微软雅黑"/>
              </a:rPr>
              <a:t>Language and Cognition, 5</a:t>
            </a:r>
            <a:r>
              <a:rPr sz="850" b="0" i="0">
                <a:solidFill>
                  <a:srgbClr val="1C2733"/>
                </a:solidFill>
                <a:latin typeface="Arial"/>
                <a:ea typeface="微软雅黑"/>
                <a:cs typeface="微软雅黑"/>
              </a:rPr>
              <a:t>(1), 99-104.</a:t>
            </a:r>
          </a:p>
          <a:p>
            <a:pPr algn="l">
              <a:lnSpc>
                <a:spcPct val="118000"/>
              </a:lnSpc>
              <a:spcBef>
                <a:spcPts val="0"/>
              </a:spcBef>
              <a:spcAft>
                <a:spcPts val="500"/>
              </a:spcAft>
            </a:pPr>
            <a:r>
              <a:rPr sz="850" b="0" i="0">
                <a:solidFill>
                  <a:srgbClr val="1C2733"/>
                </a:solidFill>
                <a:latin typeface="Arial"/>
                <a:ea typeface="微软雅黑"/>
                <a:cs typeface="微软雅黑"/>
              </a:rPr>
              <a:t>Everett, D. L. (2005). Cultural constraints on grammar and cognition in Pirahã. </a:t>
            </a:r>
            <a:r>
              <a:rPr sz="850" b="0" i="1">
                <a:solidFill>
                  <a:srgbClr val="1C2733"/>
                </a:solidFill>
                <a:latin typeface="Arial"/>
                <a:ea typeface="微软雅黑"/>
                <a:cs typeface="微软雅黑"/>
              </a:rPr>
              <a:t>Current Anthropology, 46</a:t>
            </a:r>
            <a:r>
              <a:rPr sz="850" b="0" i="0">
                <a:solidFill>
                  <a:srgbClr val="1C2733"/>
                </a:solidFill>
                <a:latin typeface="Arial"/>
                <a:ea typeface="微软雅黑"/>
                <a:cs typeface="微软雅黑"/>
              </a:rPr>
              <a:t>(4), 621-646.</a:t>
            </a:r>
          </a:p>
          <a:p>
            <a:pPr algn="l">
              <a:lnSpc>
                <a:spcPct val="118000"/>
              </a:lnSpc>
              <a:spcBef>
                <a:spcPts val="0"/>
              </a:spcBef>
              <a:spcAft>
                <a:spcPts val="500"/>
              </a:spcAft>
            </a:pPr>
            <a:r>
              <a:rPr sz="850" b="0" i="0">
                <a:solidFill>
                  <a:srgbClr val="1C2733"/>
                </a:solidFill>
                <a:latin typeface="Arial"/>
                <a:ea typeface="微软雅黑"/>
                <a:cs typeface="微软雅黑"/>
              </a:rPr>
              <a:t>Geary, D. C., &amp; vanMarle, K. (2018). Growth of symbolic number knowledge accelerates after children understand cardinality. </a:t>
            </a:r>
            <a:r>
              <a:rPr sz="850" b="0" i="1">
                <a:solidFill>
                  <a:srgbClr val="1C2733"/>
                </a:solidFill>
                <a:latin typeface="Arial"/>
                <a:ea typeface="微软雅黑"/>
                <a:cs typeface="微软雅黑"/>
              </a:rPr>
              <a:t>Cognition, 177</a:t>
            </a:r>
            <a:r>
              <a:rPr sz="850" b="0" i="0">
                <a:solidFill>
                  <a:srgbClr val="1C2733"/>
                </a:solidFill>
                <a:latin typeface="Arial"/>
                <a:ea typeface="微软雅黑"/>
                <a:cs typeface="微软雅黑"/>
              </a:rPr>
              <a:t>, 69-78.</a:t>
            </a:r>
          </a:p>
          <a:p>
            <a:pPr algn="l">
              <a:lnSpc>
                <a:spcPct val="118000"/>
              </a:lnSpc>
              <a:spcBef>
                <a:spcPts val="0"/>
              </a:spcBef>
              <a:spcAft>
                <a:spcPts val="500"/>
              </a:spcAft>
            </a:pPr>
            <a:r>
              <a:rPr sz="850" b="0" i="0">
                <a:solidFill>
                  <a:srgbClr val="1C2733"/>
                </a:solidFill>
                <a:latin typeface="Arial"/>
                <a:ea typeface="微软雅黑"/>
                <a:cs typeface="微软雅黑"/>
              </a:rPr>
              <a:t>Gebuis, T., Cohen Kadosh, R., de Haan, E. H. F., &amp; Henik, A. (2008). Automatic quantity processing in 5-year olds and adults. </a:t>
            </a:r>
            <a:r>
              <a:rPr sz="850" b="0" i="1">
                <a:solidFill>
                  <a:srgbClr val="1C2733"/>
                </a:solidFill>
                <a:latin typeface="Arial"/>
                <a:ea typeface="微软雅黑"/>
                <a:cs typeface="微软雅黑"/>
              </a:rPr>
              <a:t>Cognitive Processing, 9</a:t>
            </a:r>
            <a:r>
              <a:rPr sz="850" b="0" i="0">
                <a:solidFill>
                  <a:srgbClr val="1C2733"/>
                </a:solidFill>
                <a:latin typeface="Arial"/>
                <a:ea typeface="微软雅黑"/>
                <a:cs typeface="微软雅黑"/>
              </a:rPr>
              <a:t>(3), 207-213.</a:t>
            </a:r>
          </a:p>
          <a:p>
            <a:pPr algn="l">
              <a:lnSpc>
                <a:spcPct val="118000"/>
              </a:lnSpc>
              <a:spcBef>
                <a:spcPts val="0"/>
              </a:spcBef>
              <a:spcAft>
                <a:spcPts val="500"/>
              </a:spcAft>
            </a:pPr>
            <a:r>
              <a:rPr sz="850" b="0" i="0">
                <a:solidFill>
                  <a:srgbClr val="1C2733"/>
                </a:solidFill>
                <a:latin typeface="Arial"/>
                <a:ea typeface="微软雅黑"/>
                <a:cs typeface="微软雅黑"/>
              </a:rPr>
              <a:t>Gobel, S. M. (2018). How culturally predominant reading direction and number word construction influence numerical cognition and mathematics performance. In D. B. Berch et al. (Eds.), </a:t>
            </a:r>
            <a:r>
              <a:rPr sz="850" b="0" i="1">
                <a:solidFill>
                  <a:srgbClr val="1C2733"/>
                </a:solidFill>
                <a:latin typeface="Arial"/>
                <a:ea typeface="微软雅黑"/>
                <a:cs typeface="微软雅黑"/>
              </a:rPr>
              <a:t>Language and culture in mathematical cognition</a:t>
            </a:r>
            <a:r>
              <a:rPr sz="850" b="0" i="0">
                <a:solidFill>
                  <a:srgbClr val="1C2733"/>
                </a:solidFill>
                <a:latin typeface="Arial"/>
                <a:ea typeface="微软雅黑"/>
                <a:cs typeface="微软雅黑"/>
              </a:rPr>
              <a:t> (pp. 229-256). Academic Press.</a:t>
            </a:r>
          </a:p>
          <a:p>
            <a:pPr algn="l">
              <a:lnSpc>
                <a:spcPct val="118000"/>
              </a:lnSpc>
              <a:spcBef>
                <a:spcPts val="0"/>
              </a:spcBef>
              <a:spcAft>
                <a:spcPts val="500"/>
              </a:spcAft>
            </a:pPr>
            <a:r>
              <a:rPr sz="850" b="0" i="0">
                <a:solidFill>
                  <a:srgbClr val="1C2733"/>
                </a:solidFill>
                <a:latin typeface="Arial"/>
                <a:ea typeface="微软雅黑"/>
                <a:cs typeface="微软雅黑"/>
              </a:rPr>
              <a:t>Iverson, K. E. (1980). Notation as a tool of thought. </a:t>
            </a:r>
            <a:r>
              <a:rPr sz="850" b="0" i="1">
                <a:solidFill>
                  <a:srgbClr val="1C2733"/>
                </a:solidFill>
                <a:latin typeface="Arial"/>
                <a:ea typeface="微软雅黑"/>
                <a:cs typeface="微软雅黑"/>
              </a:rPr>
              <a:t>Communications of the ACM, 23</a:t>
            </a:r>
            <a:r>
              <a:rPr sz="850" b="0" i="0">
                <a:solidFill>
                  <a:srgbClr val="1C2733"/>
                </a:solidFill>
                <a:latin typeface="Arial"/>
                <a:ea typeface="微软雅黑"/>
                <a:cs typeface="微软雅黑"/>
              </a:rPr>
              <a:t>(8), 444-465.</a:t>
            </a:r>
          </a:p>
          <a:p>
            <a:pPr algn="l">
              <a:lnSpc>
                <a:spcPct val="118000"/>
              </a:lnSpc>
              <a:spcBef>
                <a:spcPts val="0"/>
              </a:spcBef>
              <a:spcAft>
                <a:spcPts val="500"/>
              </a:spcAft>
            </a:pPr>
            <a:r>
              <a:rPr sz="850" b="0" i="0">
                <a:solidFill>
                  <a:srgbClr val="1C2733"/>
                </a:solidFill>
                <a:latin typeface="Arial"/>
                <a:ea typeface="微软雅黑"/>
                <a:cs typeface="微软雅黑"/>
              </a:rPr>
              <a:t>Kleiner, I. (2007). </a:t>
            </a:r>
            <a:r>
              <a:rPr sz="850" b="0" i="1">
                <a:solidFill>
                  <a:srgbClr val="1C2733"/>
                </a:solidFill>
                <a:latin typeface="Arial"/>
                <a:ea typeface="微软雅黑"/>
                <a:cs typeface="微软雅黑"/>
              </a:rPr>
              <a:t>A history of abstract algebra</a:t>
            </a:r>
            <a:r>
              <a:rPr sz="850" b="0" i="0">
                <a:solidFill>
                  <a:srgbClr val="1C2733"/>
                </a:solidFill>
                <a:latin typeface="Arial"/>
                <a:ea typeface="微软雅黑"/>
                <a:cs typeface="微软雅黑"/>
              </a:rPr>
              <a:t>. Birkhäuser.</a:t>
            </a:r>
          </a:p>
          <a:p>
            <a:pPr algn="l">
              <a:lnSpc>
                <a:spcPct val="118000"/>
              </a:lnSpc>
              <a:spcBef>
                <a:spcPts val="0"/>
              </a:spcBef>
              <a:spcAft>
                <a:spcPts val="500"/>
              </a:spcAft>
            </a:pPr>
            <a:r>
              <a:rPr sz="850" b="0" i="0">
                <a:solidFill>
                  <a:srgbClr val="1C2733"/>
                </a:solidFill>
                <a:latin typeface="Arial"/>
                <a:ea typeface="微软雅黑"/>
                <a:cs typeface="微软雅黑"/>
              </a:rPr>
              <a:t>Krajcsi, A., &amp; Szabo, E. (2012). The role of number notation: Sign-value notation number processing is easier than place-value. </a:t>
            </a:r>
            <a:r>
              <a:rPr sz="850" b="0" i="1">
                <a:solidFill>
                  <a:srgbClr val="1C2733"/>
                </a:solidFill>
                <a:latin typeface="Arial"/>
                <a:ea typeface="微软雅黑"/>
                <a:cs typeface="微软雅黑"/>
              </a:rPr>
              <a:t>Frontiers in Psychology, 3</a:t>
            </a:r>
            <a:r>
              <a:rPr sz="850" b="0" i="0">
                <a:solidFill>
                  <a:srgbClr val="1C2733"/>
                </a:solidFill>
                <a:latin typeface="Arial"/>
                <a:ea typeface="微软雅黑"/>
                <a:cs typeface="微软雅黑"/>
              </a:rPr>
              <a:t>, 463.</a:t>
            </a:r>
          </a:p>
          <a:p>
            <a:pPr algn="l">
              <a:lnSpc>
                <a:spcPct val="118000"/>
              </a:lnSpc>
              <a:spcBef>
                <a:spcPts val="0"/>
              </a:spcBef>
              <a:spcAft>
                <a:spcPts val="500"/>
              </a:spcAft>
            </a:pPr>
            <a:r>
              <a:rPr sz="850" b="0" i="0">
                <a:solidFill>
                  <a:srgbClr val="1C2733"/>
                </a:solidFill>
                <a:latin typeface="Arial"/>
                <a:ea typeface="微软雅黑"/>
                <a:cs typeface="微软雅黑"/>
              </a:rPr>
              <a:t>Kucian, K., Loenneker, T., Martin, E., &amp; von Aster, M. (2011). Non-symbolic numerical distance effect in children with and without developmental dyscalculia. </a:t>
            </a:r>
            <a:r>
              <a:rPr sz="850" b="0" i="1">
                <a:solidFill>
                  <a:srgbClr val="1C2733"/>
                </a:solidFill>
                <a:latin typeface="Arial"/>
                <a:ea typeface="微软雅黑"/>
                <a:cs typeface="微软雅黑"/>
              </a:rPr>
              <a:t>Developmental Neuropsychology, 36</a:t>
            </a:r>
            <a:r>
              <a:rPr sz="850" b="0" i="0">
                <a:solidFill>
                  <a:srgbClr val="1C2733"/>
                </a:solidFill>
                <a:latin typeface="Arial"/>
                <a:ea typeface="微软雅黑"/>
                <a:cs typeface="微软雅黑"/>
              </a:rPr>
              <a:t>(3), 349-370.</a:t>
            </a:r>
          </a:p>
          <a:p>
            <a:pPr algn="l">
              <a:lnSpc>
                <a:spcPct val="118000"/>
              </a:lnSpc>
              <a:spcBef>
                <a:spcPts val="0"/>
              </a:spcBef>
              <a:spcAft>
                <a:spcPts val="500"/>
              </a:spcAft>
            </a:pPr>
            <a:r>
              <a:rPr sz="850" b="0" i="0">
                <a:solidFill>
                  <a:srgbClr val="1C2733"/>
                </a:solidFill>
                <a:latin typeface="Arial"/>
                <a:ea typeface="微软雅黑"/>
                <a:cs typeface="微软雅黑"/>
              </a:rPr>
              <a:t>Lakoff, G., &amp; Núñez, R. E. (2000). </a:t>
            </a:r>
            <a:r>
              <a:rPr sz="850" b="0" i="1">
                <a:solidFill>
                  <a:srgbClr val="1C2733"/>
                </a:solidFill>
                <a:latin typeface="Arial"/>
                <a:ea typeface="微软雅黑"/>
                <a:cs typeface="微软雅黑"/>
              </a:rPr>
              <a:t>Where mathematics comes from: How the embodied mind brings mathematics into being</a:t>
            </a:r>
            <a:r>
              <a:rPr sz="850" b="0" i="0">
                <a:solidFill>
                  <a:srgbClr val="1C2733"/>
                </a:solidFill>
                <a:latin typeface="Arial"/>
                <a:ea typeface="微软雅黑"/>
                <a:cs typeface="微软雅黑"/>
              </a:rPr>
              <a:t>. Basic Books.</a:t>
            </a:r>
          </a:p>
          <a:p>
            <a:pPr algn="l">
              <a:lnSpc>
                <a:spcPct val="118000"/>
              </a:lnSpc>
              <a:spcBef>
                <a:spcPts val="0"/>
              </a:spcBef>
              <a:spcAft>
                <a:spcPts val="500"/>
              </a:spcAft>
            </a:pPr>
            <a:r>
              <a:rPr sz="850" b="0" i="0">
                <a:solidFill>
                  <a:srgbClr val="1C2733"/>
                </a:solidFill>
                <a:latin typeface="Arial"/>
                <a:ea typeface="微软雅黑"/>
                <a:cs typeface="微软雅黑"/>
              </a:rPr>
              <a:t>Lo, S., &amp; Andrews, S. (2022). The effects of mental abacus expertise on working memory, mental representations and calculation strategies. </a:t>
            </a:r>
            <a:r>
              <a:rPr sz="850" b="0" i="1">
                <a:solidFill>
                  <a:srgbClr val="1C2733"/>
                </a:solidFill>
                <a:latin typeface="Arial"/>
                <a:ea typeface="微软雅黑"/>
                <a:cs typeface="微软雅黑"/>
              </a:rPr>
              <a:t>Journal of Numerical Cognition, 8</a:t>
            </a:r>
            <a:r>
              <a:rPr sz="850" b="0" i="0">
                <a:solidFill>
                  <a:srgbClr val="1C2733"/>
                </a:solidFill>
                <a:latin typeface="Arial"/>
                <a:ea typeface="微软雅黑"/>
                <a:cs typeface="微软雅黑"/>
              </a:rPr>
              <a:t>(1), 89-122.</a:t>
            </a:r>
          </a:p>
        </p:txBody>
      </p:sp>
      <p:sp>
        <p:nvSpPr>
          <p:cNvPr id="9" name="Rectangle 8"/>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1" name="TextBox 10"/>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22 / 24</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本讲参考文献 · REFERENCES (2/2)</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参考文献：英文部分（二）与中文部分</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5250027" cy="4709160"/>
          </a:xfrm>
          <a:prstGeom prst="rect">
            <a:avLst/>
          </a:prstGeom>
          <a:noFill/>
        </p:spPr>
        <p:txBody>
          <a:bodyPr wrap="square" anchor="t" lIns="0" rIns="0" tIns="0" bIns="0">
            <a:spAutoFit/>
          </a:bodyPr>
          <a:lstStyle/>
          <a:p>
            <a:pPr algn="l">
              <a:lnSpc>
                <a:spcPct val="118000"/>
              </a:lnSpc>
              <a:spcBef>
                <a:spcPts val="0"/>
              </a:spcBef>
              <a:spcAft>
                <a:spcPts val="500"/>
              </a:spcAft>
            </a:pPr>
            <a:r>
              <a:rPr sz="800" b="0" i="0">
                <a:solidFill>
                  <a:srgbClr val="1C2733"/>
                </a:solidFill>
                <a:latin typeface="Arial"/>
                <a:ea typeface="微软雅黑"/>
                <a:cs typeface="微软雅黑"/>
              </a:rPr>
              <a:t>Marchand, E., &amp; Barner, D. (2018). Analogical mapping in numerical development. In D. B. Berch et al. (Eds.), </a:t>
            </a:r>
            <a:r>
              <a:rPr sz="800" b="0" i="1">
                <a:solidFill>
                  <a:srgbClr val="1C2733"/>
                </a:solidFill>
                <a:latin typeface="Arial"/>
                <a:ea typeface="微软雅黑"/>
                <a:cs typeface="微软雅黑"/>
              </a:rPr>
              <a:t>Language and culture in mathematical cognition</a:t>
            </a:r>
            <a:r>
              <a:rPr sz="800" b="0" i="0">
                <a:solidFill>
                  <a:srgbClr val="1C2733"/>
                </a:solidFill>
                <a:latin typeface="Arial"/>
                <a:ea typeface="微软雅黑"/>
                <a:cs typeface="微软雅黑"/>
              </a:rPr>
              <a:t> (pp. 31-47). Academic Press.</a:t>
            </a:r>
          </a:p>
          <a:p>
            <a:pPr algn="l">
              <a:lnSpc>
                <a:spcPct val="118000"/>
              </a:lnSpc>
              <a:spcBef>
                <a:spcPts val="0"/>
              </a:spcBef>
              <a:spcAft>
                <a:spcPts val="500"/>
              </a:spcAft>
            </a:pPr>
            <a:r>
              <a:rPr sz="800" b="0" i="0">
                <a:solidFill>
                  <a:srgbClr val="1C2733"/>
                </a:solidFill>
                <a:latin typeface="Arial"/>
                <a:ea typeface="微软雅黑"/>
                <a:cs typeface="微软雅黑"/>
              </a:rPr>
              <a:t>Mazur, J. (2014). </a:t>
            </a:r>
            <a:r>
              <a:rPr sz="800" b="0" i="1">
                <a:solidFill>
                  <a:srgbClr val="1C2733"/>
                </a:solidFill>
                <a:latin typeface="Arial"/>
                <a:ea typeface="微软雅黑"/>
                <a:cs typeface="微软雅黑"/>
              </a:rPr>
              <a:t>Enlightening symbols: A short history of mathematical notation and its hidden powers</a:t>
            </a:r>
            <a:r>
              <a:rPr sz="800" b="0" i="0">
                <a:solidFill>
                  <a:srgbClr val="1C2733"/>
                </a:solidFill>
                <a:latin typeface="Arial"/>
                <a:ea typeface="微软雅黑"/>
                <a:cs typeface="微软雅黑"/>
              </a:rPr>
              <a:t>. Princeton University Press.</a:t>
            </a:r>
          </a:p>
          <a:p>
            <a:pPr algn="l">
              <a:lnSpc>
                <a:spcPct val="118000"/>
              </a:lnSpc>
              <a:spcBef>
                <a:spcPts val="0"/>
              </a:spcBef>
              <a:spcAft>
                <a:spcPts val="500"/>
              </a:spcAft>
            </a:pPr>
            <a:r>
              <a:rPr sz="800" b="0" i="0">
                <a:solidFill>
                  <a:srgbClr val="1C2733"/>
                </a:solidFill>
                <a:latin typeface="Arial"/>
                <a:ea typeface="微软雅黑"/>
                <a:cs typeface="微软雅黑"/>
              </a:rPr>
              <a:t>Merkley, R., &amp; Ansari, D. (2016). Why numerical symbols count in the development of mathematical skills: Evidence from brain and behavior. </a:t>
            </a:r>
            <a:r>
              <a:rPr sz="800" b="0" i="1">
                <a:solidFill>
                  <a:srgbClr val="1C2733"/>
                </a:solidFill>
                <a:latin typeface="Arial"/>
                <a:ea typeface="微软雅黑"/>
                <a:cs typeface="微软雅黑"/>
              </a:rPr>
              <a:t>Current Opinion in Behavioral Sciences, 10</a:t>
            </a:r>
            <a:r>
              <a:rPr sz="800" b="0" i="0">
                <a:solidFill>
                  <a:srgbClr val="1C2733"/>
                </a:solidFill>
                <a:latin typeface="Arial"/>
                <a:ea typeface="微软雅黑"/>
                <a:cs typeface="微软雅黑"/>
              </a:rPr>
              <a:t>, 14-20.</a:t>
            </a:r>
          </a:p>
          <a:p>
            <a:pPr algn="l">
              <a:lnSpc>
                <a:spcPct val="118000"/>
              </a:lnSpc>
              <a:spcBef>
                <a:spcPts val="0"/>
              </a:spcBef>
              <a:spcAft>
                <a:spcPts val="500"/>
              </a:spcAft>
            </a:pPr>
            <a:r>
              <a:rPr sz="800" b="0" i="0">
                <a:solidFill>
                  <a:srgbClr val="1C2733"/>
                </a:solidFill>
                <a:latin typeface="Arial"/>
                <a:ea typeface="微软雅黑"/>
                <a:cs typeface="微软雅黑"/>
              </a:rPr>
              <a:t>Miura, I. T., Kim, C. C., Chang, C. M., &amp; Okamoto, Y. (1988). Effects of language characteristics on children's cognitive representation of number: Cross-national comparisons. </a:t>
            </a:r>
            <a:r>
              <a:rPr sz="800" b="0" i="1">
                <a:solidFill>
                  <a:srgbClr val="1C2733"/>
                </a:solidFill>
                <a:latin typeface="Arial"/>
                <a:ea typeface="微软雅黑"/>
                <a:cs typeface="微软雅黑"/>
              </a:rPr>
              <a:t>Child Development, 59</a:t>
            </a:r>
            <a:r>
              <a:rPr sz="800" b="0" i="0">
                <a:solidFill>
                  <a:srgbClr val="1C2733"/>
                </a:solidFill>
                <a:latin typeface="Arial"/>
                <a:ea typeface="微软雅黑"/>
                <a:cs typeface="微软雅黑"/>
              </a:rPr>
              <a:t>(6), 1445-1450.</a:t>
            </a:r>
          </a:p>
          <a:p>
            <a:pPr algn="l">
              <a:lnSpc>
                <a:spcPct val="118000"/>
              </a:lnSpc>
              <a:spcBef>
                <a:spcPts val="0"/>
              </a:spcBef>
              <a:spcAft>
                <a:spcPts val="500"/>
              </a:spcAft>
            </a:pPr>
            <a:r>
              <a:rPr sz="800" b="0" i="0">
                <a:solidFill>
                  <a:srgbClr val="1C2733"/>
                </a:solidFill>
                <a:latin typeface="Arial"/>
                <a:ea typeface="微软雅黑"/>
                <a:cs typeface="微软雅黑"/>
              </a:rPr>
              <a:t>Morrissey, K. R., Hallett, D., &amp; Li, C. (2016). Cross-cultural and intra-cultural differences in finger-counting habits and number magnitude processing. </a:t>
            </a:r>
            <a:r>
              <a:rPr sz="800" b="0" i="1">
                <a:solidFill>
                  <a:srgbClr val="1C2733"/>
                </a:solidFill>
                <a:latin typeface="Arial"/>
                <a:ea typeface="微软雅黑"/>
                <a:cs typeface="微软雅黑"/>
              </a:rPr>
              <a:t>Journal of Numerical Cognition, 2</a:t>
            </a:r>
            <a:r>
              <a:rPr sz="800" b="0" i="0">
                <a:solidFill>
                  <a:srgbClr val="1C2733"/>
                </a:solidFill>
                <a:latin typeface="Arial"/>
                <a:ea typeface="微软雅黑"/>
                <a:cs typeface="微软雅黑"/>
              </a:rPr>
              <a:t>(1), 1-19.</a:t>
            </a:r>
          </a:p>
          <a:p>
            <a:pPr algn="l">
              <a:lnSpc>
                <a:spcPct val="118000"/>
              </a:lnSpc>
              <a:spcBef>
                <a:spcPts val="0"/>
              </a:spcBef>
              <a:spcAft>
                <a:spcPts val="500"/>
              </a:spcAft>
            </a:pPr>
            <a:r>
              <a:rPr sz="800" b="0" i="0">
                <a:solidFill>
                  <a:srgbClr val="1C2733"/>
                </a:solidFill>
                <a:latin typeface="Arial"/>
                <a:ea typeface="微软雅黑"/>
                <a:cs typeface="微软雅黑"/>
              </a:rPr>
              <a:t>Nathan, M. J., &amp; Walkington, C. (2017). Grounded and embodied mathematical cognition. </a:t>
            </a:r>
            <a:r>
              <a:rPr sz="800" b="0" i="1">
                <a:solidFill>
                  <a:srgbClr val="1C2733"/>
                </a:solidFill>
                <a:latin typeface="Arial"/>
                <a:ea typeface="微软雅黑"/>
                <a:cs typeface="微软雅黑"/>
              </a:rPr>
              <a:t>Cognitive Research: Principles and Implications, 2</a:t>
            </a:r>
            <a:r>
              <a:rPr sz="800" b="0" i="0">
                <a:solidFill>
                  <a:srgbClr val="1C2733"/>
                </a:solidFill>
                <a:latin typeface="Arial"/>
                <a:ea typeface="微软雅黑"/>
                <a:cs typeface="微软雅黑"/>
              </a:rPr>
              <a:t>, 1-20.</a:t>
            </a:r>
          </a:p>
          <a:p>
            <a:pPr algn="l">
              <a:lnSpc>
                <a:spcPct val="118000"/>
              </a:lnSpc>
              <a:spcBef>
                <a:spcPts val="0"/>
              </a:spcBef>
              <a:spcAft>
                <a:spcPts val="500"/>
              </a:spcAft>
            </a:pPr>
            <a:r>
              <a:rPr sz="800" b="0" i="0">
                <a:solidFill>
                  <a:srgbClr val="1C2733"/>
                </a:solidFill>
                <a:latin typeface="Arial"/>
                <a:ea typeface="微软雅黑"/>
                <a:cs typeface="微软雅黑"/>
              </a:rPr>
              <a:t>Peters, L., et al. (2018). Dyscalculia and dyslexia: Different behavioral, yet similar brain activity profiles during arithmetic. </a:t>
            </a:r>
            <a:r>
              <a:rPr sz="800" b="0" i="1">
                <a:solidFill>
                  <a:srgbClr val="1C2733"/>
                </a:solidFill>
                <a:latin typeface="Arial"/>
                <a:ea typeface="微软雅黑"/>
                <a:cs typeface="微软雅黑"/>
              </a:rPr>
              <a:t>NeuroImage: Clinical, 18</a:t>
            </a:r>
            <a:r>
              <a:rPr sz="800" b="0" i="0">
                <a:solidFill>
                  <a:srgbClr val="1C2733"/>
                </a:solidFill>
                <a:latin typeface="Arial"/>
                <a:ea typeface="微软雅黑"/>
                <a:cs typeface="微软雅黑"/>
              </a:rPr>
              <a:t>, 814-822.</a:t>
            </a:r>
          </a:p>
          <a:p>
            <a:pPr algn="l">
              <a:lnSpc>
                <a:spcPct val="118000"/>
              </a:lnSpc>
              <a:spcBef>
                <a:spcPts val="0"/>
              </a:spcBef>
              <a:spcAft>
                <a:spcPts val="500"/>
              </a:spcAft>
            </a:pPr>
            <a:r>
              <a:rPr sz="800" b="0" i="0">
                <a:solidFill>
                  <a:srgbClr val="1C2733"/>
                </a:solidFill>
                <a:latin typeface="Arial"/>
                <a:ea typeface="微软雅黑"/>
                <a:cs typeface="微软雅黑"/>
              </a:rPr>
              <a:t>Rousselle, L., &amp; Noël, M. P. (2007). Basic numerical skills in children with mathematics learning disabilities: Symbolic vs non-symbolic. </a:t>
            </a:r>
            <a:r>
              <a:rPr sz="800" b="0" i="1">
                <a:solidFill>
                  <a:srgbClr val="1C2733"/>
                </a:solidFill>
                <a:latin typeface="Arial"/>
                <a:ea typeface="微软雅黑"/>
                <a:cs typeface="微软雅黑"/>
              </a:rPr>
              <a:t>Cognition, 102</a:t>
            </a:r>
            <a:r>
              <a:rPr sz="800" b="0" i="0">
                <a:solidFill>
                  <a:srgbClr val="1C2733"/>
                </a:solidFill>
                <a:latin typeface="Arial"/>
                <a:ea typeface="微软雅黑"/>
                <a:cs typeface="微软雅黑"/>
              </a:rPr>
              <a:t>(3), 361-392.</a:t>
            </a:r>
          </a:p>
          <a:p>
            <a:pPr algn="l">
              <a:lnSpc>
                <a:spcPct val="118000"/>
              </a:lnSpc>
              <a:spcBef>
                <a:spcPts val="0"/>
              </a:spcBef>
              <a:spcAft>
                <a:spcPts val="500"/>
              </a:spcAft>
            </a:pPr>
            <a:r>
              <a:rPr sz="800" b="0" i="0">
                <a:solidFill>
                  <a:srgbClr val="1C2733"/>
                </a:solidFill>
                <a:latin typeface="Arial"/>
                <a:ea typeface="微软雅黑"/>
                <a:cs typeface="微软雅黑"/>
              </a:rPr>
              <a:t>Schneider, M., et al. (2017). Associations of non-symbolic and symbolic numerical magnitude processing with mathematics competence: A meta-analysis. </a:t>
            </a:r>
            <a:r>
              <a:rPr sz="800" b="0" i="1">
                <a:solidFill>
                  <a:srgbClr val="1C2733"/>
                </a:solidFill>
                <a:latin typeface="Arial"/>
                <a:ea typeface="微软雅黑"/>
                <a:cs typeface="微软雅黑"/>
              </a:rPr>
              <a:t>Developmental Science, 20</a:t>
            </a:r>
            <a:r>
              <a:rPr sz="800" b="0" i="0">
                <a:solidFill>
                  <a:srgbClr val="1C2733"/>
                </a:solidFill>
                <a:latin typeface="Arial"/>
                <a:ea typeface="微软雅黑"/>
                <a:cs typeface="微软雅黑"/>
              </a:rPr>
              <a:t>(3), e12372.</a:t>
            </a:r>
          </a:p>
          <a:p>
            <a:pPr algn="l">
              <a:lnSpc>
                <a:spcPct val="118000"/>
              </a:lnSpc>
              <a:spcBef>
                <a:spcPts val="0"/>
              </a:spcBef>
              <a:spcAft>
                <a:spcPts val="500"/>
              </a:spcAft>
            </a:pPr>
            <a:r>
              <a:rPr sz="800" b="0" i="0">
                <a:solidFill>
                  <a:srgbClr val="1C2733"/>
                </a:solidFill>
                <a:latin typeface="Arial"/>
                <a:ea typeface="微软雅黑"/>
                <a:cs typeface="微软雅黑"/>
              </a:rPr>
              <a:t>Schwizer Ashkenazi, S., et al. (2024). Are numerical abilities determined at early age? </a:t>
            </a:r>
            <a:r>
              <a:rPr sz="800" b="0" i="1">
                <a:solidFill>
                  <a:srgbClr val="1C2733"/>
                </a:solidFill>
                <a:latin typeface="Arial"/>
                <a:ea typeface="微软雅黑"/>
                <a:cs typeface="微软雅黑"/>
              </a:rPr>
              <a:t>Developmental Cognitive Neuroscience, 67</a:t>
            </a:r>
            <a:r>
              <a:rPr sz="800" b="0" i="0">
                <a:solidFill>
                  <a:srgbClr val="1C2733"/>
                </a:solidFill>
                <a:latin typeface="Arial"/>
                <a:ea typeface="微软雅黑"/>
                <a:cs typeface="微软雅黑"/>
              </a:rPr>
              <a:t>, 101369.</a:t>
            </a:r>
          </a:p>
        </p:txBody>
      </p:sp>
      <p:sp>
        <p:nvSpPr>
          <p:cNvPr id="8" name="TextBox 7"/>
          <p:cNvSpPr txBox="1"/>
          <p:nvPr/>
        </p:nvSpPr>
        <p:spPr>
          <a:xfrm>
            <a:off x="6255867" y="1572768"/>
            <a:ext cx="5250027" cy="4709160"/>
          </a:xfrm>
          <a:prstGeom prst="rect">
            <a:avLst/>
          </a:prstGeom>
          <a:noFill/>
        </p:spPr>
        <p:txBody>
          <a:bodyPr wrap="square" anchor="t" lIns="0" rIns="0" tIns="0" bIns="0">
            <a:spAutoFit/>
          </a:bodyPr>
          <a:lstStyle/>
          <a:p>
            <a:pPr algn="l">
              <a:lnSpc>
                <a:spcPct val="118000"/>
              </a:lnSpc>
              <a:spcBef>
                <a:spcPts val="0"/>
              </a:spcBef>
              <a:spcAft>
                <a:spcPts val="500"/>
              </a:spcAft>
            </a:pPr>
            <a:r>
              <a:rPr sz="800" b="0" i="0">
                <a:solidFill>
                  <a:srgbClr val="1C2733"/>
                </a:solidFill>
                <a:latin typeface="Arial"/>
                <a:ea typeface="微软雅黑"/>
                <a:cs typeface="微软雅黑"/>
              </a:rPr>
              <a:t>Shaki, S., &amp; Fischer, M. H. (2018). Language, culture, and space: Reconstructing spatial-numerical associations. In D. B. Berch et al. (Eds.), </a:t>
            </a:r>
            <a:r>
              <a:rPr sz="800" b="0" i="1">
                <a:solidFill>
                  <a:srgbClr val="1C2733"/>
                </a:solidFill>
                <a:latin typeface="Arial"/>
                <a:ea typeface="微软雅黑"/>
                <a:cs typeface="微软雅黑"/>
              </a:rPr>
              <a:t>Language and culture in mathematical cognition</a:t>
            </a:r>
            <a:r>
              <a:rPr sz="800" b="0" i="0">
                <a:solidFill>
                  <a:srgbClr val="1C2733"/>
                </a:solidFill>
                <a:latin typeface="Arial"/>
                <a:ea typeface="微软雅黑"/>
                <a:cs typeface="微软雅黑"/>
              </a:rPr>
              <a:t> (pp. 257-274). Academic Press.</a:t>
            </a:r>
          </a:p>
          <a:p>
            <a:pPr algn="l">
              <a:lnSpc>
                <a:spcPct val="118000"/>
              </a:lnSpc>
              <a:spcBef>
                <a:spcPts val="0"/>
              </a:spcBef>
              <a:spcAft>
                <a:spcPts val="500"/>
              </a:spcAft>
            </a:pPr>
            <a:r>
              <a:rPr sz="800" b="0" i="0">
                <a:solidFill>
                  <a:srgbClr val="1C2733"/>
                </a:solidFill>
                <a:latin typeface="Arial"/>
                <a:ea typeface="微软雅黑"/>
                <a:cs typeface="微软雅黑"/>
              </a:rPr>
              <a:t>Sixtus, E., Lindner, H., Huber, S., &amp; Fischer, M. H. (2023). A sensorimotor perspective on numerical cognition. </a:t>
            </a:r>
            <a:r>
              <a:rPr sz="800" b="0" i="1">
                <a:solidFill>
                  <a:srgbClr val="1C2733"/>
                </a:solidFill>
                <a:latin typeface="Arial"/>
                <a:ea typeface="微软雅黑"/>
                <a:cs typeface="微软雅黑"/>
              </a:rPr>
              <a:t>Trends in Cognitive Sciences, 27</a:t>
            </a:r>
            <a:r>
              <a:rPr sz="800" b="0" i="0">
                <a:solidFill>
                  <a:srgbClr val="1C2733"/>
                </a:solidFill>
                <a:latin typeface="Arial"/>
                <a:ea typeface="微软雅黑"/>
                <a:cs typeface="微软雅黑"/>
              </a:rPr>
              <a:t>(3), 245-257.</a:t>
            </a:r>
          </a:p>
          <a:p>
            <a:pPr algn="l">
              <a:lnSpc>
                <a:spcPct val="118000"/>
              </a:lnSpc>
              <a:spcBef>
                <a:spcPts val="0"/>
              </a:spcBef>
              <a:spcAft>
                <a:spcPts val="500"/>
              </a:spcAft>
            </a:pPr>
            <a:r>
              <a:rPr sz="800" b="0" i="0">
                <a:solidFill>
                  <a:srgbClr val="1C2733"/>
                </a:solidFill>
                <a:latin typeface="Arial"/>
                <a:ea typeface="微软雅黑"/>
                <a:cs typeface="微软雅黑"/>
              </a:rPr>
              <a:t>Soylu, F., &amp; Newman, S. D. (2018). You can count on your fingers: The role of fingers in early mathematical development. </a:t>
            </a:r>
            <a:r>
              <a:rPr sz="800" b="0" i="1">
                <a:solidFill>
                  <a:srgbClr val="1C2733"/>
                </a:solidFill>
                <a:latin typeface="Arial"/>
                <a:ea typeface="微软雅黑"/>
                <a:cs typeface="微软雅黑"/>
              </a:rPr>
              <a:t>Journal of Numerical Cognition, 4</a:t>
            </a:r>
            <a:r>
              <a:rPr sz="800" b="0" i="0">
                <a:solidFill>
                  <a:srgbClr val="1C2733"/>
                </a:solidFill>
                <a:latin typeface="Arial"/>
                <a:ea typeface="微软雅黑"/>
                <a:cs typeface="微软雅黑"/>
              </a:rPr>
              <a:t>(1), 83-102.</a:t>
            </a:r>
          </a:p>
          <a:p>
            <a:pPr algn="l">
              <a:lnSpc>
                <a:spcPct val="118000"/>
              </a:lnSpc>
              <a:spcBef>
                <a:spcPts val="0"/>
              </a:spcBef>
              <a:spcAft>
                <a:spcPts val="500"/>
              </a:spcAft>
            </a:pPr>
            <a:r>
              <a:rPr sz="800" b="0" i="0">
                <a:solidFill>
                  <a:srgbClr val="1C2733"/>
                </a:solidFill>
                <a:latin typeface="Arial"/>
                <a:ea typeface="微软雅黑"/>
                <a:cs typeface="微软雅黑"/>
              </a:rPr>
              <a:t>Stigler, J. W. (1984). Mental abacus: The effect of abacus training on Chinese children's mental calculation. </a:t>
            </a:r>
            <a:r>
              <a:rPr sz="800" b="0" i="1">
                <a:solidFill>
                  <a:srgbClr val="1C2733"/>
                </a:solidFill>
                <a:latin typeface="Arial"/>
                <a:ea typeface="微软雅黑"/>
                <a:cs typeface="微软雅黑"/>
              </a:rPr>
              <a:t>Cognitive Psychology, 16</a:t>
            </a:r>
            <a:r>
              <a:rPr sz="800" b="0" i="0">
                <a:solidFill>
                  <a:srgbClr val="1C2733"/>
                </a:solidFill>
                <a:latin typeface="Arial"/>
                <a:ea typeface="微软雅黑"/>
                <a:cs typeface="微软雅黑"/>
              </a:rPr>
              <a:t>(2), 145-176.</a:t>
            </a:r>
          </a:p>
          <a:p>
            <a:pPr algn="l">
              <a:lnSpc>
                <a:spcPct val="118000"/>
              </a:lnSpc>
              <a:spcBef>
                <a:spcPts val="0"/>
              </a:spcBef>
              <a:spcAft>
                <a:spcPts val="500"/>
              </a:spcAft>
            </a:pPr>
            <a:r>
              <a:rPr sz="800" b="0" i="0">
                <a:solidFill>
                  <a:srgbClr val="1C2733"/>
                </a:solidFill>
                <a:latin typeface="Arial"/>
                <a:ea typeface="微软雅黑"/>
                <a:cs typeface="微软雅黑"/>
              </a:rPr>
              <a:t>Vanbinst, K., Ghesquiere, P., &amp; De Smedt, B. (2012). Numerical magnitude representations and individual differences in children's arithmetic strategy use. </a:t>
            </a:r>
            <a:r>
              <a:rPr sz="800" b="0" i="1">
                <a:solidFill>
                  <a:srgbClr val="1C2733"/>
                </a:solidFill>
                <a:latin typeface="Arial"/>
                <a:ea typeface="微软雅黑"/>
                <a:cs typeface="微软雅黑"/>
              </a:rPr>
              <a:t>Mind, Brain, and Education, 6</a:t>
            </a:r>
            <a:r>
              <a:rPr sz="800" b="0" i="0">
                <a:solidFill>
                  <a:srgbClr val="1C2733"/>
                </a:solidFill>
                <a:latin typeface="Arial"/>
                <a:ea typeface="微软雅黑"/>
                <a:cs typeface="微软雅黑"/>
              </a:rPr>
              <a:t>(3), 143-151.</a:t>
            </a:r>
          </a:p>
          <a:p>
            <a:pPr algn="l">
              <a:lnSpc>
                <a:spcPct val="118000"/>
              </a:lnSpc>
              <a:spcBef>
                <a:spcPts val="0"/>
              </a:spcBef>
              <a:spcAft>
                <a:spcPts val="500"/>
              </a:spcAft>
            </a:pPr>
            <a:r>
              <a:rPr sz="800" b="0" i="0">
                <a:solidFill>
                  <a:srgbClr val="1C2733"/>
                </a:solidFill>
                <a:latin typeface="Arial"/>
                <a:ea typeface="微软雅黑"/>
                <a:cs typeface="微软雅黑"/>
              </a:rPr>
              <a:t>Vogel, S., &amp; De Smedt, B. (2021). Developmental brain dynamics of numerical and arithmetic abilities. </a:t>
            </a:r>
            <a:r>
              <a:rPr sz="800" b="0" i="1">
                <a:solidFill>
                  <a:srgbClr val="1C2733"/>
                </a:solidFill>
                <a:latin typeface="Arial"/>
                <a:ea typeface="微软雅黑"/>
                <a:cs typeface="微软雅黑"/>
              </a:rPr>
              <a:t>npj Science of Learning, 6</a:t>
            </a:r>
            <a:r>
              <a:rPr sz="800" b="0" i="0">
                <a:solidFill>
                  <a:srgbClr val="1C2733"/>
                </a:solidFill>
                <a:latin typeface="Arial"/>
                <a:ea typeface="微软雅黑"/>
                <a:cs typeface="微软雅黑"/>
              </a:rPr>
              <a:t>(1), 1-14.</a:t>
            </a:r>
          </a:p>
          <a:p>
            <a:pPr algn="l">
              <a:lnSpc>
                <a:spcPct val="118000"/>
              </a:lnSpc>
              <a:spcBef>
                <a:spcPts val="0"/>
              </a:spcBef>
              <a:spcAft>
                <a:spcPts val="500"/>
              </a:spcAft>
            </a:pPr>
            <a:r>
              <a:rPr sz="800" b="0" i="0">
                <a:solidFill>
                  <a:srgbClr val="1C2733"/>
                </a:solidFill>
                <a:latin typeface="Arial"/>
                <a:ea typeface="微软雅黑"/>
                <a:cs typeface="微软雅黑"/>
              </a:rPr>
              <a:t>von Aster, M. G., &amp; Shalev, R. S. (2007). Number development and developmental dyscalculia. </a:t>
            </a:r>
            <a:r>
              <a:rPr sz="800" b="0" i="1">
                <a:solidFill>
                  <a:srgbClr val="1C2733"/>
                </a:solidFill>
                <a:latin typeface="Arial"/>
                <a:ea typeface="微软雅黑"/>
                <a:cs typeface="微软雅黑"/>
              </a:rPr>
              <a:t>Developmental Medicine &amp; Child Neurology, 49</a:t>
            </a:r>
            <a:r>
              <a:rPr sz="800" b="0" i="0">
                <a:solidFill>
                  <a:srgbClr val="1C2733"/>
                </a:solidFill>
                <a:latin typeface="Arial"/>
                <a:ea typeface="微软雅黑"/>
                <a:cs typeface="微软雅黑"/>
              </a:rPr>
              <a:t>(11), 868-873.</a:t>
            </a:r>
          </a:p>
          <a:p>
            <a:pPr algn="l">
              <a:lnSpc>
                <a:spcPct val="118000"/>
              </a:lnSpc>
              <a:spcBef>
                <a:spcPts val="0"/>
              </a:spcBef>
              <a:spcAft>
                <a:spcPts val="500"/>
              </a:spcAft>
            </a:pPr>
            <a:r>
              <a:rPr sz="800" b="0" i="0">
                <a:solidFill>
                  <a:srgbClr val="1C2733"/>
                </a:solidFill>
                <a:latin typeface="Arial"/>
                <a:ea typeface="微软雅黑"/>
                <a:cs typeface="微软雅黑"/>
              </a:rPr>
              <a:t>Wang, Y., Geng, F., Hu, Y., Du, F., &amp; Chen, F. (2013). Numerical processing efficiency improved in experienced mental abacus children. </a:t>
            </a:r>
            <a:r>
              <a:rPr sz="800" b="0" i="1">
                <a:solidFill>
                  <a:srgbClr val="1C2733"/>
                </a:solidFill>
                <a:latin typeface="Arial"/>
                <a:ea typeface="微软雅黑"/>
                <a:cs typeface="微软雅黑"/>
              </a:rPr>
              <a:t>Cognition, 127</a:t>
            </a:r>
            <a:r>
              <a:rPr sz="800" b="0" i="0">
                <a:solidFill>
                  <a:srgbClr val="1C2733"/>
                </a:solidFill>
                <a:latin typeface="Arial"/>
                <a:ea typeface="微软雅黑"/>
                <a:cs typeface="微软雅黑"/>
              </a:rPr>
              <a:t>(2), 149-158.</a:t>
            </a:r>
          </a:p>
          <a:p>
            <a:pPr algn="l">
              <a:lnSpc>
                <a:spcPct val="118000"/>
              </a:lnSpc>
              <a:spcBef>
                <a:spcPts val="0"/>
              </a:spcBef>
              <a:spcAft>
                <a:spcPts val="500"/>
              </a:spcAft>
            </a:pPr>
            <a:r>
              <a:rPr sz="800" b="0" i="0">
                <a:solidFill>
                  <a:srgbClr val="1C2733"/>
                </a:solidFill>
                <a:latin typeface="Arial"/>
                <a:ea typeface="微软雅黑"/>
                <a:cs typeface="微软雅黑"/>
              </a:rPr>
              <a:t>蔡勇刚. (2016). 不同数量信息与认知控制条件下数学困难儿童 SNARC 效应研究. 心理科学, 39(3), 600-606.</a:t>
            </a:r>
          </a:p>
          <a:p>
            <a:pPr algn="l">
              <a:lnSpc>
                <a:spcPct val="118000"/>
              </a:lnSpc>
              <a:spcBef>
                <a:spcPts val="0"/>
              </a:spcBef>
              <a:spcAft>
                <a:spcPts val="500"/>
              </a:spcAft>
            </a:pPr>
            <a:r>
              <a:rPr sz="800" b="0" i="0">
                <a:solidFill>
                  <a:srgbClr val="1C2733"/>
                </a:solidFill>
                <a:latin typeface="Arial"/>
                <a:ea typeface="微软雅黑"/>
                <a:cs typeface="微软雅黑"/>
              </a:rPr>
              <a:t>葛雪莲, 韩潇, 陈飞燕. (2021). 珠心算训练对数学认知及脑可塑性的影响. 应用心理学, 27(4), 360-370.</a:t>
            </a:r>
          </a:p>
          <a:p>
            <a:pPr algn="l">
              <a:lnSpc>
                <a:spcPct val="118000"/>
              </a:lnSpc>
              <a:spcBef>
                <a:spcPts val="0"/>
              </a:spcBef>
              <a:spcAft>
                <a:spcPts val="500"/>
              </a:spcAft>
            </a:pPr>
            <a:r>
              <a:rPr sz="800" b="0" i="0">
                <a:solidFill>
                  <a:srgbClr val="1C2733"/>
                </a:solidFill>
                <a:latin typeface="Arial"/>
                <a:ea typeface="微软雅黑"/>
                <a:cs typeface="微软雅黑"/>
              </a:rPr>
              <a:t>韩冬, 叶浩生. (2013). 认知的身体依赖性：从符号加工到具身认知. 心理学探新, 33(4), 291-296.</a:t>
            </a:r>
          </a:p>
          <a:p>
            <a:pPr algn="l">
              <a:lnSpc>
                <a:spcPct val="118000"/>
              </a:lnSpc>
              <a:spcBef>
                <a:spcPts val="0"/>
              </a:spcBef>
              <a:spcAft>
                <a:spcPts val="500"/>
              </a:spcAft>
            </a:pPr>
            <a:r>
              <a:rPr sz="800" b="0" i="0">
                <a:solidFill>
                  <a:srgbClr val="1C2733"/>
                </a:solidFill>
                <a:latin typeface="Arial"/>
                <a:ea typeface="微软雅黑"/>
                <a:cs typeface="微软雅黑"/>
              </a:rPr>
              <a:t>王成营. (2012). 数学符号意义及其获得能力培养的研究. 博士学位论文, 华中师范大学.</a:t>
            </a:r>
          </a:p>
          <a:p>
            <a:pPr algn="l">
              <a:lnSpc>
                <a:spcPct val="118000"/>
              </a:lnSpc>
              <a:spcBef>
                <a:spcPts val="0"/>
              </a:spcBef>
              <a:spcAft>
                <a:spcPts val="500"/>
              </a:spcAft>
            </a:pPr>
            <a:r>
              <a:rPr sz="800" b="0" i="0">
                <a:solidFill>
                  <a:srgbClr val="1C2733"/>
                </a:solidFill>
                <a:latin typeface="Arial"/>
                <a:ea typeface="微软雅黑"/>
                <a:cs typeface="微软雅黑"/>
              </a:rPr>
              <a:t>叶浩生. (2010). 具身认知：认知心理学的新取向. 心理科学进展, 18(5), 705-710.</a:t>
            </a:r>
          </a:p>
          <a:p>
            <a:pPr algn="l">
              <a:lnSpc>
                <a:spcPct val="118000"/>
              </a:lnSpc>
              <a:spcBef>
                <a:spcPts val="0"/>
              </a:spcBef>
              <a:spcAft>
                <a:spcPts val="500"/>
              </a:spcAft>
            </a:pPr>
            <a:r>
              <a:rPr sz="800" b="0" i="0">
                <a:solidFill>
                  <a:srgbClr val="1C2733"/>
                </a:solidFill>
                <a:latin typeface="Arial"/>
                <a:ea typeface="微软雅黑"/>
                <a:cs typeface="微软雅黑"/>
              </a:rPr>
              <a:t>叶浩生. (2011). 有关具身认知思潮的理论心理学思考. 心理学报, 43(5), 589-598.</a:t>
            </a:r>
          </a:p>
          <a:p>
            <a:pPr algn="l">
              <a:lnSpc>
                <a:spcPct val="118000"/>
              </a:lnSpc>
              <a:spcBef>
                <a:spcPts val="0"/>
              </a:spcBef>
              <a:spcAft>
                <a:spcPts val="500"/>
              </a:spcAft>
            </a:pPr>
            <a:r>
              <a:rPr sz="800" b="0" i="0">
                <a:solidFill>
                  <a:srgbClr val="1C2733"/>
                </a:solidFill>
                <a:latin typeface="Arial"/>
                <a:ea typeface="微软雅黑"/>
                <a:cs typeface="微软雅黑"/>
              </a:rPr>
              <a:t>张丽, 蒋慧, 赵立. (2018). 发展性计算障碍儿童的数量转换缺陷. 心理科学, 41(3), 576-582.</a:t>
            </a:r>
          </a:p>
          <a:p>
            <a:pPr algn="l">
              <a:lnSpc>
                <a:spcPct val="118000"/>
              </a:lnSpc>
              <a:spcBef>
                <a:spcPts val="0"/>
              </a:spcBef>
              <a:spcAft>
                <a:spcPts val="500"/>
              </a:spcAft>
            </a:pPr>
            <a:r>
              <a:rPr sz="800" b="0" i="0">
                <a:solidFill>
                  <a:srgbClr val="1C2733"/>
                </a:solidFill>
                <a:latin typeface="Arial"/>
                <a:ea typeface="微软雅黑"/>
                <a:cs typeface="微软雅黑"/>
              </a:rPr>
              <a:t>赵晖, 路浩, 张树东. (2013). 发展性计算障碍的最新研究进展. 心理发展与教育, 29(4), 436-444.</a:t>
            </a:r>
          </a:p>
        </p:txBody>
      </p:sp>
      <p:sp>
        <p:nvSpPr>
          <p:cNvPr id="9" name="Rectangle 8"/>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1" name="TextBox 10"/>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23 / 24</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延伸阅读 · FURTHER READING</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课后自学：分级阅读指引</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09344"/>
            <a:ext cx="10820095" cy="173736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09344"/>
            <a:ext cx="54864" cy="173736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37360"/>
            <a:ext cx="10362895" cy="274320"/>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102A43"/>
                </a:solidFill>
                <a:latin typeface="Arial"/>
                <a:ea typeface="微软雅黑"/>
                <a:cs typeface="微软雅黑"/>
              </a:rPr>
              <a:t>核心阅读（建议精读）</a:t>
            </a:r>
          </a:p>
        </p:txBody>
      </p:sp>
      <p:sp>
        <p:nvSpPr>
          <p:cNvPr id="10" name="TextBox 9"/>
          <p:cNvSpPr txBox="1"/>
          <p:nvPr/>
        </p:nvSpPr>
        <p:spPr>
          <a:xfrm>
            <a:off x="905256" y="2084831"/>
            <a:ext cx="10362895" cy="1188720"/>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1. Schneider et al. (2017)：符号与非符号数量加工和数学能力关联的荟萃分析，本讲 §1 的证据基石。</a:t>
            </a:r>
          </a:p>
          <a:p>
            <a:pPr algn="l">
              <a:lnSpc>
                <a:spcPct val="128000"/>
              </a:lnSpc>
              <a:spcBef>
                <a:spcPts val="0"/>
              </a:spcBef>
              <a:spcAft>
                <a:spcPts val="400"/>
              </a:spcAft>
            </a:pPr>
            <a:r>
              <a:rPr sz="1150" b="0" i="0">
                <a:solidFill>
                  <a:srgbClr val="1C2733"/>
                </a:solidFill>
                <a:latin typeface="Arial"/>
                <a:ea typeface="微软雅黑"/>
                <a:cs typeface="微软雅黑"/>
              </a:rPr>
              <a:t>2. von Aster &amp; Shalev (2007)：发展模型与计算障碍的整合框架，§1 与 §4 的共同参照。</a:t>
            </a:r>
          </a:p>
          <a:p>
            <a:pPr algn="l">
              <a:lnSpc>
                <a:spcPct val="128000"/>
              </a:lnSpc>
              <a:spcBef>
                <a:spcPts val="0"/>
              </a:spcBef>
              <a:spcAft>
                <a:spcPts val="400"/>
              </a:spcAft>
            </a:pPr>
            <a:r>
              <a:rPr sz="1150" b="0" i="0">
                <a:solidFill>
                  <a:srgbClr val="1C2733"/>
                </a:solidFill>
                <a:latin typeface="Arial"/>
                <a:ea typeface="微软雅黑"/>
                <a:cs typeface="微软雅黑"/>
              </a:rPr>
              <a:t>3. Abrahamson et al. (2020)：具身教学设计的原则性文献，§2 与 §5 的桥梁。</a:t>
            </a:r>
          </a:p>
        </p:txBody>
      </p:sp>
      <p:sp>
        <p:nvSpPr>
          <p:cNvPr id="11" name="Rectangle 10"/>
          <p:cNvSpPr/>
          <p:nvPr/>
        </p:nvSpPr>
        <p:spPr>
          <a:xfrm>
            <a:off x="685800" y="3529584"/>
            <a:ext cx="10820095" cy="1316736"/>
          </a:xfrm>
          <a:prstGeom prst="rect">
            <a:avLst/>
          </a:prstGeom>
          <a:solidFill>
            <a:srgbClr val="FFFFFF"/>
          </a:solidFill>
          <a:ln w="9525">
            <a:solidFill>
              <a:srgbClr val="C9D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05256" y="3657600"/>
            <a:ext cx="10362895" cy="274320"/>
          </a:xfrm>
          <a:prstGeom prst="rect">
            <a:avLst/>
          </a:prstGeom>
          <a:noFill/>
        </p:spPr>
        <p:txBody>
          <a:bodyPr wrap="square" anchor="t" lIns="0" rIns="0" tIns="0" bIns="0">
            <a:spAutoFit/>
          </a:bodyPr>
          <a:lstStyle/>
          <a:p>
            <a:pPr algn="l">
              <a:lnSpc>
                <a:spcPct val="128000"/>
              </a:lnSpc>
              <a:spcBef>
                <a:spcPts val="0"/>
              </a:spcBef>
              <a:spcAft>
                <a:spcPts val="400"/>
              </a:spcAft>
            </a:pPr>
            <a:r>
              <a:rPr sz="1300" b="1" i="0">
                <a:solidFill>
                  <a:srgbClr val="334E68"/>
                </a:solidFill>
                <a:latin typeface="Arial"/>
                <a:ea typeface="微软雅黑"/>
                <a:cs typeface="微软雅黑"/>
              </a:rPr>
              <a:t>扩展阅读</a:t>
            </a:r>
          </a:p>
        </p:txBody>
      </p:sp>
      <p:sp>
        <p:nvSpPr>
          <p:cNvPr id="13" name="TextBox 12"/>
          <p:cNvSpPr txBox="1"/>
          <p:nvPr/>
        </p:nvSpPr>
        <p:spPr>
          <a:xfrm>
            <a:off x="905256" y="4005072"/>
            <a:ext cx="10362895" cy="786384"/>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Beller et al. (2018) 数学认知的文化挑战；Evans &amp; Levinson (2009) 语言多样性经典；Iverson (1980) 记号法作为思维工具；Lakoff &amp; Núñez (2000) 具身数学观的原典。</a:t>
            </a:r>
          </a:p>
        </p:txBody>
      </p:sp>
      <p:sp>
        <p:nvSpPr>
          <p:cNvPr id="14" name="Rectangle 13"/>
          <p:cNvSpPr/>
          <p:nvPr/>
        </p:nvSpPr>
        <p:spPr>
          <a:xfrm>
            <a:off x="685800" y="5029200"/>
            <a:ext cx="10820095" cy="914400"/>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05256" y="5138928"/>
            <a:ext cx="10362895" cy="694944"/>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自学建议</a:t>
            </a:r>
            <a:r>
              <a:rPr sz="1150" b="0" i="0">
                <a:solidFill>
                  <a:srgbClr val="1C2733"/>
                </a:solidFill>
                <a:latin typeface="Arial"/>
                <a:ea typeface="微软雅黑"/>
                <a:cs typeface="微软雅黑"/>
              </a:rPr>
              <a:t>：按五个议题整理证据清单，注明每条证据支持的结论；对 §5 的每条教学原则，能说明其理论基础并各举一项实证研究；中文补充参阅叶浩生 (2010) 与张丽等 (2018)。</a:t>
            </a:r>
          </a:p>
        </p:txBody>
      </p:sp>
      <p:sp>
        <p:nvSpPr>
          <p:cNvPr id="16" name="TextBox 15"/>
          <p:cNvSpPr txBox="1"/>
          <p:nvPr/>
        </p:nvSpPr>
        <p:spPr>
          <a:xfrm>
            <a:off x="685800" y="6035040"/>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文献来源：Beller et al. (2018, Journal of Numerical Cognition)；叶浩生 (2010)；张丽等 (2018)。</a:t>
            </a:r>
          </a:p>
        </p:txBody>
      </p:sp>
      <p:sp>
        <p:nvSpPr>
          <p:cNvPr id="17" name="Rectangle 16"/>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9" name="TextBox 18"/>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24 / 24</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1　发展轨迹 · 总体框架</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von Aster 与 Shalev 四步模型：符号环节居于中枢</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548640"/>
          </a:xfrm>
          <a:prstGeom prst="rect">
            <a:avLst/>
          </a:prstGeom>
          <a:noFill/>
        </p:spPr>
        <p:txBody>
          <a:bodyPr wrap="square" anchor="t" lIns="0" rIns="0" tIns="0" bIns="0">
            <a:spAutoFit/>
          </a:bodyPr>
          <a:lstStyle/>
          <a:p>
            <a:pPr algn="l">
              <a:lnSpc>
                <a:spcPct val="128000"/>
              </a:lnSpc>
              <a:spcBef>
                <a:spcPts val="0"/>
              </a:spcBef>
              <a:spcAft>
                <a:spcPts val="400"/>
              </a:spcAft>
            </a:pPr>
            <a:r>
              <a:rPr sz="1250" b="0" i="0">
                <a:solidFill>
                  <a:srgbClr val="1C2733"/>
                </a:solidFill>
                <a:latin typeface="Arial"/>
                <a:ea typeface="微软雅黑"/>
                <a:cs typeface="微软雅黑"/>
              </a:rPr>
              <a:t>von Aster &amp; Shalev (2007) 将数量能力的发展刻画为四个相继层级，符号环节（层级二、三）居于从直觉数量到抽象数线的中枢位置。</a:t>
            </a:r>
          </a:p>
        </p:txBody>
      </p:sp>
      <p:graphicFrame>
        <p:nvGraphicFramePr>
          <p:cNvPr id="8" name="Table 7"/>
          <p:cNvGraphicFramePr>
            <a:graphicFrameLocks noGrp="1"/>
          </p:cNvGraphicFramePr>
          <p:nvPr/>
        </p:nvGraphicFramePr>
        <p:xfrm>
          <a:off x="685800" y="2249424"/>
          <a:ext cx="10817352" cy="2779776"/>
        </p:xfrm>
        <a:graphic>
          <a:graphicData uri="http://schemas.openxmlformats.org/drawingml/2006/table">
            <a:tbl>
              <a:tblPr>
                <a:tableStyleId>{5C22544A-7EE6-4342-B048-85BDC9FD1C3A}</a:tableStyleId>
              </a:tblPr>
              <a:tblGrid>
                <a:gridCol w="2194560"/>
                <a:gridCol w="5486400"/>
                <a:gridCol w="3136392"/>
              </a:tblGrid>
              <a:tr h="365760">
                <a:tc>
                  <a:txBody>
                    <a:bodyPr wrap="square"/>
                    <a:lstStyle/>
                    <a:p>
                      <a:pPr algn="l">
                        <a:lnSpc>
                          <a:spcPct val="120000"/>
                        </a:lnSpc>
                        <a:spcAft>
                          <a:spcPts val="200"/>
                        </a:spcAft>
                      </a:pPr>
                      <a:r>
                        <a:rPr sz="1150" b="1" i="0">
                          <a:solidFill>
                            <a:srgbClr val="FFFFFF"/>
                          </a:solidFill>
                          <a:latin typeface="Arial"/>
                          <a:ea typeface="微软雅黑"/>
                          <a:cs typeface="微软雅黑"/>
                        </a:rPr>
                        <a:t>层级</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内容</a:t>
                      </a:r>
                    </a:p>
                  </a:txBody>
                  <a:tcPr anchor="ctr" marL="73152" marR="54864" marT="36576" marB="36576">
                    <a:solidFill>
                      <a:srgbClr val="102A43"/>
                    </a:solidFill>
                  </a:tcPr>
                </a:tc>
                <a:tc>
                  <a:txBody>
                    <a:bodyPr wrap="square"/>
                    <a:lstStyle/>
                    <a:p>
                      <a:pPr algn="l">
                        <a:lnSpc>
                          <a:spcPct val="120000"/>
                        </a:lnSpc>
                        <a:spcAft>
                          <a:spcPts val="200"/>
                        </a:spcAft>
                      </a:pPr>
                      <a:r>
                        <a:rPr sz="1150" b="1" i="0">
                          <a:solidFill>
                            <a:srgbClr val="FFFFFF"/>
                          </a:solidFill>
                          <a:latin typeface="Arial"/>
                          <a:ea typeface="微软雅黑"/>
                          <a:cs typeface="微软雅黑"/>
                        </a:rPr>
                        <a:t>性质</a:t>
                      </a:r>
                    </a:p>
                  </a:txBody>
                  <a:tcPr anchor="ctr" marL="73152" marR="54864" marT="36576" marB="36576">
                    <a:solidFill>
                      <a:srgbClr val="102A43"/>
                    </a:solidFill>
                  </a:tcPr>
                </a:tc>
              </a:tr>
              <a:tr h="603504">
                <a:tc>
                  <a:txBody>
                    <a:bodyPr wrap="square"/>
                    <a:lstStyle/>
                    <a:p>
                      <a:pPr algn="l">
                        <a:lnSpc>
                          <a:spcPct val="120000"/>
                        </a:lnSpc>
                        <a:spcAft>
                          <a:spcPts val="200"/>
                        </a:spcAft>
                      </a:pPr>
                      <a:r>
                        <a:rPr sz="1100" b="1" i="0">
                          <a:solidFill>
                            <a:srgbClr val="1C2733"/>
                          </a:solidFill>
                          <a:latin typeface="Arial"/>
                          <a:ea typeface="微软雅黑"/>
                          <a:cs typeface="微软雅黑"/>
                        </a:rPr>
                        <a:t>一　核心数量表征</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对集合基数性的先天近似表征，即近似数量系统</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前符号、跨物种</a:t>
                      </a:r>
                    </a:p>
                  </a:txBody>
                  <a:tcPr anchor="ctr" marL="73152" marR="54864" marT="36576" marB="36576">
                    <a:solidFill>
                      <a:srgbClr val="FFFFFF"/>
                    </a:solidFill>
                    <a:lnB w="9525" cap="flat">
                      <a:solidFill>
                        <a:srgbClr val="C9D6E2"/>
                      </a:solidFill>
                    </a:lnB>
                  </a:tcPr>
                </a:tc>
              </a:tr>
              <a:tr h="603504">
                <a:tc>
                  <a:txBody>
                    <a:bodyPr wrap="square"/>
                    <a:lstStyle/>
                    <a:p>
                      <a:pPr algn="l">
                        <a:lnSpc>
                          <a:spcPct val="120000"/>
                        </a:lnSpc>
                        <a:spcAft>
                          <a:spcPts val="200"/>
                        </a:spcAft>
                      </a:pPr>
                      <a:r>
                        <a:rPr sz="1100" b="1" i="0">
                          <a:solidFill>
                            <a:srgbClr val="1C2733"/>
                          </a:solidFill>
                          <a:latin typeface="Arial"/>
                          <a:ea typeface="微软雅黑"/>
                          <a:cs typeface="微软雅黑"/>
                        </a:rPr>
                        <a:t>二　语言数字符号</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掌握数词序列与口头计数，数词与数量建立联系</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符号习得的第一步</a:t>
                      </a:r>
                    </a:p>
                  </a:txBody>
                  <a:tcPr anchor="ctr" marL="73152" marR="54864" marT="36576" marB="36576">
                    <a:solidFill>
                      <a:srgbClr val="F0F4F8"/>
                    </a:solidFill>
                    <a:lnB w="9525" cap="flat">
                      <a:solidFill>
                        <a:srgbClr val="C9D6E2"/>
                      </a:solidFill>
                    </a:lnB>
                  </a:tcPr>
                </a:tc>
              </a:tr>
              <a:tr h="603504">
                <a:tc>
                  <a:txBody>
                    <a:bodyPr wrap="square"/>
                    <a:lstStyle/>
                    <a:p>
                      <a:pPr algn="l">
                        <a:lnSpc>
                          <a:spcPct val="120000"/>
                        </a:lnSpc>
                        <a:spcAft>
                          <a:spcPts val="200"/>
                        </a:spcAft>
                      </a:pPr>
                      <a:r>
                        <a:rPr sz="1100" b="1" i="0">
                          <a:solidFill>
                            <a:srgbClr val="1C2733"/>
                          </a:solidFill>
                          <a:latin typeface="Arial"/>
                          <a:ea typeface="微软雅黑"/>
                          <a:cs typeface="微软雅黑"/>
                        </a:rPr>
                        <a:t>三　阿拉伯数字符号</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掌握视觉数字符号及其位值规则</a:t>
                      </a:r>
                    </a:p>
                  </a:txBody>
                  <a:tcPr anchor="ctr" marL="73152" marR="54864" marT="36576" marB="36576">
                    <a:solidFill>
                      <a:srgbClr val="FFFFFF"/>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学校教育的主要内容</a:t>
                      </a:r>
                    </a:p>
                  </a:txBody>
                  <a:tcPr anchor="ctr" marL="73152" marR="54864" marT="36576" marB="36576">
                    <a:solidFill>
                      <a:srgbClr val="FFFFFF"/>
                    </a:solidFill>
                    <a:lnB w="9525" cap="flat">
                      <a:solidFill>
                        <a:srgbClr val="C9D6E2"/>
                      </a:solidFill>
                    </a:lnB>
                  </a:tcPr>
                </a:tc>
              </a:tr>
              <a:tr h="603504">
                <a:tc>
                  <a:txBody>
                    <a:bodyPr wrap="square"/>
                    <a:lstStyle/>
                    <a:p>
                      <a:pPr algn="l">
                        <a:lnSpc>
                          <a:spcPct val="120000"/>
                        </a:lnSpc>
                        <a:spcAft>
                          <a:spcPts val="200"/>
                        </a:spcAft>
                      </a:pPr>
                      <a:r>
                        <a:rPr sz="1100" b="1" i="0">
                          <a:solidFill>
                            <a:srgbClr val="1C2733"/>
                          </a:solidFill>
                          <a:latin typeface="Arial"/>
                          <a:ea typeface="微软雅黑"/>
                          <a:cs typeface="微软雅黑"/>
                        </a:rPr>
                        <a:t>四　心理数线扩展</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数量表征向更大范围与更精细结构扩展</a:t>
                      </a:r>
                    </a:p>
                  </a:txBody>
                  <a:tcPr anchor="ctr" marL="73152" marR="54864" marT="36576" marB="36576">
                    <a:solidFill>
                      <a:srgbClr val="F0F4F8"/>
                    </a:solidFill>
                    <a:lnB w="9525" cap="flat">
                      <a:solidFill>
                        <a:srgbClr val="C9D6E2"/>
                      </a:solidFill>
                    </a:lnB>
                  </a:tcPr>
                </a:tc>
                <a:tc>
                  <a:txBody>
                    <a:bodyPr wrap="square"/>
                    <a:lstStyle/>
                    <a:p>
                      <a:pPr algn="l">
                        <a:lnSpc>
                          <a:spcPct val="120000"/>
                        </a:lnSpc>
                        <a:spcAft>
                          <a:spcPts val="200"/>
                        </a:spcAft>
                      </a:pPr>
                      <a:r>
                        <a:rPr sz="1100" b="0" i="0">
                          <a:solidFill>
                            <a:srgbClr val="1C2733"/>
                          </a:solidFill>
                          <a:latin typeface="Arial"/>
                          <a:ea typeface="微软雅黑"/>
                          <a:cs typeface="微软雅黑"/>
                        </a:rPr>
                        <a:t>符号加工的自动化与整合</a:t>
                      </a:r>
                    </a:p>
                  </a:txBody>
                  <a:tcPr anchor="ctr" marL="73152" marR="54864" marT="36576" marB="36576">
                    <a:solidFill>
                      <a:srgbClr val="F0F4F8"/>
                    </a:solidFill>
                    <a:lnB w="9525" cap="flat">
                      <a:solidFill>
                        <a:srgbClr val="C9D6E2"/>
                      </a:solidFill>
                    </a:lnB>
                  </a:tcPr>
                </a:tc>
              </a:tr>
            </a:tbl>
          </a:graphicData>
        </a:graphic>
      </p:graphicFrame>
      <p:sp>
        <p:nvSpPr>
          <p:cNvPr id="9" name="Rectangle 8"/>
          <p:cNvSpPr/>
          <p:nvPr/>
        </p:nvSpPr>
        <p:spPr>
          <a:xfrm>
            <a:off x="685800" y="5175504"/>
            <a:ext cx="10820095" cy="76809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5285232"/>
            <a:ext cx="10417759" cy="585216"/>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双重功能</a:t>
            </a:r>
            <a:r>
              <a:rPr sz="1150" b="0" i="0">
                <a:solidFill>
                  <a:srgbClr val="1C2733"/>
                </a:solidFill>
                <a:latin typeface="Arial"/>
                <a:ea typeface="微软雅黑"/>
                <a:cs typeface="微软雅黑"/>
              </a:rPr>
              <a:t>：该模型既是正常发展的描述框架，也是定位发展性计算障碍缺陷环节的参照系，本讲 §4 将回到这一模型。</a:t>
            </a:r>
          </a:p>
        </p:txBody>
      </p:sp>
      <p:sp>
        <p:nvSpPr>
          <p:cNvPr id="11" name="TextBox 10"/>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文献来源：von Aster &amp; Shalev (2007, Developmental Medicine &amp; Child Neurology)。</a:t>
            </a:r>
          </a:p>
        </p:txBody>
      </p:sp>
      <p:sp>
        <p:nvSpPr>
          <p:cNvPr id="12" name="Rectangle 11"/>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4" name="TextBox 13"/>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03 / 24</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1　发展轨迹 · 概念发生</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从计数到自然数：奎宁式自举与基数原则</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859536"/>
          </a:xfrm>
          <a:prstGeom prst="rect">
            <a:avLst/>
          </a:prstGeom>
          <a:noFill/>
        </p:spPr>
        <p:txBody>
          <a:bodyPr wrap="square" anchor="t" lIns="0" rIns="0" tIns="0" bIns="0">
            <a:spAutoFit/>
          </a:bodyPr>
          <a:lstStyle/>
          <a:p>
            <a:pPr algn="l">
              <a:lnSpc>
                <a:spcPct val="128000"/>
              </a:lnSpc>
              <a:spcBef>
                <a:spcPts val="0"/>
              </a:spcBef>
              <a:spcAft>
                <a:spcPts val="500"/>
              </a:spcAft>
            </a:pPr>
            <a:r>
              <a:rPr sz="1250" b="1" i="0">
                <a:solidFill>
                  <a:srgbClr val="1C2733"/>
                </a:solidFill>
                <a:latin typeface="Arial"/>
                <a:ea typeface="微软雅黑"/>
                <a:cs typeface="微软雅黑"/>
              </a:rPr>
              <a:t>奎宁式自举</a:t>
            </a:r>
            <a:r>
              <a:rPr sz="1250" b="0" i="0">
                <a:solidFill>
                  <a:srgbClr val="1C2733"/>
                </a:solidFill>
                <a:latin typeface="Arial"/>
                <a:ea typeface="微软雅黑"/>
                <a:cs typeface="微软雅黑"/>
              </a:rPr>
              <a:t>（Quinian bootstrapping, Carey, 2009）：自然数概念并非直接源自先天数感，而是儿童通过语言计数序列的序数结构与近似数量系统的基数信息建立结构化映射，逐步建构出的全新抽象概念。</a:t>
            </a:r>
          </a:p>
          <a:p>
            <a:pPr algn="l">
              <a:lnSpc>
                <a:spcPct val="128000"/>
              </a:lnSpc>
              <a:spcBef>
                <a:spcPts val="0"/>
              </a:spcBef>
              <a:spcAft>
                <a:spcPts val="400"/>
              </a:spcAft>
            </a:pPr>
            <a:r>
              <a:rPr sz="1250" b="1" i="0">
                <a:solidFill>
                  <a:srgbClr val="1C2733"/>
                </a:solidFill>
                <a:latin typeface="Arial"/>
                <a:ea typeface="微软雅黑"/>
                <a:cs typeface="微软雅黑"/>
              </a:rPr>
              <a:t>基数原则</a:t>
            </a:r>
            <a:r>
              <a:rPr sz="1250" b="0" i="0">
                <a:solidFill>
                  <a:srgbClr val="1C2733"/>
                </a:solidFill>
                <a:latin typeface="Arial"/>
                <a:ea typeface="微软雅黑"/>
                <a:cs typeface="微软雅黑"/>
              </a:rPr>
              <a:t>：计数序列的最后一个数词等于集合总量。Carey (2010) 指出，儿童理解基数原则之后，符号数量知识才进入加速增长期。</a:t>
            </a:r>
          </a:p>
        </p:txBody>
      </p:sp>
      <p:sp>
        <p:nvSpPr>
          <p:cNvPr id="8" name="Rectangle 7"/>
          <p:cNvSpPr/>
          <p:nvPr/>
        </p:nvSpPr>
        <p:spPr>
          <a:xfrm>
            <a:off x="685800" y="2670048"/>
            <a:ext cx="10820095" cy="144475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2798064"/>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纵向证据：基数理解是符号知识发展的跳板</a:t>
            </a:r>
          </a:p>
        </p:txBody>
      </p:sp>
      <p:sp>
        <p:nvSpPr>
          <p:cNvPr id="10" name="TextBox 9"/>
          <p:cNvSpPr txBox="1"/>
          <p:nvPr/>
        </p:nvSpPr>
        <p:spPr>
          <a:xfrm>
            <a:off x="886968" y="3145536"/>
            <a:ext cx="10417759" cy="914400"/>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Geary &amp; vanMarle (2018) 的纵向数据表明，儿童一旦掌握基数理解，符号数量知识的增长速度显著加快；基数原则因此被视为从计数技能通向符号数量概念的跳板。</a:t>
            </a:r>
          </a:p>
        </p:txBody>
      </p:sp>
      <p:sp>
        <p:nvSpPr>
          <p:cNvPr id="11" name="Rectangle 10"/>
          <p:cNvSpPr/>
          <p:nvPr/>
        </p:nvSpPr>
        <p:spPr>
          <a:xfrm>
            <a:off x="685800" y="4315968"/>
            <a:ext cx="10820095" cy="159105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443984"/>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理论意义</a:t>
            </a:r>
          </a:p>
        </p:txBody>
      </p:sp>
      <p:sp>
        <p:nvSpPr>
          <p:cNvPr id="13" name="TextBox 12"/>
          <p:cNvSpPr txBox="1"/>
          <p:nvPr/>
        </p:nvSpPr>
        <p:spPr>
          <a:xfrm>
            <a:off x="886968" y="4773168"/>
            <a:ext cx="10417759" cy="1060704"/>
          </a:xfrm>
          <a:prstGeom prst="rect">
            <a:avLst/>
          </a:prstGeom>
          <a:noFill/>
        </p:spPr>
        <p:txBody>
          <a:bodyPr wrap="square" anchor="t" lIns="0" rIns="0" tIns="0" bIns="0">
            <a:spAutoFit/>
          </a:bodyPr>
          <a:lstStyle/>
          <a:p>
            <a:pPr algn="l">
              <a:lnSpc>
                <a:spcPct val="128000"/>
              </a:lnSpc>
              <a:spcBef>
                <a:spcPts val="0"/>
              </a:spcBef>
              <a:spcAft>
                <a:spcPts val="500"/>
              </a:spcAft>
            </a:pPr>
            <a:r>
              <a:rPr sz="1150" b="0" i="0">
                <a:solidFill>
                  <a:srgbClr val="1C2733"/>
                </a:solidFill>
                <a:latin typeface="Arial"/>
                <a:ea typeface="微软雅黑"/>
                <a:cs typeface="微软雅黑"/>
              </a:rPr>
              <a:t>概念发生理论说明，符号能力的获得不是对先天模块的简单调用，而是语言、文化与知觉表征重组的结果。</a:t>
            </a:r>
          </a:p>
          <a:p>
            <a:pPr algn="l">
              <a:lnSpc>
                <a:spcPct val="128000"/>
              </a:lnSpc>
              <a:spcBef>
                <a:spcPts val="0"/>
              </a:spcBef>
              <a:spcAft>
                <a:spcPts val="400"/>
              </a:spcAft>
            </a:pPr>
            <a:r>
              <a:rPr sz="1150" b="0" i="0">
                <a:solidFill>
                  <a:srgbClr val="1C2733"/>
                </a:solidFill>
                <a:latin typeface="Arial"/>
                <a:ea typeface="微软雅黑"/>
                <a:cs typeface="微软雅黑"/>
              </a:rPr>
              <a:t>这为第 1 讲 §3 的符号接地之争补充了发展视角：儿童最初的符号意义确乎借助 ANS 映射建立，但其后的概念结构已超出 ANS 的表征容量。</a:t>
            </a:r>
          </a:p>
        </p:txBody>
      </p:sp>
      <p:sp>
        <p:nvSpPr>
          <p:cNvPr id="14" name="TextBox 13"/>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文献来源：Carey (2009; 2010)；Geary &amp; vanMarle (2018, Cognition)。</a:t>
            </a:r>
          </a:p>
        </p:txBody>
      </p:sp>
      <p:sp>
        <p:nvSpPr>
          <p:cNvPr id="15" name="Rectangle 1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7" name="TextBox 16"/>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04 / 24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1　发展轨迹 · 加工自动化</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符号加工的自动化是渐进发展的产物</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10820095" cy="155448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27632"/>
            <a:ext cx="54864" cy="155448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73936"/>
            <a:ext cx="10381183" cy="1316736"/>
          </a:xfrm>
          <a:prstGeom prst="rect">
            <a:avLst/>
          </a:prstGeom>
          <a:noFill/>
        </p:spPr>
        <p:txBody>
          <a:bodyPr wrap="square" anchor="t" lIns="0" rIns="0" tIns="0" bIns="0">
            <a:spAutoFit/>
          </a:bodyPr>
          <a:lstStyle/>
          <a:p>
            <a:pPr algn="l">
              <a:lnSpc>
                <a:spcPct val="128000"/>
              </a:lnSpc>
              <a:spcBef>
                <a:spcPts val="0"/>
              </a:spcBef>
              <a:spcAft>
                <a:spcPts val="500"/>
              </a:spcAft>
            </a:pPr>
            <a:r>
              <a:rPr sz="1200" b="1" i="0">
                <a:solidFill>
                  <a:srgbClr val="1C2733"/>
                </a:solidFill>
                <a:latin typeface="Arial"/>
                <a:ea typeface="微软雅黑"/>
                <a:cs typeface="微软雅黑"/>
              </a:rPr>
              <a:t>Gebuis et al. (2008)</a:t>
            </a:r>
            <a:r>
              <a:rPr sz="1200" b="0" i="0">
                <a:solidFill>
                  <a:srgbClr val="1C2733"/>
                </a:solidFill>
                <a:latin typeface="Arial"/>
                <a:ea typeface="微软雅黑"/>
                <a:cs typeface="微软雅黑"/>
              </a:rPr>
              <a:t>：以大小一致性任务考察 5 岁儿童与成人的自动数量加工。</a:t>
            </a:r>
          </a:p>
          <a:p>
            <a:pPr algn="l">
              <a:lnSpc>
                <a:spcPct val="128000"/>
              </a:lnSpc>
              <a:spcBef>
                <a:spcPts val="0"/>
              </a:spcBef>
              <a:spcAft>
                <a:spcPts val="500"/>
              </a:spcAft>
            </a:pPr>
            <a:r>
              <a:rPr sz="1200" b="0" i="0">
                <a:solidFill>
                  <a:srgbClr val="1C2733"/>
                </a:solidFill>
                <a:latin typeface="Arial"/>
                <a:ea typeface="微软雅黑"/>
                <a:cs typeface="微软雅黑"/>
              </a:rPr>
              <a:t>5 岁儿童仅对非符号格式（点阵）显示自动数量加工，对符号格式（阿拉伯数字）尚无该效应，表明符号与意义的关联在 5 岁时尚未成熟。</a:t>
            </a:r>
          </a:p>
          <a:p>
            <a:pPr algn="l">
              <a:lnSpc>
                <a:spcPct val="128000"/>
              </a:lnSpc>
              <a:spcBef>
                <a:spcPts val="0"/>
              </a:spcBef>
              <a:spcAft>
                <a:spcPts val="400"/>
              </a:spcAft>
            </a:pPr>
            <a:r>
              <a:rPr sz="1200" b="0" i="0">
                <a:solidFill>
                  <a:srgbClr val="1C2733"/>
                </a:solidFill>
                <a:latin typeface="Arial"/>
                <a:ea typeface="微软雅黑"/>
                <a:cs typeface="微软雅黑"/>
              </a:rPr>
              <a:t>成人对两种格式均显示自动加工，说明符号自动化是长期发展的结果。</a:t>
            </a:r>
          </a:p>
        </p:txBody>
      </p:sp>
      <p:sp>
        <p:nvSpPr>
          <p:cNvPr id="10" name="TextBox 9"/>
          <p:cNvSpPr txBox="1"/>
          <p:nvPr/>
        </p:nvSpPr>
        <p:spPr>
          <a:xfrm>
            <a:off x="685800" y="3456432"/>
            <a:ext cx="10820095" cy="859536"/>
          </a:xfrm>
          <a:prstGeom prst="rect">
            <a:avLst/>
          </a:prstGeom>
          <a:noFill/>
        </p:spPr>
        <p:txBody>
          <a:bodyPr wrap="square" anchor="t" lIns="0" rIns="0" tIns="0" bIns="0">
            <a:spAutoFit/>
          </a:bodyPr>
          <a:lstStyle/>
          <a:p>
            <a:pPr algn="l">
              <a:lnSpc>
                <a:spcPct val="128000"/>
              </a:lnSpc>
              <a:spcBef>
                <a:spcPts val="0"/>
              </a:spcBef>
              <a:spcAft>
                <a:spcPts val="500"/>
              </a:spcAft>
            </a:pPr>
            <a:r>
              <a:rPr sz="1200" b="1" i="0">
                <a:solidFill>
                  <a:srgbClr val="1C2733"/>
                </a:solidFill>
                <a:latin typeface="Arial"/>
                <a:ea typeface="微软雅黑"/>
                <a:cs typeface="微软雅黑"/>
              </a:rPr>
              <a:t>含义一</a:t>
            </a:r>
            <a:r>
              <a:rPr sz="1200" b="0" i="0">
                <a:solidFill>
                  <a:srgbClr val="1C2733"/>
                </a:solidFill>
                <a:latin typeface="Arial"/>
                <a:ea typeface="微软雅黑"/>
                <a:cs typeface="微软雅黑"/>
              </a:rPr>
              <a:t>：儿童认识符号字形不等于符号已获得自动意义通达，早期符号操作依赖控制性加工，这与第 1 讲额顶转变的证据一致。</a:t>
            </a:r>
          </a:p>
          <a:p>
            <a:pPr algn="l">
              <a:lnSpc>
                <a:spcPct val="128000"/>
              </a:lnSpc>
              <a:spcBef>
                <a:spcPts val="0"/>
              </a:spcBef>
              <a:spcAft>
                <a:spcPts val="400"/>
              </a:spcAft>
            </a:pPr>
            <a:r>
              <a:rPr sz="1200" b="1" i="0">
                <a:solidFill>
                  <a:srgbClr val="1C2733"/>
                </a:solidFill>
                <a:latin typeface="Arial"/>
                <a:ea typeface="微软雅黑"/>
                <a:cs typeface="微软雅黑"/>
              </a:rPr>
              <a:t>含义二</a:t>
            </a:r>
            <a:r>
              <a:rPr sz="1200" b="0" i="0">
                <a:solidFill>
                  <a:srgbClr val="1C2733"/>
                </a:solidFill>
                <a:latin typeface="Arial"/>
                <a:ea typeface="微软雅黑"/>
                <a:cs typeface="微软雅黑"/>
              </a:rPr>
              <a:t>：教学上不能以成人直觉估计儿童的符号加工成本，符号练习的剂量与间隔应匹配自动化的渐进性。</a:t>
            </a:r>
          </a:p>
        </p:txBody>
      </p:sp>
      <p:sp>
        <p:nvSpPr>
          <p:cNvPr id="11" name="Rectangle 10"/>
          <p:cNvSpPr/>
          <p:nvPr/>
        </p:nvSpPr>
        <p:spPr>
          <a:xfrm>
            <a:off x="685800" y="4608576"/>
            <a:ext cx="10820095" cy="1298448"/>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736592"/>
            <a:ext cx="10417759" cy="1042415"/>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概念澄清</a:t>
            </a:r>
            <a:r>
              <a:rPr sz="1150" b="0" i="0">
                <a:solidFill>
                  <a:srgbClr val="1C2733"/>
                </a:solidFill>
                <a:latin typeface="Arial"/>
                <a:ea typeface="微软雅黑"/>
                <a:cs typeface="微软雅黑"/>
              </a:rPr>
              <a:t>：自动化指无需注意参与的意义通达，常以大小一致性效应为指标；它与反应速度提升不同，速度提升可由策略改进解释，自动化则要求证明加工不受任务意图调制。</a:t>
            </a:r>
          </a:p>
        </p:txBody>
      </p:sp>
      <p:sp>
        <p:nvSpPr>
          <p:cNvPr id="13" name="TextBox 12"/>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文献来源：Gebuis, Cohen Kadosh, de Haan &amp; Henik (2008, Cognitive Processing)。</a:t>
            </a:r>
          </a:p>
        </p:txBody>
      </p:sp>
      <p:sp>
        <p:nvSpPr>
          <p:cNvPr id="14" name="Rectangle 13"/>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6" name="TextBox 15"/>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05 / 24</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1　发展轨迹 · 关键证据</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符号能力比非符号能力更贴近数学成就</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10820095" cy="1773936"/>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6968" y="1755648"/>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荟萃分析：Schneider et al. (2017, Developmental Science)</a:t>
            </a:r>
          </a:p>
        </p:txBody>
      </p:sp>
      <p:sp>
        <p:nvSpPr>
          <p:cNvPr id="9" name="TextBox 8"/>
          <p:cNvSpPr txBox="1"/>
          <p:nvPr/>
        </p:nvSpPr>
        <p:spPr>
          <a:xfrm>
            <a:off x="886968" y="2103120"/>
            <a:ext cx="10417759" cy="1243584"/>
          </a:xfrm>
          <a:prstGeom prst="rect">
            <a:avLst/>
          </a:prstGeom>
          <a:noFill/>
        </p:spPr>
        <p:txBody>
          <a:bodyPr wrap="square" anchor="t" lIns="0" rIns="0" tIns="0" bIns="0">
            <a:spAutoFit/>
          </a:bodyPr>
          <a:lstStyle/>
          <a:p>
            <a:pPr algn="l">
              <a:lnSpc>
                <a:spcPct val="128000"/>
              </a:lnSpc>
              <a:spcBef>
                <a:spcPts val="0"/>
              </a:spcBef>
              <a:spcAft>
                <a:spcPts val="500"/>
              </a:spcAft>
            </a:pPr>
            <a:r>
              <a:rPr sz="1150" b="0" i="0">
                <a:solidFill>
                  <a:srgbClr val="1C2733"/>
                </a:solidFill>
                <a:latin typeface="Arial"/>
                <a:ea typeface="微软雅黑"/>
                <a:cs typeface="微软雅黑"/>
              </a:rPr>
              <a:t>覆盖 45 篇论文、284 个效应量、17201 名被试，系统比较两类数量加工与数学能力的关联强度。</a:t>
            </a:r>
          </a:p>
          <a:p>
            <a:pPr algn="l">
              <a:lnSpc>
                <a:spcPct val="128000"/>
              </a:lnSpc>
              <a:spcBef>
                <a:spcPts val="0"/>
              </a:spcBef>
              <a:spcAft>
                <a:spcPts val="400"/>
              </a:spcAft>
            </a:pPr>
            <a:r>
              <a:rPr sz="1150" b="0" i="0">
                <a:solidFill>
                  <a:srgbClr val="1C2733"/>
                </a:solidFill>
                <a:latin typeface="Arial"/>
                <a:ea typeface="微软雅黑"/>
                <a:cs typeface="微软雅黑"/>
              </a:rPr>
              <a:t>符号数量比较任务与数学能力的相关为 </a:t>
            </a:r>
            <a:r>
              <a:rPr sz="1150" b="0" i="1">
                <a:solidFill>
                  <a:srgbClr val="1C2733"/>
                </a:solidFill>
                <a:latin typeface="Arial"/>
                <a:ea typeface="微软雅黑"/>
                <a:cs typeface="微软雅黑"/>
              </a:rPr>
              <a:t>r</a:t>
            </a:r>
            <a:r>
              <a:rPr sz="1150" b="0" i="0">
                <a:solidFill>
                  <a:srgbClr val="1C2733"/>
                </a:solidFill>
                <a:latin typeface="Arial"/>
                <a:ea typeface="微软雅黑"/>
                <a:cs typeface="微软雅黑"/>
              </a:rPr>
              <a:t> = .302，显著高于非符号任务的 </a:t>
            </a:r>
            <a:r>
              <a:rPr sz="1150" b="0" i="1">
                <a:solidFill>
                  <a:srgbClr val="1C2733"/>
                </a:solidFill>
                <a:latin typeface="Arial"/>
                <a:ea typeface="微软雅黑"/>
                <a:cs typeface="微软雅黑"/>
              </a:rPr>
              <a:t>r</a:t>
            </a:r>
            <a:r>
              <a:rPr sz="1150" b="0" i="0">
                <a:solidFill>
                  <a:srgbClr val="1C2733"/>
                </a:solidFill>
                <a:latin typeface="Arial"/>
                <a:ea typeface="微软雅黑"/>
                <a:cs typeface="微软雅黑"/>
              </a:rPr>
              <a:t> = .241；关联随年龄略降，对依赖量值加工的数学能力（心算、早期数学能力）关联更强。</a:t>
            </a:r>
          </a:p>
        </p:txBody>
      </p:sp>
      <p:sp>
        <p:nvSpPr>
          <p:cNvPr id="10" name="TextBox 9"/>
          <p:cNvSpPr txBox="1"/>
          <p:nvPr/>
        </p:nvSpPr>
        <p:spPr>
          <a:xfrm>
            <a:off x="685800" y="3602736"/>
            <a:ext cx="10820095" cy="1188720"/>
          </a:xfrm>
          <a:prstGeom prst="rect">
            <a:avLst/>
          </a:prstGeom>
          <a:noFill/>
        </p:spPr>
        <p:txBody>
          <a:bodyPr wrap="square" anchor="t" lIns="0" rIns="0" tIns="0" bIns="0">
            <a:spAutoFit/>
          </a:bodyPr>
          <a:lstStyle/>
          <a:p>
            <a:pPr algn="l">
              <a:lnSpc>
                <a:spcPct val="128000"/>
              </a:lnSpc>
              <a:spcBef>
                <a:spcPts val="0"/>
              </a:spcBef>
              <a:spcAft>
                <a:spcPts val="600"/>
              </a:spcAft>
            </a:pPr>
            <a:r>
              <a:rPr sz="1200" b="1" i="0">
                <a:solidFill>
                  <a:srgbClr val="1C2733"/>
                </a:solidFill>
                <a:latin typeface="Arial"/>
                <a:ea typeface="微软雅黑"/>
                <a:cs typeface="微软雅黑"/>
              </a:rPr>
              <a:t>策略层面证据</a:t>
            </a:r>
            <a:r>
              <a:rPr sz="1200" b="0" i="0">
                <a:solidFill>
                  <a:srgbClr val="1C2733"/>
                </a:solidFill>
                <a:latin typeface="Arial"/>
                <a:ea typeface="微软雅黑"/>
                <a:cs typeface="微软雅黑"/>
              </a:rPr>
              <a:t>：Vanbinst et al. (2012) 发现符号数值加工技能而非非符号技能与儿童算术策略差异相关，符号量值表征更好的儿童更多使用事实提取策略，表明符号能力直接影响算术策略选择。</a:t>
            </a:r>
          </a:p>
          <a:p>
            <a:pPr algn="l">
              <a:lnSpc>
                <a:spcPct val="128000"/>
              </a:lnSpc>
              <a:spcBef>
                <a:spcPts val="0"/>
              </a:spcBef>
              <a:spcAft>
                <a:spcPts val="400"/>
              </a:spcAft>
            </a:pPr>
            <a:r>
              <a:rPr sz="1200" b="1" i="0">
                <a:solidFill>
                  <a:srgbClr val="1C2733"/>
                </a:solidFill>
                <a:latin typeface="Arial"/>
                <a:ea typeface="微软雅黑"/>
                <a:cs typeface="微软雅黑"/>
              </a:rPr>
              <a:t>综述佐证</a:t>
            </a:r>
            <a:r>
              <a:rPr sz="1200" b="0" i="0">
                <a:solidFill>
                  <a:srgbClr val="1C2733"/>
                </a:solidFill>
                <a:latin typeface="Arial"/>
                <a:ea typeface="微软雅黑"/>
                <a:cs typeface="微软雅黑"/>
              </a:rPr>
              <a:t>：Merkley &amp; Ansari (2016) 综合脑与行为证据，论证数值符号在数学技能发展中起关键作用。</a:t>
            </a:r>
          </a:p>
        </p:txBody>
      </p:sp>
      <p:sp>
        <p:nvSpPr>
          <p:cNvPr id="11" name="Rectangle 10"/>
          <p:cNvSpPr/>
          <p:nvPr/>
        </p:nvSpPr>
        <p:spPr>
          <a:xfrm>
            <a:off x="685800" y="4974336"/>
            <a:ext cx="10820095" cy="95097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5084064"/>
            <a:ext cx="10417759" cy="731520"/>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结论</a:t>
            </a:r>
            <a:r>
              <a:rPr sz="1150" b="0" i="0">
                <a:solidFill>
                  <a:srgbClr val="1C2733"/>
                </a:solidFill>
                <a:latin typeface="Arial"/>
                <a:ea typeface="微软雅黑"/>
                <a:cs typeface="微软雅黑"/>
              </a:rPr>
              <a:t>：符号能力是数学成就更强的近端预测指标。教育干预应直接面向符号加工本身，而非仅以非符号数感训练替代。</a:t>
            </a:r>
          </a:p>
        </p:txBody>
      </p:sp>
      <p:sp>
        <p:nvSpPr>
          <p:cNvPr id="13" name="TextBox 12"/>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文献来源：Schneider et al. (2017)；Vanbinst, Ghesquiere &amp; De Smedt (2012, Mind, Brain, and Education)；Merkley &amp; Ansari (2016)。</a:t>
            </a:r>
          </a:p>
        </p:txBody>
      </p:sp>
      <p:sp>
        <p:nvSpPr>
          <p:cNvPr id="14" name="Rectangle 13"/>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6" name="TextBox 15"/>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06 / 24</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1　发展轨迹 · 神经机制</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交互专门化：发展是脑网络连接的重组</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10820095" cy="151790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6968" y="1755648"/>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纵向队列：Battista et al. (2018, npj Science of Learning)</a:t>
            </a:r>
          </a:p>
        </p:txBody>
      </p:sp>
      <p:sp>
        <p:nvSpPr>
          <p:cNvPr id="9" name="TextBox 8"/>
          <p:cNvSpPr txBox="1"/>
          <p:nvPr/>
        </p:nvSpPr>
        <p:spPr>
          <a:xfrm>
            <a:off x="886968" y="2103120"/>
            <a:ext cx="10417759" cy="987552"/>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对 30 名儿童进行多时间点扫描，考察数值问题解决相关顶叶回路的成熟轨迹。</a:t>
            </a:r>
          </a:p>
          <a:p>
            <a:pPr algn="l">
              <a:lnSpc>
                <a:spcPct val="128000"/>
              </a:lnSpc>
              <a:spcBef>
                <a:spcPts val="0"/>
              </a:spcBef>
              <a:spcAft>
                <a:spcPts val="400"/>
              </a:spcAft>
            </a:pPr>
            <a:r>
              <a:rPr sz="1150" b="0" i="0">
                <a:solidFill>
                  <a:srgbClr val="1C2733"/>
                </a:solidFill>
                <a:latin typeface="Arial"/>
                <a:ea typeface="微软雅黑"/>
                <a:cs typeface="微软雅黑"/>
              </a:rPr>
              <a:t>顶叶与前额叶的连接随时间减弱，顶叶内部及顶叶与腹侧颞枕叶的连接增强，为交互专门化（interactive specialization）在儿童认知发展中的作用提供机制性证据。</a:t>
            </a:r>
          </a:p>
        </p:txBody>
      </p:sp>
      <p:sp>
        <p:nvSpPr>
          <p:cNvPr id="10" name="TextBox 9"/>
          <p:cNvSpPr txBox="1"/>
          <p:nvPr/>
        </p:nvSpPr>
        <p:spPr>
          <a:xfrm>
            <a:off x="685800" y="3346704"/>
            <a:ext cx="10820095" cy="1042415"/>
          </a:xfrm>
          <a:prstGeom prst="rect">
            <a:avLst/>
          </a:prstGeom>
          <a:noFill/>
        </p:spPr>
        <p:txBody>
          <a:bodyPr wrap="square" anchor="t" lIns="0" rIns="0" tIns="0" bIns="0">
            <a:spAutoFit/>
          </a:bodyPr>
          <a:lstStyle/>
          <a:p>
            <a:pPr algn="l">
              <a:lnSpc>
                <a:spcPct val="128000"/>
              </a:lnSpc>
              <a:spcBef>
                <a:spcPts val="0"/>
              </a:spcBef>
              <a:spcAft>
                <a:spcPts val="400"/>
              </a:spcAft>
            </a:pPr>
            <a:r>
              <a:rPr sz="1200" b="1" i="0">
                <a:solidFill>
                  <a:srgbClr val="1C2733"/>
                </a:solidFill>
                <a:latin typeface="Arial"/>
                <a:ea typeface="微软雅黑"/>
                <a:cs typeface="微软雅黑"/>
              </a:rPr>
              <a:t>综合模型</a:t>
            </a:r>
            <a:r>
              <a:rPr sz="1200" b="0" i="0">
                <a:solidFill>
                  <a:srgbClr val="1C2733"/>
                </a:solidFill>
                <a:latin typeface="Arial"/>
                <a:ea typeface="微软雅黑"/>
                <a:cs typeface="微软雅黑"/>
              </a:rPr>
              <a:t>：Vogel &amp; De Smedt (2021) 的综述指出，数值与算术能力的发展指向领域特异性过程（数量与数字符号表征）与领域一般性过程（工作记忆、视觉空间能力）的复杂互动，额顶网络的功能与结构动态随年龄和表现水平变化。</a:t>
            </a:r>
          </a:p>
        </p:txBody>
      </p:sp>
      <p:sp>
        <p:nvSpPr>
          <p:cNvPr id="11" name="Rectangle 10"/>
          <p:cNvSpPr/>
          <p:nvPr/>
        </p:nvSpPr>
        <p:spPr>
          <a:xfrm>
            <a:off x="685800" y="4535424"/>
            <a:ext cx="10820095" cy="1371600"/>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663440"/>
            <a:ext cx="10417759"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与第 1 讲的衔接</a:t>
            </a:r>
          </a:p>
        </p:txBody>
      </p:sp>
      <p:sp>
        <p:nvSpPr>
          <p:cNvPr id="13" name="TextBox 12"/>
          <p:cNvSpPr txBox="1"/>
          <p:nvPr/>
        </p:nvSpPr>
        <p:spPr>
          <a:xfrm>
            <a:off x="886968" y="4992624"/>
            <a:ext cx="10417759" cy="859536"/>
          </a:xfrm>
          <a:prstGeom prst="rect">
            <a:avLst/>
          </a:prstGeom>
          <a:noFill/>
        </p:spPr>
        <p:txBody>
          <a:bodyPr wrap="square" anchor="t" lIns="0" rIns="0" tIns="0" bIns="0">
            <a:spAutoFit/>
          </a:bodyPr>
          <a:lstStyle/>
          <a:p>
            <a:pPr algn="l">
              <a:lnSpc>
                <a:spcPct val="128000"/>
              </a:lnSpc>
              <a:spcBef>
                <a:spcPts val="0"/>
              </a:spcBef>
              <a:spcAft>
                <a:spcPts val="400"/>
              </a:spcAft>
            </a:pPr>
            <a:r>
              <a:rPr sz="1150" b="0" i="0">
                <a:solidFill>
                  <a:srgbClr val="1C2733"/>
                </a:solidFill>
                <a:latin typeface="Arial"/>
                <a:ea typeface="微软雅黑"/>
                <a:cs typeface="微软雅黑"/>
              </a:rPr>
              <a:t>第 1 讲 Ansari et al. (2005) 报告的额顶发展转变，在连接层面获得解释：专门化不是单个脑区的成熟，而是脑区之间连接模式的重组。</a:t>
            </a:r>
          </a:p>
          <a:p>
            <a:pPr algn="l">
              <a:lnSpc>
                <a:spcPct val="128000"/>
              </a:lnSpc>
              <a:spcBef>
                <a:spcPts val="0"/>
              </a:spcBef>
              <a:spcAft>
                <a:spcPts val="400"/>
              </a:spcAft>
            </a:pPr>
            <a:r>
              <a:rPr sz="1150" b="0" i="0">
                <a:solidFill>
                  <a:srgbClr val="1C2733"/>
                </a:solidFill>
                <a:latin typeface="Arial"/>
                <a:ea typeface="微软雅黑"/>
                <a:cs typeface="微软雅黑"/>
              </a:rPr>
              <a:t>这一视角也预示了个体差异的来源：连接重组的速率与终态因人而异，为 §4 障碍研究埋下伏笔。</a:t>
            </a:r>
          </a:p>
        </p:txBody>
      </p:sp>
      <p:sp>
        <p:nvSpPr>
          <p:cNvPr id="14" name="TextBox 13"/>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文献来源：Battista et al. (2018)；Vogel &amp; De Smedt (2021, npj Science of Learning)。</a:t>
            </a:r>
          </a:p>
        </p:txBody>
      </p:sp>
      <p:sp>
        <p:nvSpPr>
          <p:cNvPr id="15" name="Rectangle 1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7" name="TextBox 16"/>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07 / 24</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2　具身机制 · 理论根基</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最抽象的数学概念也根植于感觉运动经验</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859536"/>
          </a:xfrm>
          <a:prstGeom prst="rect">
            <a:avLst/>
          </a:prstGeom>
          <a:noFill/>
        </p:spPr>
        <p:txBody>
          <a:bodyPr wrap="square" anchor="t" lIns="0" rIns="0" tIns="0" bIns="0">
            <a:spAutoFit/>
          </a:bodyPr>
          <a:lstStyle/>
          <a:p>
            <a:pPr algn="l">
              <a:lnSpc>
                <a:spcPct val="128000"/>
              </a:lnSpc>
              <a:spcBef>
                <a:spcPts val="0"/>
              </a:spcBef>
              <a:spcAft>
                <a:spcPts val="500"/>
              </a:spcAft>
            </a:pPr>
            <a:r>
              <a:rPr sz="1250" b="1" i="0">
                <a:solidFill>
                  <a:srgbClr val="1C2733"/>
                </a:solidFill>
                <a:latin typeface="Arial"/>
                <a:ea typeface="微软雅黑"/>
                <a:cs typeface="微软雅黑"/>
              </a:rPr>
              <a:t>Lakoff &amp; Núñez (2000)</a:t>
            </a:r>
            <a:r>
              <a:rPr sz="1250" b="0" i="0">
                <a:solidFill>
                  <a:srgbClr val="1C2733"/>
                </a:solidFill>
                <a:latin typeface="Arial"/>
                <a:ea typeface="微软雅黑"/>
                <a:cs typeface="微软雅黑"/>
              </a:rPr>
              <a:t> 在《Where Mathematics Comes From》中提出数学是具身的激进主张：即便最抽象的数学概念，其意义也根植于感觉运动经验与隐喻映射。</a:t>
            </a:r>
          </a:p>
          <a:p>
            <a:pPr algn="l">
              <a:lnSpc>
                <a:spcPct val="128000"/>
              </a:lnSpc>
              <a:spcBef>
                <a:spcPts val="0"/>
              </a:spcBef>
              <a:spcAft>
                <a:spcPts val="400"/>
              </a:spcAft>
            </a:pPr>
            <a:r>
              <a:rPr sz="1250" b="0" i="0">
                <a:solidFill>
                  <a:srgbClr val="1C2733"/>
                </a:solidFill>
                <a:latin typeface="Arial"/>
                <a:ea typeface="微软雅黑"/>
                <a:cs typeface="微软雅黑"/>
              </a:rPr>
              <a:t>算术运算根植于物体集合的具身经验，函数概念根植于运动轨迹的隐喻，集合论根植于容器图式。</a:t>
            </a:r>
          </a:p>
        </p:txBody>
      </p:sp>
      <p:sp>
        <p:nvSpPr>
          <p:cNvPr id="8" name="Rectangle 7"/>
          <p:cNvSpPr/>
          <p:nvPr/>
        </p:nvSpPr>
        <p:spPr>
          <a:xfrm>
            <a:off x="685800" y="2651760"/>
            <a:ext cx="5321808" cy="2066543"/>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779776"/>
            <a:ext cx="4956048"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争议与评注</a:t>
            </a:r>
          </a:p>
        </p:txBody>
      </p:sp>
      <p:sp>
        <p:nvSpPr>
          <p:cNvPr id="10" name="TextBox 9"/>
          <p:cNvSpPr txBox="1"/>
          <p:nvPr/>
        </p:nvSpPr>
        <p:spPr>
          <a:xfrm>
            <a:off x="868680" y="3127248"/>
            <a:ext cx="4956048" cy="1517904"/>
          </a:xfrm>
          <a:prstGeom prst="rect">
            <a:avLst/>
          </a:prstGeom>
          <a:noFill/>
        </p:spPr>
        <p:txBody>
          <a:bodyPr wrap="square" anchor="t" lIns="0" rIns="0" tIns="0" bIns="0">
            <a:spAutoFit/>
          </a:bodyPr>
          <a:lstStyle/>
          <a:p>
            <a:pPr algn="l">
              <a:lnSpc>
                <a:spcPct val="128000"/>
              </a:lnSpc>
              <a:spcBef>
                <a:spcPts val="0"/>
              </a:spcBef>
              <a:spcAft>
                <a:spcPts val="500"/>
              </a:spcAft>
            </a:pPr>
            <a:r>
              <a:rPr sz="1100" b="0" i="0">
                <a:solidFill>
                  <a:srgbClr val="1C2733"/>
                </a:solidFill>
                <a:latin typeface="Arial"/>
                <a:ea typeface="微软雅黑"/>
                <a:cs typeface="微软雅黑"/>
              </a:rPr>
              <a:t>Shute (2005) 肯定该框架对理解数学概念直觉基础的启发力，同时质疑高阶数学概念是否确实受限于具身隐喻。</a:t>
            </a:r>
          </a:p>
          <a:p>
            <a:pPr algn="l">
              <a:lnSpc>
                <a:spcPct val="128000"/>
              </a:lnSpc>
              <a:spcBef>
                <a:spcPts val="0"/>
              </a:spcBef>
              <a:spcAft>
                <a:spcPts val="400"/>
              </a:spcAft>
            </a:pPr>
            <a:r>
              <a:rPr sz="1100" b="0" i="0">
                <a:solidFill>
                  <a:srgbClr val="1C2733"/>
                </a:solidFill>
                <a:latin typeface="Arial"/>
                <a:ea typeface="微软雅黑"/>
                <a:cs typeface="微软雅黑"/>
              </a:rPr>
              <a:t>Buchholz (2002) 从社会建构视角补充，强调数学符号的意义同样受制于社会文化实践。</a:t>
            </a:r>
          </a:p>
        </p:txBody>
      </p:sp>
      <p:sp>
        <p:nvSpPr>
          <p:cNvPr id="11" name="Rectangle 10"/>
          <p:cNvSpPr/>
          <p:nvPr/>
        </p:nvSpPr>
        <p:spPr>
          <a:xfrm>
            <a:off x="6181344" y="2651760"/>
            <a:ext cx="5321808" cy="2066543"/>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64224" y="2779776"/>
            <a:ext cx="4956048" cy="274320"/>
          </a:xfrm>
          <a:prstGeom prst="rect">
            <a:avLst/>
          </a:prstGeom>
          <a:noFill/>
        </p:spPr>
        <p:txBody>
          <a:bodyPr wrap="square" anchor="t" lIns="0" rIns="0" tIns="0" bIns="0">
            <a:spAutoFit/>
          </a:bodyPr>
          <a:lstStyle/>
          <a:p>
            <a:pPr algn="l">
              <a:lnSpc>
                <a:spcPct val="128000"/>
              </a:lnSpc>
              <a:spcBef>
                <a:spcPts val="0"/>
              </a:spcBef>
              <a:spcAft>
                <a:spcPts val="400"/>
              </a:spcAft>
            </a:pPr>
            <a:r>
              <a:rPr sz="1250" b="1" i="0">
                <a:solidFill>
                  <a:srgbClr val="102A43"/>
                </a:solidFill>
                <a:latin typeface="Arial"/>
                <a:ea typeface="微软雅黑"/>
                <a:cs typeface="微软雅黑"/>
              </a:rPr>
              <a:t>中文理论资源</a:t>
            </a:r>
          </a:p>
        </p:txBody>
      </p:sp>
      <p:sp>
        <p:nvSpPr>
          <p:cNvPr id="13" name="TextBox 12"/>
          <p:cNvSpPr txBox="1"/>
          <p:nvPr/>
        </p:nvSpPr>
        <p:spPr>
          <a:xfrm>
            <a:off x="6364224" y="3127248"/>
            <a:ext cx="4956048" cy="1517904"/>
          </a:xfrm>
          <a:prstGeom prst="rect">
            <a:avLst/>
          </a:prstGeom>
          <a:noFill/>
        </p:spPr>
        <p:txBody>
          <a:bodyPr wrap="square" anchor="t" lIns="0" rIns="0" tIns="0" bIns="0">
            <a:spAutoFit/>
          </a:bodyPr>
          <a:lstStyle/>
          <a:p>
            <a:pPr algn="l">
              <a:lnSpc>
                <a:spcPct val="128000"/>
              </a:lnSpc>
              <a:spcBef>
                <a:spcPts val="0"/>
              </a:spcBef>
              <a:spcAft>
                <a:spcPts val="500"/>
              </a:spcAft>
            </a:pPr>
            <a:r>
              <a:rPr sz="1100" b="0" i="0">
                <a:solidFill>
                  <a:srgbClr val="1C2733"/>
                </a:solidFill>
                <a:latin typeface="Arial"/>
                <a:ea typeface="微软雅黑"/>
                <a:cs typeface="微软雅黑"/>
              </a:rPr>
              <a:t>叶浩生 (2010) 将具身认知定位为认知心理学的新取向。</a:t>
            </a:r>
          </a:p>
          <a:p>
            <a:pPr algn="l">
              <a:lnSpc>
                <a:spcPct val="128000"/>
              </a:lnSpc>
              <a:spcBef>
                <a:spcPts val="0"/>
              </a:spcBef>
              <a:spcAft>
                <a:spcPts val="500"/>
              </a:spcAft>
            </a:pPr>
            <a:r>
              <a:rPr sz="1100" b="0" i="0">
                <a:solidFill>
                  <a:srgbClr val="1C2733"/>
                </a:solidFill>
                <a:latin typeface="Arial"/>
                <a:ea typeface="微软雅黑"/>
                <a:cs typeface="微软雅黑"/>
              </a:rPr>
              <a:t>叶浩生 (2011) 从理论心理学角度反思具身思潮的概念基础。</a:t>
            </a:r>
          </a:p>
          <a:p>
            <a:pPr algn="l">
              <a:lnSpc>
                <a:spcPct val="128000"/>
              </a:lnSpc>
              <a:spcBef>
                <a:spcPts val="0"/>
              </a:spcBef>
              <a:spcAft>
                <a:spcPts val="400"/>
              </a:spcAft>
            </a:pPr>
            <a:r>
              <a:rPr sz="1100" b="0" i="0">
                <a:solidFill>
                  <a:srgbClr val="1C2733"/>
                </a:solidFill>
                <a:latin typeface="Arial"/>
                <a:ea typeface="微软雅黑"/>
                <a:cs typeface="微软雅黑"/>
              </a:rPr>
              <a:t>韩冬、叶浩生 (2013) 梳理从符号加工范式到具身认知范式的演进逻辑。</a:t>
            </a:r>
          </a:p>
        </p:txBody>
      </p:sp>
      <p:sp>
        <p:nvSpPr>
          <p:cNvPr id="14" name="Rectangle 13"/>
          <p:cNvSpPr/>
          <p:nvPr/>
        </p:nvSpPr>
        <p:spPr>
          <a:xfrm>
            <a:off x="685800" y="4919472"/>
            <a:ext cx="10820095" cy="987552"/>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86968" y="5029200"/>
            <a:ext cx="10417759" cy="768096"/>
          </a:xfrm>
          <a:prstGeom prst="rect">
            <a:avLst/>
          </a:prstGeom>
          <a:noFill/>
        </p:spPr>
        <p:txBody>
          <a:bodyPr wrap="square" anchor="t" lIns="0" rIns="0" tIns="0" bIns="0">
            <a:spAutoFit/>
          </a:bodyPr>
          <a:lstStyle/>
          <a:p>
            <a:pPr algn="l">
              <a:lnSpc>
                <a:spcPct val="128000"/>
              </a:lnSpc>
              <a:spcBef>
                <a:spcPts val="0"/>
              </a:spcBef>
              <a:spcAft>
                <a:spcPts val="400"/>
              </a:spcAft>
            </a:pPr>
            <a:r>
              <a:rPr sz="1150" b="1" i="0">
                <a:solidFill>
                  <a:srgbClr val="1C2733"/>
                </a:solidFill>
                <a:latin typeface="Arial"/>
                <a:ea typeface="微软雅黑"/>
                <a:cs typeface="微软雅黑"/>
              </a:rPr>
              <a:t>对符号学习的含义</a:t>
            </a:r>
            <a:r>
              <a:rPr sz="1150" b="0" i="0">
                <a:solidFill>
                  <a:srgbClr val="1C2733"/>
                </a:solidFill>
                <a:latin typeface="Arial"/>
                <a:ea typeface="微软雅黑"/>
                <a:cs typeface="微软雅黑"/>
              </a:rPr>
              <a:t>：符号的意义并非独立于身体经验，符号理解需要将抽象形式与具身经验建立隐喻连接；本节后续三页分别给出手指、教学设计与珠心算三条证据线。</a:t>
            </a:r>
          </a:p>
        </p:txBody>
      </p:sp>
      <p:sp>
        <p:nvSpPr>
          <p:cNvPr id="16" name="TextBox 15"/>
          <p:cNvSpPr txBox="1"/>
          <p:nvPr/>
        </p:nvSpPr>
        <p:spPr>
          <a:xfrm>
            <a:off x="685800" y="6089904"/>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文献来源：Lakoff &amp; Núñez (2000)；Shute (2005)；Buchholz (2002)；叶浩生 (2010, 2011)；韩冬、叶浩生 (2013)。</a:t>
            </a:r>
          </a:p>
        </p:txBody>
      </p:sp>
      <p:sp>
        <p:nvSpPr>
          <p:cNvPr id="17" name="Rectangle 16"/>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19" name="TextBox 18"/>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08 / 24</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anchor="t" lIns="0" rIns="0" tIns="0" bIns="0">
            <a:spAutoFit/>
          </a:bodyPr>
          <a:lstStyle/>
          <a:p>
            <a:pPr algn="l">
              <a:lnSpc>
                <a:spcPct val="128000"/>
              </a:lnSpc>
              <a:spcBef>
                <a:spcPts val="0"/>
              </a:spcBef>
              <a:spcAft>
                <a:spcPts val="400"/>
              </a:spcAft>
            </a:pPr>
            <a:r>
              <a:rPr sz="1100" b="1" i="0" spc="160">
                <a:solidFill>
                  <a:srgbClr val="486581"/>
                </a:solidFill>
                <a:latin typeface="Georgia"/>
                <a:ea typeface="微软雅黑"/>
                <a:cs typeface="微软雅黑"/>
              </a:rPr>
              <a:t>§ 2　具身机制 · 证据</a:t>
            </a: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anchor="t" lIns="0" rIns="0" tIns="0" bIns="0">
            <a:spAutoFit/>
          </a:bodyPr>
          <a:lstStyle/>
          <a:p>
            <a:pPr algn="l">
              <a:lnSpc>
                <a:spcPct val="115000"/>
              </a:lnSpc>
              <a:spcBef>
                <a:spcPts val="0"/>
              </a:spcBef>
              <a:spcAft>
                <a:spcPts val="400"/>
              </a:spcAft>
            </a:pPr>
            <a:r>
              <a:rPr sz="2300" b="1" i="0">
                <a:solidFill>
                  <a:srgbClr val="102A43"/>
                </a:solidFill>
                <a:latin typeface="Georgia"/>
                <a:ea typeface="微软雅黑"/>
                <a:cs typeface="微软雅黑"/>
              </a:rPr>
              <a:t>手指、手势与数量加工</a:t>
            </a: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45920"/>
            <a:ext cx="10820095" cy="129844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45920"/>
            <a:ext cx="54864" cy="1298448"/>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55648"/>
            <a:ext cx="3017520" cy="1097280"/>
          </a:xfrm>
          <a:prstGeom prst="rect">
            <a:avLst/>
          </a:prstGeom>
          <a:noFill/>
        </p:spPr>
        <p:txBody>
          <a:bodyPr wrap="square" anchor="t" lIns="0" rIns="0" tIns="0" bIns="0">
            <a:spAutoFit/>
          </a:bodyPr>
          <a:lstStyle/>
          <a:p>
            <a:pPr algn="l">
              <a:lnSpc>
                <a:spcPct val="128000"/>
              </a:lnSpc>
              <a:spcBef>
                <a:spcPts val="0"/>
              </a:spcBef>
              <a:spcAft>
                <a:spcPts val="300"/>
              </a:spcAft>
            </a:pPr>
            <a:r>
              <a:rPr sz="1200" b="1" i="0">
                <a:solidFill>
                  <a:srgbClr val="102A43"/>
                </a:solidFill>
                <a:latin typeface="Arial"/>
                <a:ea typeface="微软雅黑"/>
                <a:cs typeface="微软雅黑"/>
              </a:rPr>
              <a:t>Soylu &amp; Newman (2018)</a:t>
            </a:r>
          </a:p>
          <a:p>
            <a:pPr algn="l">
              <a:lnSpc>
                <a:spcPct val="128000"/>
              </a:lnSpc>
              <a:spcBef>
                <a:spcPts val="0"/>
              </a:spcBef>
              <a:spcAft>
                <a:spcPts val="400"/>
              </a:spcAft>
            </a:pPr>
            <a:r>
              <a:rPr sz="900" b="0" i="0">
                <a:solidFill>
                  <a:srgbClr val="627D98"/>
                </a:solidFill>
                <a:latin typeface="Arial"/>
                <a:ea typeface="微软雅黑"/>
                <a:cs typeface="微软雅黑"/>
              </a:rPr>
              <a:t>Journal of Numerical Cognition</a:t>
            </a:r>
          </a:p>
        </p:txBody>
      </p:sp>
      <p:sp>
        <p:nvSpPr>
          <p:cNvPr id="10" name="TextBox 9"/>
          <p:cNvSpPr txBox="1"/>
          <p:nvPr/>
        </p:nvSpPr>
        <p:spPr>
          <a:xfrm>
            <a:off x="4160520" y="1755648"/>
            <a:ext cx="7071056" cy="1115568"/>
          </a:xfrm>
          <a:prstGeom prst="rect">
            <a:avLst/>
          </a:prstGeom>
          <a:noFill/>
        </p:spPr>
        <p:txBody>
          <a:bodyPr wrap="square" anchor="t" lIns="0" rIns="0" tIns="0" bIns="0">
            <a:spAutoFit/>
          </a:bodyPr>
          <a:lstStyle/>
          <a:p>
            <a:pPr algn="l">
              <a:lnSpc>
                <a:spcPct val="126000"/>
              </a:lnSpc>
              <a:spcBef>
                <a:spcPts val="0"/>
              </a:spcBef>
              <a:spcAft>
                <a:spcPts val="400"/>
              </a:spcAft>
            </a:pPr>
            <a:r>
              <a:rPr sz="1050" b="0" i="0">
                <a:solidFill>
                  <a:srgbClr val="1C2733"/>
                </a:solidFill>
                <a:latin typeface="Arial"/>
                <a:ea typeface="微软雅黑"/>
                <a:cs typeface="微软雅黑"/>
              </a:rPr>
              <a:t>手指感知运动经验是数值技能的多模态入口；手指感知觉（finger gnosis）与数学能力相关，手指计数训练可促进符号数量理解。手指不是计算的拐杖，而是数概念的具身基础。</a:t>
            </a:r>
          </a:p>
        </p:txBody>
      </p:sp>
      <p:sp>
        <p:nvSpPr>
          <p:cNvPr id="11" name="Rectangle 10"/>
          <p:cNvSpPr/>
          <p:nvPr/>
        </p:nvSpPr>
        <p:spPr>
          <a:xfrm>
            <a:off x="685800" y="3072384"/>
            <a:ext cx="10820095" cy="129844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85800" y="3072384"/>
            <a:ext cx="54864" cy="1298448"/>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05256" y="3182112"/>
            <a:ext cx="3017520" cy="1097280"/>
          </a:xfrm>
          <a:prstGeom prst="rect">
            <a:avLst/>
          </a:prstGeom>
          <a:noFill/>
        </p:spPr>
        <p:txBody>
          <a:bodyPr wrap="square" anchor="t" lIns="0" rIns="0" tIns="0" bIns="0">
            <a:spAutoFit/>
          </a:bodyPr>
          <a:lstStyle/>
          <a:p>
            <a:pPr algn="l">
              <a:lnSpc>
                <a:spcPct val="128000"/>
              </a:lnSpc>
              <a:spcBef>
                <a:spcPts val="0"/>
              </a:spcBef>
              <a:spcAft>
                <a:spcPts val="300"/>
              </a:spcAft>
            </a:pPr>
            <a:r>
              <a:rPr sz="1200" b="1" i="0">
                <a:solidFill>
                  <a:srgbClr val="102A43"/>
                </a:solidFill>
                <a:latin typeface="Arial"/>
                <a:ea typeface="微软雅黑"/>
                <a:cs typeface="微软雅黑"/>
              </a:rPr>
              <a:t>Morrissey et al. (2016)</a:t>
            </a:r>
          </a:p>
          <a:p>
            <a:pPr algn="l">
              <a:lnSpc>
                <a:spcPct val="128000"/>
              </a:lnSpc>
              <a:spcBef>
                <a:spcPts val="0"/>
              </a:spcBef>
              <a:spcAft>
                <a:spcPts val="400"/>
              </a:spcAft>
            </a:pPr>
            <a:r>
              <a:rPr sz="900" b="0" i="0">
                <a:solidFill>
                  <a:srgbClr val="627D98"/>
                </a:solidFill>
                <a:latin typeface="Arial"/>
                <a:ea typeface="微软雅黑"/>
                <a:cs typeface="微软雅黑"/>
              </a:rPr>
              <a:t>Journal of Numerical Cognition</a:t>
            </a:r>
          </a:p>
        </p:txBody>
      </p:sp>
      <p:sp>
        <p:nvSpPr>
          <p:cNvPr id="14" name="TextBox 13"/>
          <p:cNvSpPr txBox="1"/>
          <p:nvPr/>
        </p:nvSpPr>
        <p:spPr>
          <a:xfrm>
            <a:off x="4160520" y="3182112"/>
            <a:ext cx="7071056" cy="1115568"/>
          </a:xfrm>
          <a:prstGeom prst="rect">
            <a:avLst/>
          </a:prstGeom>
          <a:noFill/>
        </p:spPr>
        <p:txBody>
          <a:bodyPr wrap="square" anchor="t" lIns="0" rIns="0" tIns="0" bIns="0">
            <a:spAutoFit/>
          </a:bodyPr>
          <a:lstStyle/>
          <a:p>
            <a:pPr algn="l">
              <a:lnSpc>
                <a:spcPct val="126000"/>
              </a:lnSpc>
              <a:spcBef>
                <a:spcPts val="0"/>
              </a:spcBef>
              <a:spcAft>
                <a:spcPts val="400"/>
              </a:spcAft>
            </a:pPr>
            <a:r>
              <a:rPr sz="1050" b="0" i="0">
                <a:solidFill>
                  <a:srgbClr val="1C2733"/>
                </a:solidFill>
                <a:latin typeface="Arial"/>
                <a:ea typeface="微软雅黑"/>
                <a:cs typeface="微软雅黑"/>
              </a:rPr>
              <a:t>加拿大与中国大学生手指计数习惯不同：加拿大被试比较需双手表示的数字时表现额外认知负荷且受惯用手影响，中国双手计数者无此效应。符号数大小加工部分根植于习得的手指计数习惯，支持具身数感的运动模拟假说。</a:t>
            </a:r>
          </a:p>
        </p:txBody>
      </p:sp>
      <p:sp>
        <p:nvSpPr>
          <p:cNvPr id="15" name="Rectangle 14"/>
          <p:cNvSpPr/>
          <p:nvPr/>
        </p:nvSpPr>
        <p:spPr>
          <a:xfrm>
            <a:off x="685800" y="4498848"/>
            <a:ext cx="10820095" cy="129844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85800" y="4498848"/>
            <a:ext cx="54864" cy="1298448"/>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05256" y="4608576"/>
            <a:ext cx="3017520" cy="1097280"/>
          </a:xfrm>
          <a:prstGeom prst="rect">
            <a:avLst/>
          </a:prstGeom>
          <a:noFill/>
        </p:spPr>
        <p:txBody>
          <a:bodyPr wrap="square" anchor="t" lIns="0" rIns="0" tIns="0" bIns="0">
            <a:spAutoFit/>
          </a:bodyPr>
          <a:lstStyle/>
          <a:p>
            <a:pPr algn="l">
              <a:lnSpc>
                <a:spcPct val="128000"/>
              </a:lnSpc>
              <a:spcBef>
                <a:spcPts val="0"/>
              </a:spcBef>
              <a:spcAft>
                <a:spcPts val="300"/>
              </a:spcAft>
            </a:pPr>
            <a:r>
              <a:rPr sz="1200" b="1" i="0">
                <a:solidFill>
                  <a:srgbClr val="102A43"/>
                </a:solidFill>
                <a:latin typeface="Arial"/>
                <a:ea typeface="微软雅黑"/>
                <a:cs typeface="微软雅黑"/>
              </a:rPr>
              <a:t>Sixtus et al. (2023)</a:t>
            </a:r>
          </a:p>
          <a:p>
            <a:pPr algn="l">
              <a:lnSpc>
                <a:spcPct val="128000"/>
              </a:lnSpc>
              <a:spcBef>
                <a:spcPts val="0"/>
              </a:spcBef>
              <a:spcAft>
                <a:spcPts val="400"/>
              </a:spcAft>
            </a:pPr>
            <a:r>
              <a:rPr sz="900" b="0" i="0">
                <a:solidFill>
                  <a:srgbClr val="627D98"/>
                </a:solidFill>
                <a:latin typeface="Arial"/>
                <a:ea typeface="微软雅黑"/>
                <a:cs typeface="微软雅黑"/>
              </a:rPr>
              <a:t>Trends in Cognitive Sciences</a:t>
            </a:r>
          </a:p>
        </p:txBody>
      </p:sp>
      <p:sp>
        <p:nvSpPr>
          <p:cNvPr id="18" name="TextBox 17"/>
          <p:cNvSpPr txBox="1"/>
          <p:nvPr/>
        </p:nvSpPr>
        <p:spPr>
          <a:xfrm>
            <a:off x="4160520" y="4608576"/>
            <a:ext cx="7071056" cy="1115568"/>
          </a:xfrm>
          <a:prstGeom prst="rect">
            <a:avLst/>
          </a:prstGeom>
          <a:noFill/>
        </p:spPr>
        <p:txBody>
          <a:bodyPr wrap="square" anchor="t" lIns="0" rIns="0" tIns="0" bIns="0">
            <a:spAutoFit/>
          </a:bodyPr>
          <a:lstStyle/>
          <a:p>
            <a:pPr algn="l">
              <a:lnSpc>
                <a:spcPct val="126000"/>
              </a:lnSpc>
              <a:spcBef>
                <a:spcPts val="0"/>
              </a:spcBef>
              <a:spcAft>
                <a:spcPts val="400"/>
              </a:spcAft>
            </a:pPr>
            <a:r>
              <a:rPr sz="1050" b="0" i="0">
                <a:solidFill>
                  <a:srgbClr val="1C2733"/>
                </a:solidFill>
                <a:latin typeface="Arial"/>
                <a:ea typeface="微软雅黑"/>
                <a:cs typeface="微软雅黑"/>
              </a:rPr>
              <a:t>感觉运动视角的数值认知综述，论证身体经验在数量概念形成中的构成性作用，主张数值认知理论必须纳入感觉运动机制而非仅作外围补充。</a:t>
            </a:r>
          </a:p>
        </p:txBody>
      </p:sp>
      <p:sp>
        <p:nvSpPr>
          <p:cNvPr id="19" name="TextBox 18"/>
          <p:cNvSpPr txBox="1"/>
          <p:nvPr/>
        </p:nvSpPr>
        <p:spPr>
          <a:xfrm>
            <a:off x="685800" y="6053328"/>
            <a:ext cx="10820095" cy="274320"/>
          </a:xfrm>
          <a:prstGeom prst="rect">
            <a:avLst/>
          </a:prstGeom>
          <a:noFill/>
        </p:spPr>
        <p:txBody>
          <a:bodyPr wrap="square" anchor="t" lIns="0" rIns="0" tIns="0" bIns="0">
            <a:spAutoFit/>
          </a:bodyPr>
          <a:lstStyle/>
          <a:p>
            <a:pPr algn="l">
              <a:lnSpc>
                <a:spcPct val="115000"/>
              </a:lnSpc>
              <a:spcBef>
                <a:spcPts val="0"/>
              </a:spcBef>
              <a:spcAft>
                <a:spcPts val="0"/>
              </a:spcAft>
            </a:pPr>
            <a:r>
              <a:rPr sz="850" b="0" i="0">
                <a:solidFill>
                  <a:srgbClr val="627D98"/>
                </a:solidFill>
                <a:latin typeface="Arial"/>
                <a:ea typeface="微软雅黑"/>
                <a:cs typeface="微软雅黑"/>
              </a:rPr>
              <a:t>文献来源：Soylu &amp; Newman (2018)；Morrissey, Hallett &amp; Li (2016)；Sixtus, Lindner, Huber &amp; Fischer (2023)。</a:t>
            </a:r>
          </a:p>
        </p:txBody>
      </p:sp>
      <p:sp>
        <p:nvSpPr>
          <p:cNvPr id="20" name="Rectangle 19"/>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85800" y="6492240"/>
            <a:ext cx="7315200" cy="237744"/>
          </a:xfrm>
          <a:prstGeom prst="rect">
            <a:avLst/>
          </a:prstGeom>
          <a:noFill/>
        </p:spPr>
        <p:txBody>
          <a:bodyPr wrap="square" anchor="t" lIns="0" rIns="0" tIns="0" bIns="0">
            <a:spAutoFit/>
          </a:bodyPr>
          <a:lstStyle/>
          <a:p>
            <a:pPr algn="l">
              <a:lnSpc>
                <a:spcPct val="128000"/>
              </a:lnSpc>
              <a:spcBef>
                <a:spcPts val="0"/>
              </a:spcBef>
              <a:spcAft>
                <a:spcPts val="400"/>
              </a:spcAft>
            </a:pPr>
            <a:r>
              <a:rPr sz="850" b="0" i="0">
                <a:solidFill>
                  <a:srgbClr val="627D98"/>
                </a:solidFill>
                <a:latin typeface="Arial"/>
                <a:ea typeface="微软雅黑"/>
                <a:cs typeface="微软雅黑"/>
              </a:rPr>
              <a:t>数学学习中符号的认知心理学 · 第 2 讲</a:t>
            </a:r>
          </a:p>
        </p:txBody>
      </p:sp>
      <p:sp>
        <p:nvSpPr>
          <p:cNvPr id="22" name="TextBox 21"/>
          <p:cNvSpPr txBox="1"/>
          <p:nvPr/>
        </p:nvSpPr>
        <p:spPr>
          <a:xfrm>
            <a:off x="10042855" y="6492240"/>
            <a:ext cx="1463040" cy="237744"/>
          </a:xfrm>
          <a:prstGeom prst="rect">
            <a:avLst/>
          </a:prstGeom>
          <a:noFill/>
        </p:spPr>
        <p:txBody>
          <a:bodyPr wrap="square" anchor="t" lIns="0" rIns="0" tIns="0" bIns="0">
            <a:spAutoFit/>
          </a:bodyPr>
          <a:lstStyle/>
          <a:p>
            <a:pPr algn="r">
              <a:lnSpc>
                <a:spcPct val="128000"/>
              </a:lnSpc>
              <a:spcBef>
                <a:spcPts val="0"/>
              </a:spcBef>
              <a:spcAft>
                <a:spcPts val="400"/>
              </a:spcAft>
            </a:pPr>
            <a:r>
              <a:rPr sz="850" b="0" i="0">
                <a:solidFill>
                  <a:srgbClr val="627D98"/>
                </a:solidFill>
                <a:latin typeface="Georgia"/>
                <a:ea typeface="微软雅黑"/>
                <a:cs typeface="微软雅黑"/>
              </a:rPr>
              <a:t>09 / 24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